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318" r:id="rId5"/>
    <p:sldId id="329" r:id="rId6"/>
    <p:sldId id="330" r:id="rId7"/>
    <p:sldId id="319" r:id="rId8"/>
    <p:sldId id="331" r:id="rId9"/>
    <p:sldId id="332" r:id="rId10"/>
    <p:sldId id="333" r:id="rId11"/>
    <p:sldId id="334" r:id="rId12"/>
    <p:sldId id="324" r:id="rId13"/>
  </p:sldIdLst>
  <p:sldSz cx="12192000" cy="6858000"/>
  <p:notesSz cx="6865938" cy="99980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9E047F-2A2B-CE06-4881-C9FF9C18E7E2}" v="3" dt="2025-02-23T20:21:30.5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30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r Suchánek" userId="S::suc0001@ad.slu.cz::4a2f3c81-9669-431c-88eb-8b4b43a64eca" providerId="AD" clId="Web-{4C9E047F-2A2B-CE06-4881-C9FF9C18E7E2}"/>
    <pc:docChg chg="modSld">
      <pc:chgData name="Petr Suchánek" userId="S::suc0001@ad.slu.cz::4a2f3c81-9669-431c-88eb-8b4b43a64eca" providerId="AD" clId="Web-{4C9E047F-2A2B-CE06-4881-C9FF9C18E7E2}" dt="2025-02-23T20:21:30.582" v="2" actId="20577"/>
      <pc:docMkLst>
        <pc:docMk/>
      </pc:docMkLst>
      <pc:sldChg chg="modSp">
        <pc:chgData name="Petr Suchánek" userId="S::suc0001@ad.slu.cz::4a2f3c81-9669-431c-88eb-8b4b43a64eca" providerId="AD" clId="Web-{4C9E047F-2A2B-CE06-4881-C9FF9C18E7E2}" dt="2025-02-23T20:21:30.582" v="2" actId="20577"/>
        <pc:sldMkLst>
          <pc:docMk/>
          <pc:sldMk cId="2805213029" sldId="318"/>
        </pc:sldMkLst>
        <pc:spChg chg="mod">
          <ac:chgData name="Petr Suchánek" userId="S::suc0001@ad.slu.cz::4a2f3c81-9669-431c-88eb-8b4b43a64eca" providerId="AD" clId="Web-{4C9E047F-2A2B-CE06-4881-C9FF9C18E7E2}" dt="2025-02-23T20:21:30.582" v="2" actId="20577"/>
          <ac:spMkLst>
            <pc:docMk/>
            <pc:sldMk cId="2805213029" sldId="318"/>
            <ac:spMk id="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456228F3-A370-44CC-891B-023FE3349D47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390A96D4-1D65-420E-8CA7-6C92EB8DC1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139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802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50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3466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7014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1692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7914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9843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49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1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123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7734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8348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995" y="302585"/>
            <a:ext cx="127472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6048672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3200"/>
            </a:lvl1pPr>
          </a:lstStyle>
          <a:p>
            <a:pPr algn="l"/>
            <a:r>
              <a:rPr lang="cs-CZ" sz="32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335360" y="932723"/>
            <a:ext cx="9889099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335360" y="6309320"/>
            <a:ext cx="11547355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14987" y="6309320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1067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10416480" y="6309320"/>
            <a:ext cx="144016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9212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280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5339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9303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0048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3109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641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43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BBE9-B09C-4CD5-A7E2-DE425DB5ABD4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66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BBBE9-B09C-4CD5-A7E2-DE425DB5ABD4}" type="datetimeFigureOut">
              <a:rPr lang="cs-CZ" smtClean="0"/>
              <a:t>24.02.2025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B7B51-BC99-4A59-B7B6-539D807E6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161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uchanek@opf.slu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sokalova@opf.slu.cz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u.cz/admin/sign/in?locale=c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uit.opf.slu.cz/issu_navodzadanitematikon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is.slu.cz/auth/publication/82407/cs" TargetMode="External"/><Relationship Id="rId4" Type="http://schemas.openxmlformats.org/officeDocument/2006/relationships/hyperlink" Target="https://uit.opf.slu.cz/tvorbazadanivyucujici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1000752" y="2240686"/>
            <a:ext cx="6024302" cy="1408122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Tvorba zadání BP/DP na SU OPF v Karviné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833449" y="3885307"/>
            <a:ext cx="3129579" cy="2593871"/>
          </a:xfrm>
          <a:prstGeom prst="rect">
            <a:avLst/>
          </a:prstGeom>
        </p:spPr>
        <p:txBody>
          <a:bodyPr vert="horz" lIns="121920" tIns="60960" rIns="121920" bIns="60960" rtlCol="0" anchor="t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cs typeface="Times New Roman" panose="02020603050405020304" pitchFamily="18" charset="0"/>
              </a:rPr>
              <a:t>doc. Mgr. Petr Suchánek, Ph.D.</a:t>
            </a:r>
          </a:p>
          <a:p>
            <a:pPr algn="r"/>
            <a:r>
              <a:rPr lang="cs-CZ" altLang="cs-CZ" sz="1200" b="1" dirty="0">
                <a:solidFill>
                  <a:srgbClr val="307871"/>
                </a:solidFill>
                <a:cs typeface="Times New Roman" panose="02020603050405020304" pitchFamily="18" charset="0"/>
              </a:rPr>
              <a:t>proděkan pro studijní a sociální záležitosti</a:t>
            </a:r>
          </a:p>
          <a:p>
            <a:pPr algn="r"/>
            <a:r>
              <a:rPr lang="cs-CZ" altLang="cs-CZ" sz="1200" b="1" dirty="0">
                <a:solidFill>
                  <a:srgbClr val="307871"/>
                </a:solidFill>
                <a:cs typeface="Times New Roman" panose="02020603050405020304" pitchFamily="18" charset="0"/>
                <a:hlinkClick r:id="rId3"/>
              </a:rPr>
              <a:t>suchanek@opf.slu.cz</a:t>
            </a:r>
            <a:endParaRPr lang="cs-CZ" altLang="cs-CZ" sz="1200" b="1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pPr algn="r"/>
            <a:endParaRPr lang="cs-CZ" altLang="cs-CZ" sz="1200" b="1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pPr algn="r"/>
            <a:r>
              <a:rPr lang="cs-CZ" altLang="cs-CZ" sz="1200" b="1" dirty="0">
                <a:solidFill>
                  <a:srgbClr val="307871"/>
                </a:solidFill>
                <a:cs typeface="Times New Roman"/>
              </a:rPr>
              <a:t>Ing. Lucie </a:t>
            </a:r>
            <a:r>
              <a:rPr lang="cs-CZ" altLang="cs-CZ" sz="1200" b="1" dirty="0" err="1">
                <a:solidFill>
                  <a:srgbClr val="307871"/>
                </a:solidFill>
                <a:cs typeface="Times New Roman"/>
              </a:rPr>
              <a:t>Šokalová</a:t>
            </a:r>
            <a:endParaRPr lang="cs-CZ" altLang="cs-CZ" sz="1200" b="1" dirty="0" err="1">
              <a:solidFill>
                <a:srgbClr val="307871"/>
              </a:solidFill>
              <a:ea typeface="Calibri"/>
              <a:cs typeface="Times New Roman"/>
            </a:endParaRPr>
          </a:p>
          <a:p>
            <a:pPr algn="r"/>
            <a:r>
              <a:rPr lang="cs-CZ" altLang="cs-CZ" sz="1200" b="1" dirty="0">
                <a:solidFill>
                  <a:srgbClr val="307871"/>
                </a:solidFill>
                <a:cs typeface="Times New Roman" panose="02020603050405020304" pitchFamily="18" charset="0"/>
              </a:rPr>
              <a:t>systémový analytik</a:t>
            </a:r>
          </a:p>
          <a:p>
            <a:pPr algn="r"/>
            <a:r>
              <a:rPr lang="cs-CZ" altLang="cs-CZ" sz="1200" b="1" dirty="0">
                <a:solidFill>
                  <a:srgbClr val="307871"/>
                </a:solidFill>
                <a:cs typeface="Times New Roman" panose="02020603050405020304" pitchFamily="18" charset="0"/>
                <a:hlinkClick r:id="rId4"/>
              </a:rPr>
              <a:t>sokalova@opf.slu.cz</a:t>
            </a:r>
            <a:endParaRPr lang="cs-CZ" altLang="cs-CZ" sz="1200" b="1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pPr algn="r"/>
            <a:endParaRPr lang="cs-CZ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cs-CZ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cs-CZ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1FE8320-1C12-44C8-8AE5-F3B9F1FC16AA}"/>
              </a:ext>
            </a:extLst>
          </p:cNvPr>
          <p:cNvSpPr txBox="1"/>
          <p:nvPr/>
        </p:nvSpPr>
        <p:spPr>
          <a:xfrm>
            <a:off x="9785268" y="6418384"/>
            <a:ext cx="2295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cs typeface="Times New Roman" panose="02020603050405020304" pitchFamily="18" charset="0"/>
              </a:rPr>
              <a:t>Karviná, 26. 2. 2025</a:t>
            </a: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647B65C0-CA21-4FFD-A1A3-784C19138BB0}"/>
              </a:ext>
            </a:extLst>
          </p:cNvPr>
          <p:cNvSpPr txBox="1">
            <a:spLocks/>
          </p:cNvSpPr>
          <p:nvPr/>
        </p:nvSpPr>
        <p:spPr>
          <a:xfrm>
            <a:off x="2286000" y="6085854"/>
            <a:ext cx="5532331" cy="39407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Prezenční/kombinovaná forma studia</a:t>
            </a:r>
          </a:p>
        </p:txBody>
      </p:sp>
    </p:spTree>
    <p:extLst>
      <p:ext uri="{BB962C8B-B14F-4D97-AF65-F5344CB8AC3E}">
        <p14:creationId xmlns:p14="http://schemas.microsoft.com/office/powerpoint/2010/main" val="2805213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527381" y="260649"/>
            <a:ext cx="8160907" cy="676937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BP/DP - Zadání ZP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3599723" y="630932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67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527381" y="1369646"/>
            <a:ext cx="11329259" cy="518457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BP/DP = důležitý výstup studia</a:t>
            </a:r>
            <a:r>
              <a:rPr lang="en-GB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cs-CZ" sz="293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93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Klíčové osoby</a:t>
            </a:r>
          </a:p>
          <a:p>
            <a:pPr lvl="1"/>
            <a:r>
              <a:rPr lang="cs-CZ" sz="25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Vedoucí ZP</a:t>
            </a:r>
          </a:p>
          <a:p>
            <a:pPr lvl="1"/>
            <a:r>
              <a:rPr lang="cs-CZ" sz="25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Garant SP</a:t>
            </a:r>
          </a:p>
          <a:p>
            <a:pPr lvl="1"/>
            <a:r>
              <a:rPr lang="cs-CZ" sz="25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Student</a:t>
            </a:r>
            <a:endParaRPr lang="en-GB" sz="253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933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933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Pokyn děkana č. 4/2024 </a:t>
            </a:r>
            <a:r>
              <a:rPr lang="cs-CZ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Postup při tvorbě zadání závěrečných prací</a:t>
            </a:r>
            <a:r>
              <a:rPr lang="en-GB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1943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527381" y="260649"/>
            <a:ext cx="8160907" cy="676937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Téma ZP - </a:t>
            </a:r>
            <a:r>
              <a:rPr lang="cs-CZ" b="1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Tematikon</a:t>
            </a:r>
            <a:endParaRPr lang="cs-CZ" b="1" dirty="0">
              <a:solidFill>
                <a:srgbClr val="0000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3599723" y="630932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67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31370" y="1222131"/>
            <a:ext cx="11329259" cy="441373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</a:t>
            </a:r>
            <a:r>
              <a:rPr lang="cs-CZ" sz="2933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28.2.</a:t>
            </a:r>
            <a:r>
              <a:rPr lang="cs-CZ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příslušného akademického roku - vedoucí ZP vloží návrh tématu ZP do webové aplikace </a:t>
            </a:r>
            <a:r>
              <a:rPr lang="cs-CZ" sz="2933" b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Tematikon</a:t>
            </a:r>
            <a:r>
              <a:rPr lang="en-GB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endParaRPr lang="cs-CZ" sz="2933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933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933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pl-PL" sz="2933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31. 3. </a:t>
            </a:r>
            <a:r>
              <a:rPr lang="pl-PL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příslušného akademického roku</a:t>
            </a:r>
            <a:r>
              <a:rPr lang="en-GB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schvalování témat ZP garantem SP</a:t>
            </a:r>
            <a:r>
              <a:rPr lang="en-GB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endParaRPr lang="cs-CZ" sz="2933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933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933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cs-CZ" sz="2933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30. 4. </a:t>
            </a:r>
            <a:r>
              <a:rPr lang="cs-CZ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příslušného akademického roku si student vybírá</a:t>
            </a:r>
            <a:r>
              <a:rPr lang="en-GB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2933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rezervuje</a:t>
            </a:r>
            <a:r>
              <a:rPr lang="cs-CZ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téma své ZP z nabídky schválených témat ZP v Tematikonu</a:t>
            </a:r>
            <a:r>
              <a:rPr lang="en-GB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BBEC291D-A4C8-43DE-86EB-CCD4190EEA1E}"/>
              </a:ext>
            </a:extLst>
          </p:cNvPr>
          <p:cNvCxnSpPr>
            <a:cxnSpLocks/>
          </p:cNvCxnSpPr>
          <p:nvPr/>
        </p:nvCxnSpPr>
        <p:spPr>
          <a:xfrm>
            <a:off x="5081954" y="2303585"/>
            <a:ext cx="0" cy="958362"/>
          </a:xfrm>
          <a:prstGeom prst="straightConnector1">
            <a:avLst/>
          </a:prstGeom>
          <a:ln w="92075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9A77439C-E51C-4505-83F5-0509A1A5330E}"/>
              </a:ext>
            </a:extLst>
          </p:cNvPr>
          <p:cNvCxnSpPr>
            <a:cxnSpLocks/>
          </p:cNvCxnSpPr>
          <p:nvPr/>
        </p:nvCxnSpPr>
        <p:spPr>
          <a:xfrm>
            <a:off x="5081954" y="4332410"/>
            <a:ext cx="0" cy="958362"/>
          </a:xfrm>
          <a:prstGeom prst="straightConnector1">
            <a:avLst/>
          </a:prstGeom>
          <a:ln w="92075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788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527381" y="260649"/>
            <a:ext cx="8160907" cy="676937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Téma ZP - Zadání ZP - </a:t>
            </a:r>
            <a:r>
              <a:rPr lang="cs-CZ" b="1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Tematikon</a:t>
            </a:r>
            <a:endParaRPr lang="cs-CZ" b="1" dirty="0">
              <a:solidFill>
                <a:srgbClr val="0000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3599723" y="630932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67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3556" y="1262690"/>
            <a:ext cx="11664619" cy="518457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 rezervaci tématu ZP – </a:t>
            </a:r>
            <a:r>
              <a:rPr lang="cs-CZ" sz="2933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student je povinen </a:t>
            </a:r>
            <a:r>
              <a:rPr lang="cs-CZ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kontaktovat vedoucího ZP a konzultovat s ním rezervované téma</a:t>
            </a:r>
            <a:r>
              <a:rPr lang="en-GB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endParaRPr lang="cs-CZ" sz="293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93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případě dohody mezi vedoucím ZP a studentem </a:t>
            </a:r>
            <a:r>
              <a:rPr lang="cs-CZ" sz="2933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přiřadí vedoucí ZP</a:t>
            </a:r>
            <a:r>
              <a:rPr lang="cs-CZ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rezervované téma ZP</a:t>
            </a:r>
            <a:r>
              <a:rPr lang="en-GB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studentovi v Tematikonu</a:t>
            </a:r>
            <a:r>
              <a:rPr lang="en-GB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endParaRPr lang="cs-CZ" sz="2933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933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933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Zadání ZP </a:t>
            </a:r>
            <a:r>
              <a:rPr lang="cs-CZ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automaticky vytvoří přiřazením vedoucím ZP registrovaného tématu ZP studentovi.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A3C494A3-896A-45B4-8938-E6B3D675B7D9}"/>
              </a:ext>
            </a:extLst>
          </p:cNvPr>
          <p:cNvCxnSpPr>
            <a:cxnSpLocks/>
          </p:cNvCxnSpPr>
          <p:nvPr/>
        </p:nvCxnSpPr>
        <p:spPr>
          <a:xfrm>
            <a:off x="5081954" y="2303585"/>
            <a:ext cx="0" cy="958362"/>
          </a:xfrm>
          <a:prstGeom prst="straightConnector1">
            <a:avLst/>
          </a:prstGeom>
          <a:ln w="92075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6C3338C5-ACBB-4673-A72D-98AC5B22BC85}"/>
              </a:ext>
            </a:extLst>
          </p:cNvPr>
          <p:cNvCxnSpPr>
            <a:cxnSpLocks/>
          </p:cNvCxnSpPr>
          <p:nvPr/>
        </p:nvCxnSpPr>
        <p:spPr>
          <a:xfrm>
            <a:off x="5081954" y="4389560"/>
            <a:ext cx="0" cy="958362"/>
          </a:xfrm>
          <a:prstGeom prst="straightConnector1">
            <a:avLst/>
          </a:prstGeom>
          <a:ln w="92075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4171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527381" y="260649"/>
            <a:ext cx="8160907" cy="676937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Zadání ZP - </a:t>
            </a:r>
            <a:r>
              <a:rPr lang="cs-CZ" b="1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Tematikon</a:t>
            </a:r>
            <a:endParaRPr lang="cs-CZ" b="1" dirty="0">
              <a:solidFill>
                <a:srgbClr val="0000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3599723" y="630932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67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3556" y="1209937"/>
            <a:ext cx="11664619" cy="518457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200" dirty="0">
                <a:solidFill>
                  <a:srgbClr val="FF0000"/>
                </a:solidFill>
              </a:rPr>
              <a:t>Po přiřazení tématu ZP </a:t>
            </a:r>
            <a:r>
              <a:rPr lang="cs-CZ" sz="3200" b="1" dirty="0">
                <a:solidFill>
                  <a:srgbClr val="FF0000"/>
                </a:solidFill>
              </a:rPr>
              <a:t>student spolupracuje s vedoucím ZP </a:t>
            </a:r>
            <a:r>
              <a:rPr lang="cs-CZ" sz="3200" dirty="0">
                <a:solidFill>
                  <a:srgbClr val="FF0000"/>
                </a:solidFill>
              </a:rPr>
              <a:t>na přípravě finální verze zadání ZP</a:t>
            </a:r>
            <a:endParaRPr lang="cs-CZ" sz="293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93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93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Vedoucí ZP vyplní, resp. upraví v příslušné nabídce </a:t>
            </a:r>
            <a:r>
              <a:rPr lang="cs-CZ" sz="2933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Tematikonu v součinnosti se studentem </a:t>
            </a:r>
            <a:r>
              <a:rPr lang="cs-CZ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údaje k zadání ZP</a:t>
            </a:r>
            <a:r>
              <a:rPr lang="en-GB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cs-CZ" sz="293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93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93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Výsledek schválí </a:t>
            </a:r>
            <a:r>
              <a:rPr lang="cs-CZ" sz="2933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vedoucí ZP </a:t>
            </a:r>
            <a:r>
              <a:rPr lang="cs-CZ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předá k udělení souhlasu </a:t>
            </a:r>
            <a:r>
              <a:rPr lang="cs-CZ" sz="2933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studentovi</a:t>
            </a:r>
            <a:r>
              <a:rPr lang="en-GB" sz="2933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933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(souhlas musí být udělen do 15.9. příslušného akademického roku)</a:t>
            </a:r>
            <a:r>
              <a:rPr lang="en-GB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cs-CZ" sz="2933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C5DA75C7-D286-4440-B0E1-ADB353530943}"/>
              </a:ext>
            </a:extLst>
          </p:cNvPr>
          <p:cNvCxnSpPr>
            <a:cxnSpLocks/>
          </p:cNvCxnSpPr>
          <p:nvPr/>
        </p:nvCxnSpPr>
        <p:spPr>
          <a:xfrm>
            <a:off x="5081954" y="2453049"/>
            <a:ext cx="0" cy="958362"/>
          </a:xfrm>
          <a:prstGeom prst="straightConnector1">
            <a:avLst/>
          </a:prstGeom>
          <a:ln w="92075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E7BF120A-620A-40B9-B1D1-61332AB48DCB}"/>
              </a:ext>
            </a:extLst>
          </p:cNvPr>
          <p:cNvCxnSpPr>
            <a:cxnSpLocks/>
          </p:cNvCxnSpPr>
          <p:nvPr/>
        </p:nvCxnSpPr>
        <p:spPr>
          <a:xfrm>
            <a:off x="5084887" y="4451832"/>
            <a:ext cx="0" cy="958362"/>
          </a:xfrm>
          <a:prstGeom prst="straightConnector1">
            <a:avLst/>
          </a:prstGeom>
          <a:ln w="92075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4394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527381" y="260649"/>
            <a:ext cx="8160907" cy="676937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Zadání ZP – </a:t>
            </a:r>
            <a:r>
              <a:rPr lang="cs-CZ" b="1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Tematikon</a:t>
            </a:r>
            <a:endParaRPr lang="cs-CZ" b="1" dirty="0">
              <a:solidFill>
                <a:srgbClr val="0000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3599723" y="630932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67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3556" y="1209937"/>
            <a:ext cx="11664619" cy="518457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93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93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1EBB92DB-0DE2-4DEA-87B5-E5258C5BEF45}"/>
              </a:ext>
            </a:extLst>
          </p:cNvPr>
          <p:cNvSpPr txBox="1">
            <a:spLocks/>
          </p:cNvSpPr>
          <p:nvPr/>
        </p:nvSpPr>
        <p:spPr>
          <a:xfrm>
            <a:off x="555956" y="1362337"/>
            <a:ext cx="6398759" cy="218897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Tvorba zadání ZP v aplikaci </a:t>
            </a:r>
            <a:r>
              <a:rPr lang="cs-CZ" sz="2933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Tematikon</a:t>
            </a:r>
            <a:endParaRPr lang="cs-CZ" sz="293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93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93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Student</a:t>
            </a:r>
            <a:endParaRPr lang="cs-CZ" sz="293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93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93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293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212F0A8E-3E82-4166-AE74-135DAFA560D7}"/>
              </a:ext>
            </a:extLst>
          </p:cNvPr>
          <p:cNvSpPr txBox="1">
            <a:spLocks/>
          </p:cNvSpPr>
          <p:nvPr/>
        </p:nvSpPr>
        <p:spPr>
          <a:xfrm>
            <a:off x="6732636" y="2982266"/>
            <a:ext cx="3792102" cy="56904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Vyučující</a:t>
            </a:r>
            <a:r>
              <a:rPr lang="cs-CZ" sz="2933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cs-CZ" sz="293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93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93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933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1" name="Přímá spojnice se šipkou 10">
            <a:extLst>
              <a:ext uri="{FF2B5EF4-FFF2-40B4-BE49-F238E27FC236}">
                <a16:creationId xmlns:a16="http://schemas.microsoft.com/office/drawing/2014/main" id="{AFDCFC20-9C81-48F9-836A-E601E0427DD4}"/>
              </a:ext>
            </a:extLst>
          </p:cNvPr>
          <p:cNvCxnSpPr>
            <a:cxnSpLocks/>
          </p:cNvCxnSpPr>
          <p:nvPr/>
        </p:nvCxnSpPr>
        <p:spPr>
          <a:xfrm flipH="1">
            <a:off x="1676400" y="1998652"/>
            <a:ext cx="1228165" cy="992101"/>
          </a:xfrm>
          <a:prstGeom prst="straightConnector1">
            <a:avLst/>
          </a:prstGeom>
          <a:ln w="92075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A082642F-16BA-43BD-AC21-0E9328D88F4C}"/>
              </a:ext>
            </a:extLst>
          </p:cNvPr>
          <p:cNvCxnSpPr>
            <a:cxnSpLocks/>
          </p:cNvCxnSpPr>
          <p:nvPr/>
        </p:nvCxnSpPr>
        <p:spPr>
          <a:xfrm>
            <a:off x="4347060" y="2052918"/>
            <a:ext cx="3226233" cy="806823"/>
          </a:xfrm>
          <a:prstGeom prst="straightConnector1">
            <a:avLst/>
          </a:prstGeom>
          <a:ln w="92075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9653EE10-00F5-4092-BA99-09B471192981}"/>
              </a:ext>
            </a:extLst>
          </p:cNvPr>
          <p:cNvSpPr txBox="1"/>
          <p:nvPr/>
        </p:nvSpPr>
        <p:spPr>
          <a:xfrm>
            <a:off x="2120153" y="4824191"/>
            <a:ext cx="46866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000" dirty="0" err="1">
                <a:hlinkClick r:id="rId5"/>
              </a:rPr>
              <a:t>Videonávod</a:t>
            </a:r>
            <a:endParaRPr lang="cs-CZ" sz="3000" dirty="0"/>
          </a:p>
        </p:txBody>
      </p: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3B6C67E0-A0B7-4D60-BD98-ED9C21F4D8EF}"/>
              </a:ext>
            </a:extLst>
          </p:cNvPr>
          <p:cNvCxnSpPr>
            <a:cxnSpLocks/>
          </p:cNvCxnSpPr>
          <p:nvPr/>
        </p:nvCxnSpPr>
        <p:spPr>
          <a:xfrm>
            <a:off x="1846729" y="3627068"/>
            <a:ext cx="2178424" cy="1169554"/>
          </a:xfrm>
          <a:prstGeom prst="straightConnector1">
            <a:avLst/>
          </a:prstGeom>
          <a:ln w="92075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Přímá spojnice se šipkou 18">
            <a:extLst>
              <a:ext uri="{FF2B5EF4-FFF2-40B4-BE49-F238E27FC236}">
                <a16:creationId xmlns:a16="http://schemas.microsoft.com/office/drawing/2014/main" id="{8327EC76-B3DC-416F-A0EF-0A0C72E59811}"/>
              </a:ext>
            </a:extLst>
          </p:cNvPr>
          <p:cNvCxnSpPr>
            <a:cxnSpLocks/>
          </p:cNvCxnSpPr>
          <p:nvPr/>
        </p:nvCxnSpPr>
        <p:spPr>
          <a:xfrm flipH="1">
            <a:off x="4966447" y="3673833"/>
            <a:ext cx="2606846" cy="1122789"/>
          </a:xfrm>
          <a:prstGeom prst="straightConnector1">
            <a:avLst/>
          </a:prstGeom>
          <a:ln w="92075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4970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527381" y="260649"/>
            <a:ext cx="8160907" cy="676937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Zadání ZP – IS SU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3599723" y="630932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67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3556" y="1209937"/>
            <a:ext cx="11664619" cy="518457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200" b="1" dirty="0"/>
              <a:t>Do 10. 10. příslušného akademického roku </a:t>
            </a:r>
            <a:r>
              <a:rPr lang="cs-CZ" sz="3200" dirty="0"/>
              <a:t>budou importována garantem schválená zadání ZP z aplikace </a:t>
            </a:r>
            <a:r>
              <a:rPr lang="cs-CZ" sz="3200" dirty="0" err="1"/>
              <a:t>Tematikon</a:t>
            </a:r>
            <a:r>
              <a:rPr lang="cs-CZ" sz="3200" dirty="0"/>
              <a:t> do příslušných rozpisů v IS SU s vypnutou možností editace.</a:t>
            </a:r>
          </a:p>
          <a:p>
            <a:r>
              <a:rPr lang="cs-CZ" b="1" dirty="0"/>
              <a:t>Do 25. 10. příslušného akademického roku </a:t>
            </a:r>
            <a:r>
              <a:rPr lang="cs-CZ" dirty="0"/>
              <a:t>budou studenti příslušnou referentkou katedry přiřazeni k příslušným rozpisům v IS SU.</a:t>
            </a:r>
          </a:p>
          <a:p>
            <a:r>
              <a:rPr lang="cs-CZ" b="1" dirty="0"/>
              <a:t>Do 31. 10. příslušného akademického roku </a:t>
            </a:r>
            <a:r>
              <a:rPr lang="cs-CZ" b="1" dirty="0">
                <a:solidFill>
                  <a:srgbClr val="FF0000"/>
                </a:solidFill>
              </a:rPr>
              <a:t>student </a:t>
            </a:r>
            <a:r>
              <a:rPr lang="cs-CZ" dirty="0"/>
              <a:t>potvrdí v příslušném rozpisu v IS SU zadání ZP.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9604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527381" y="260649"/>
            <a:ext cx="8160907" cy="676937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Nutné podmínky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3599723" y="630932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67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6255" y="1252638"/>
            <a:ext cx="11659490" cy="67693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5400" dirty="0">
                <a:solidFill>
                  <a:srgbClr val="0070C0"/>
                </a:solidFill>
              </a:rPr>
              <a:t>Komunikace a spolupráce s vedoucím ZP!</a:t>
            </a:r>
          </a:p>
          <a:p>
            <a:pPr marL="0" indent="0" algn="ctr">
              <a:spcBef>
                <a:spcPts val="3000"/>
              </a:spcBef>
              <a:buNone/>
            </a:pPr>
            <a:r>
              <a:rPr lang="cs-CZ" sz="5400" dirty="0">
                <a:solidFill>
                  <a:srgbClr val="FF0000"/>
                </a:solidFill>
              </a:rPr>
              <a:t>Dodržování termínů!</a:t>
            </a:r>
          </a:p>
          <a:p>
            <a:pPr marL="0" indent="0" algn="ctr">
              <a:spcBef>
                <a:spcPts val="3000"/>
              </a:spcBef>
              <a:buNone/>
            </a:pPr>
            <a:r>
              <a:rPr lang="cs-CZ" sz="5400" dirty="0">
                <a:solidFill>
                  <a:srgbClr val="00B050"/>
                </a:solidFill>
              </a:rPr>
              <a:t>V případě výběru vázaného tématu nutno ihned po výběru začít řešit odbornou praxi!</a:t>
            </a:r>
          </a:p>
          <a:p>
            <a:pPr marL="0" indent="0" algn="ctr">
              <a:buNone/>
            </a:pPr>
            <a:endParaRPr lang="cs-CZ" sz="540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7467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3599723" y="6309320"/>
            <a:ext cx="4992555" cy="275893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67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640957" y="2843910"/>
            <a:ext cx="2910086" cy="51969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6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Otázky?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12450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2C747E1EC9D93469BB27404BB36EE97" ma:contentTypeVersion="4" ma:contentTypeDescription="Vytvoří nový dokument" ma:contentTypeScope="" ma:versionID="1a8344e6425bc07eac8defdb7137a4cd">
  <xsd:schema xmlns:xsd="http://www.w3.org/2001/XMLSchema" xmlns:xs="http://www.w3.org/2001/XMLSchema" xmlns:p="http://schemas.microsoft.com/office/2006/metadata/properties" xmlns:ns2="6586cd4d-4f6b-421f-97ca-c550aca94f41" targetNamespace="http://schemas.microsoft.com/office/2006/metadata/properties" ma:root="true" ma:fieldsID="1e25dee85dc1c1f71952ec32a68f416e" ns2:_="">
    <xsd:import namespace="6586cd4d-4f6b-421f-97ca-c550aca94f4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86cd4d-4f6b-421f-97ca-c550aca94f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48B62C-8AEF-40BD-B1A9-1B632805696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712936C-0E13-45B4-B882-76FB4C691D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86cd4d-4f6b-421f-97ca-c550aca94f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D880EFC-65BA-4E8D-83B1-2F036B2A8DF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2977</TotalTime>
  <Words>413</Words>
  <Application>Microsoft Office PowerPoint</Application>
  <PresentationFormat>Širokoúhlá obrazovka</PresentationFormat>
  <Paragraphs>88</Paragraphs>
  <Slides>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Enriqueta</vt:lpstr>
      <vt:lpstr>Times New Roman</vt:lpstr>
      <vt:lpstr>Motiv Office</vt:lpstr>
      <vt:lpstr>Tvorba zadání BP/DP na SU OPF v Karviné</vt:lpstr>
      <vt:lpstr>BP/DP - Zadání ZP</vt:lpstr>
      <vt:lpstr>Téma ZP - Tematikon</vt:lpstr>
      <vt:lpstr>Téma ZP - Zadání ZP - Tematikon</vt:lpstr>
      <vt:lpstr>Zadání ZP - Tematikon</vt:lpstr>
      <vt:lpstr>Zadání ZP – Tematikon</vt:lpstr>
      <vt:lpstr>Zadání ZP – IS SU</vt:lpstr>
      <vt:lpstr>Nutné podmínky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Úvod a požadavky na absolvování</dc:title>
  <dc:creator>František Koliba</dc:creator>
  <cp:lastModifiedBy>Petr Suchánek</cp:lastModifiedBy>
  <cp:revision>251</cp:revision>
  <cp:lastPrinted>2022-03-25T08:51:22Z</cp:lastPrinted>
  <dcterms:created xsi:type="dcterms:W3CDTF">2016-02-21T08:51:57Z</dcterms:created>
  <dcterms:modified xsi:type="dcterms:W3CDTF">2025-02-24T08:46:54Z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0x01010042C747E1EC9D93469BB27404BB36EE97</vt:lpwstr>
  </property>
</Properties>
</file>