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0" r:id="rId23"/>
    <p:sldId id="277" r:id="rId24"/>
    <p:sldId id="278" r:id="rId25"/>
    <p:sldId id="279" r:id="rId26"/>
    <p:sldId id="282" r:id="rId27"/>
    <p:sldId id="281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-2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DCE8-223D-44CB-BDC2-4D7B58C848A2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8646-D420-46A2-9F7F-2E5C63BEAB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345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DCE8-223D-44CB-BDC2-4D7B58C848A2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8646-D420-46A2-9F7F-2E5C63BEAB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7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DCE8-223D-44CB-BDC2-4D7B58C848A2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8646-D420-46A2-9F7F-2E5C63BEAB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35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DCE8-223D-44CB-BDC2-4D7B58C848A2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8646-D420-46A2-9F7F-2E5C63BEAB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42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DCE8-223D-44CB-BDC2-4D7B58C848A2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8646-D420-46A2-9F7F-2E5C63BEAB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395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DCE8-223D-44CB-BDC2-4D7B58C848A2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8646-D420-46A2-9F7F-2E5C63BEAB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43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DCE8-223D-44CB-BDC2-4D7B58C848A2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8646-D420-46A2-9F7F-2E5C63BEAB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86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DCE8-223D-44CB-BDC2-4D7B58C848A2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8646-D420-46A2-9F7F-2E5C63BEAB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61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DCE8-223D-44CB-BDC2-4D7B58C848A2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8646-D420-46A2-9F7F-2E5C63BEAB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89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DCE8-223D-44CB-BDC2-4D7B58C848A2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8646-D420-46A2-9F7F-2E5C63BEAB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07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DCE8-223D-44CB-BDC2-4D7B58C848A2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D8646-D420-46A2-9F7F-2E5C63BEAB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56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DDCE8-223D-44CB-BDC2-4D7B58C848A2}" type="datetimeFigureOut">
              <a:rPr lang="cs-CZ" smtClean="0"/>
              <a:t>25.3.2019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D8646-D420-46A2-9F7F-2E5C63BEAB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18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video.aktualne.cz/dvtv/pri-delani-pisnicek-na-deti-nemyslime-myslime-na-to-aby-se-l/r~e92d89b2b03111e7895f002590604f2e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zpravy.aktualne.cz/galerie-a-videa/predstaveni-prvnich-dam-kandidati-na-%20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Neverbální prostředky komunikace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72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Čich/vůně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733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Dotyky (</a:t>
            </a:r>
            <a:r>
              <a:rPr lang="cs-CZ" b="1" dirty="0" err="1" smtClean="0"/>
              <a:t>haptika</a:t>
            </a:r>
            <a:r>
              <a:rPr lang="cs-CZ" b="1" dirty="0" smtClean="0"/>
              <a:t>) – pojem zavedl lingvista William Austin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Způsob </a:t>
            </a:r>
            <a:r>
              <a:rPr lang="cs-CZ" dirty="0"/>
              <a:t>sdělení bezprostředním tělesným kontaktem.</a:t>
            </a:r>
          </a:p>
          <a:p>
            <a:r>
              <a:rPr lang="cs-CZ" b="1" dirty="0" smtClean="0"/>
              <a:t>Jones </a:t>
            </a:r>
            <a:r>
              <a:rPr lang="cs-CZ" b="1" dirty="0"/>
              <a:t>a </a:t>
            </a:r>
            <a:r>
              <a:rPr lang="cs-CZ" b="1" dirty="0" err="1"/>
              <a:t>Yarbrough</a:t>
            </a:r>
            <a:r>
              <a:rPr lang="cs-CZ" b="1" dirty="0"/>
              <a:t>, 1985 – 5 druhů dotyků </a:t>
            </a:r>
            <a:endParaRPr lang="cs-CZ" dirty="0"/>
          </a:p>
          <a:p>
            <a:r>
              <a:rPr lang="cs-CZ" dirty="0"/>
              <a:t>Rituální/zdvořilostní/sociální/kulturní – podání ruky, nabídnutí rámě, úklony atd. </a:t>
            </a:r>
          </a:p>
          <a:p>
            <a:r>
              <a:rPr lang="cs-CZ" dirty="0"/>
              <a:t>Funkční (např. smetení smítka atd.) </a:t>
            </a:r>
          </a:p>
          <a:p>
            <a:r>
              <a:rPr lang="cs-CZ" dirty="0"/>
              <a:t>Přátelské – výraz vřelost/srdečnost a opak; žena vs. muž v chování</a:t>
            </a:r>
          </a:p>
          <a:p>
            <a:r>
              <a:rPr lang="cs-CZ" dirty="0"/>
              <a:t>Intimní – projev emocí</a:t>
            </a:r>
          </a:p>
          <a:p>
            <a:r>
              <a:rPr lang="cs-CZ" dirty="0"/>
              <a:t>Sexuální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366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Mlčení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Symbolika </a:t>
            </a:r>
            <a:r>
              <a:rPr lang="cs-CZ" dirty="0"/>
              <a:t>mlčení (USA X Japonsko). </a:t>
            </a:r>
          </a:p>
          <a:p>
            <a:r>
              <a:rPr lang="cs-CZ" dirty="0"/>
              <a:t>Fatická komunikace raději než mlčení.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677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Dimenze času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Kulturní </a:t>
            </a:r>
            <a:r>
              <a:rPr lang="cs-CZ" dirty="0"/>
              <a:t>(formální – vymezován kulturami (sociální hodiny) – „</a:t>
            </a:r>
            <a:r>
              <a:rPr lang="cs-CZ" dirty="0" err="1"/>
              <a:t>maňána</a:t>
            </a:r>
            <a:r>
              <a:rPr lang="cs-CZ" dirty="0"/>
              <a:t>“ vs. „čas jsou peníze“ a neformální – navždy, brzy, ihned) a </a:t>
            </a:r>
            <a:r>
              <a:rPr lang="cs-CZ" b="1" dirty="0"/>
              <a:t>psychologický čas, čas „v nás“</a:t>
            </a:r>
            <a:r>
              <a:rPr lang="cs-CZ" dirty="0"/>
              <a:t> (minulost – negativní a pozitivní minulost, přítomnost – „žít přítomností“, fatalistická přítomnost (osud), hédonistická přítomnost (okamžik) a budoucnost). Mezilidská a mezikulturní nedorozumění. </a:t>
            </a:r>
            <a:r>
              <a:rPr lang="cs-CZ" dirty="0" err="1"/>
              <a:t>Timeperspective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042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Monochronismus</a:t>
            </a:r>
            <a:r>
              <a:rPr lang="cs-CZ" dirty="0" smtClean="0"/>
              <a:t> a </a:t>
            </a:r>
            <a:r>
              <a:rPr lang="cs-CZ" dirty="0" err="1" smtClean="0"/>
              <a:t>polychronismus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Monochronní </a:t>
            </a:r>
            <a:r>
              <a:rPr lang="cs-CZ" dirty="0"/>
              <a:t>člověk – dělá věci postupně, jednu po druhé, soustavně; časové rozvrhy dodržuje atd. </a:t>
            </a:r>
          </a:p>
          <a:p>
            <a:r>
              <a:rPr lang="cs-CZ" dirty="0" err="1"/>
              <a:t>Polysynchronní</a:t>
            </a:r>
            <a:r>
              <a:rPr lang="cs-CZ" dirty="0"/>
              <a:t> člověk – dělá několik věcí najednou, časové rozvrhy jsou orientační.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72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Potřebná je i neverbální </a:t>
            </a:r>
            <a:r>
              <a:rPr lang="cs-CZ" b="1" dirty="0"/>
              <a:t>zpětná vazba</a:t>
            </a:r>
            <a:r>
              <a:rPr lang="cs-CZ" dirty="0"/>
              <a:t> – mluvčí „monitoruje“, zda mu bylo rozuměno. Synchronní (okamžitá), asynchronní (s časovým odstupem, většinou u psaných textů). </a:t>
            </a:r>
            <a:r>
              <a:rPr lang="cs-CZ" b="1" dirty="0"/>
              <a:t>Regulátory </a:t>
            </a:r>
            <a:r>
              <a:rPr lang="cs-CZ" dirty="0"/>
              <a:t>– používáme k monitorování, kontrolování a koordinaci komunikace (např. výzva hlavou k tomu, aby někdo pokračoval v hovoru atd.)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68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jazyk a obraz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Např. </a:t>
            </a:r>
            <a:r>
              <a:rPr lang="cs-CZ" b="1" dirty="0" smtClean="0"/>
              <a:t>v reklamě</a:t>
            </a:r>
            <a:r>
              <a:rPr lang="cs-CZ" dirty="0" smtClean="0"/>
              <a:t>, text a ilustrace v knize atd.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686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Snadná</a:t>
            </a:r>
            <a:r>
              <a:rPr lang="cs-CZ" dirty="0" smtClean="0"/>
              <a:t> domluva. </a:t>
            </a:r>
            <a:r>
              <a:rPr lang="cs-CZ" b="1" dirty="0" smtClean="0"/>
              <a:t>Nejlehčí</a:t>
            </a:r>
            <a:r>
              <a:rPr lang="cs-CZ" dirty="0" smtClean="0"/>
              <a:t> spojení. </a:t>
            </a:r>
          </a:p>
          <a:p>
            <a:pPr marL="0" indent="0">
              <a:buNone/>
            </a:pPr>
            <a:r>
              <a:rPr lang="cs-CZ" sz="2400" i="1" dirty="0" smtClean="0"/>
              <a:t>   Mobilní telefony Siemens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361045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Polysémie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Lehký – 1. málo vážící (primární význam)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2. snadný (sekundární význam)</a:t>
            </a:r>
          </a:p>
        </p:txBody>
      </p:sp>
    </p:spTree>
    <p:extLst>
      <p:ext uri="{BB962C8B-B14F-4D97-AF65-F5344CB8AC3E}">
        <p14:creationId xmlns:p14="http://schemas.microsoft.com/office/powerpoint/2010/main" val="263234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Rádio ČRo6 Stanice s hlubokým ponorem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863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Smysly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Očima si zapamatujeme 70%. Vizuální dojem při komunikaci důležitý, ale i </a:t>
            </a:r>
            <a:r>
              <a:rPr lang="cs-CZ" dirty="0" smtClean="0"/>
              <a:t>sluchový, také vůně.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88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Při dělání písniček na děti nemyslíme, myslíme na to, aby se líbily nám, říkají Svěrák s Uhlířem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200" y="2693194"/>
            <a:ext cx="4673600" cy="2616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30791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67000" y="5766560"/>
            <a:ext cx="10515600" cy="4351338"/>
          </a:xfrm>
        </p:spPr>
        <p:txBody>
          <a:bodyPr/>
          <a:lstStyle/>
          <a:p>
            <a:endParaRPr lang="cs-CZ"/>
          </a:p>
        </p:txBody>
      </p:sp>
      <p:pic>
        <p:nvPicPr>
          <p:cNvPr id="1026" name="Picture 2" descr="f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949" y="517302"/>
            <a:ext cx="7620000" cy="603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515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934" y="2278744"/>
            <a:ext cx="4963747" cy="3722810"/>
          </a:xfrm>
        </p:spPr>
      </p:pic>
    </p:spTree>
    <p:extLst>
      <p:ext uri="{BB962C8B-B14F-4D97-AF65-F5344CB8AC3E}">
        <p14:creationId xmlns:p14="http://schemas.microsoft.com/office/powerpoint/2010/main" val="3485967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sledek obrázku pro Fiala OD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869" y="1825625"/>
            <a:ext cx="5820261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65195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sledek obrázku pro Fiala OD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1993900"/>
            <a:ext cx="5410200" cy="342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4297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AutoShape 2" descr="Foto: První dámy se představily v diskusi. Partneři je pozorně sledovali z první řad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" name="Zástupný symbol pro obsah 4" descr="Foto: První dámy se představily v diskusi. Partneři je pozorně sledovali z první řady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144" y="1825625"/>
            <a:ext cx="7735712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53327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Související obrázek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1981994"/>
            <a:ext cx="6000750" cy="4038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5152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zpravy.aktualne.cz/galerie-a-videa/predstaveni-prvnich-dam-kandidati-na-      6</a:t>
            </a:r>
            <a:r>
              <a:rPr lang="cs-CZ" dirty="0" smtClean="0"/>
              <a:t>. 1.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17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Při mluveném projevu</a:t>
            </a:r>
            <a:r>
              <a:rPr lang="cs-CZ" dirty="0"/>
              <a:t> (X při psaném projevu – barva, velikost písma, grafika, prostor stránky atd.)</a:t>
            </a:r>
          </a:p>
          <a:p>
            <a:pPr marL="0" indent="0">
              <a:buNone/>
            </a:pPr>
            <a:r>
              <a:rPr lang="cs-CZ" dirty="0" err="1"/>
              <a:t>Parajazykové</a:t>
            </a:r>
            <a:r>
              <a:rPr lang="cs-CZ" dirty="0"/>
              <a:t> nebo </a:t>
            </a:r>
            <a:r>
              <a:rPr lang="cs-CZ" dirty="0" err="1"/>
              <a:t>paralingvální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1) vokální – sem někdy zařazovány prozodické (intonace, pauza, tempo řeči, barva řeči, hlasitost atd.), </a:t>
            </a:r>
            <a:r>
              <a:rPr lang="cs-CZ" b="1" dirty="0"/>
              <a:t>jindy</a:t>
            </a:r>
            <a:r>
              <a:rPr lang="cs-CZ" dirty="0"/>
              <a:t> jen drobné nefonetické zvuky, které přenášejí postojové významy (souhlas, odpor) – podílejí se mj. na zprostředkování zpětné vazby, např. </a:t>
            </a:r>
            <a:r>
              <a:rPr lang="cs-CZ" i="1" dirty="0"/>
              <a:t>hm</a:t>
            </a:r>
            <a:r>
              <a:rPr lang="cs-CZ" dirty="0"/>
              <a:t>, </a:t>
            </a:r>
            <a:r>
              <a:rPr lang="cs-CZ" i="1" dirty="0" err="1"/>
              <a:t>eh</a:t>
            </a:r>
            <a:r>
              <a:rPr lang="cs-CZ" dirty="0"/>
              <a:t> atd.; </a:t>
            </a:r>
          </a:p>
          <a:p>
            <a:pPr marL="0" indent="0">
              <a:buNone/>
            </a:pPr>
            <a:r>
              <a:rPr lang="cs-CZ" dirty="0"/>
              <a:t>2) nevokální (mimika a gesta) (někteří je zahrnují k </a:t>
            </a:r>
            <a:r>
              <a:rPr lang="cs-CZ" dirty="0" err="1"/>
              <a:t>paralingválním</a:t>
            </a:r>
            <a:r>
              <a:rPr lang="cs-CZ" dirty="0"/>
              <a:t>, jindy zcela samostatně; úzus rozkolísaný).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04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Gesta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) Symbolická – sevřená pěst, vztyčený ukazováček nebo prostředníček, ukazováček a malíček (v Itálii nevhodné – „paroháč“, ale v Texasu – podpora, pozdrav; u nás také (</a:t>
            </a:r>
            <a:r>
              <a:rPr lang="cs-CZ" dirty="0" err="1"/>
              <a:t>Ozák</a:t>
            </a:r>
            <a:r>
              <a:rPr lang="cs-CZ" dirty="0"/>
              <a:t> a Lexa); mávání atd.</a:t>
            </a:r>
          </a:p>
          <a:p>
            <a:pPr marL="0" indent="0">
              <a:buNone/>
            </a:pPr>
            <a:r>
              <a:rPr lang="cs-CZ" dirty="0"/>
              <a:t>2) Ikonická – „koule“ atd. </a:t>
            </a:r>
          </a:p>
          <a:p>
            <a:pPr marL="0" indent="0">
              <a:buNone/>
            </a:pPr>
            <a:r>
              <a:rPr lang="cs-CZ" dirty="0"/>
              <a:t>3) Rytmická – podporují rytmus řeči (všimněme si, když telefonujeme atd.)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55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je dělíme na </a:t>
            </a:r>
            <a:r>
              <a:rPr lang="cs-CZ" b="1" dirty="0"/>
              <a:t>ilustrátor</a:t>
            </a:r>
            <a:r>
              <a:rPr lang="cs-CZ" dirty="0"/>
              <a:t> (podporuje/zintenzivňuje verbální sdělení; např. ukázání vlevo, vpravo) a </a:t>
            </a:r>
            <a:r>
              <a:rPr lang="cs-CZ" b="1" dirty="0"/>
              <a:t>adaptér </a:t>
            </a:r>
            <a:r>
              <a:rPr lang="cs-CZ" dirty="0"/>
              <a:t>(uspokojuje vlastní potřebu – škrabání, odhrnování vlasů atd.). </a:t>
            </a:r>
            <a:r>
              <a:rPr lang="cs-CZ" b="1" dirty="0"/>
              <a:t>Regulátory </a:t>
            </a:r>
            <a:r>
              <a:rPr lang="cs-CZ" dirty="0"/>
              <a:t>– monitorování a kontrola komunikace (výzva ke komunikaci, pokračování – kývnutí hlavou).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Nesoulad verbální a neverbální složky </a:t>
            </a:r>
            <a:r>
              <a:rPr lang="cs-CZ" b="1" dirty="0"/>
              <a:t>„dvojitá vazba“</a:t>
            </a:r>
            <a:r>
              <a:rPr lang="cs-CZ" dirty="0"/>
              <a:t> (double-</a:t>
            </a:r>
            <a:r>
              <a:rPr lang="cs-CZ" dirty="0" err="1"/>
              <a:t>bind</a:t>
            </a:r>
            <a:r>
              <a:rPr lang="cs-CZ" dirty="0"/>
              <a:t>) – původně termín při diagnostikování psychicky nemocných (např. u schizofreniků); dnes jev při komunikaci, kdy např. matka na úřadě napomíná dítě, aby bylo zticha – mluví tiše, ale v obličeji je brunátná a gesta jsou rovněž dynamická a negativní (např. hrozí).  Nechce dělat „scény“.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57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Mimika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Mimika </a:t>
            </a:r>
            <a:r>
              <a:rPr lang="cs-CZ" dirty="0"/>
              <a:t>odráží 8 emocí – štěstí, překvapení, strach, hněv, smutek, odpor, opovržení, zájem (někdy + úžas, rozhodnost). </a:t>
            </a:r>
          </a:p>
          <a:p>
            <a:r>
              <a:rPr lang="cs-CZ" dirty="0"/>
              <a:t>Pomocí nácviku lze skrýt, nebo naopak zdůraznit. Maskování – např. smíchem nejistotu, smutek atd. </a:t>
            </a:r>
          </a:p>
          <a:p>
            <a:r>
              <a:rPr lang="cs-CZ" dirty="0"/>
              <a:t>Kulturní zvyklosti – v Japonsku není vhodné, aby se ženy usmívaly atd.</a:t>
            </a:r>
          </a:p>
          <a:p>
            <a:r>
              <a:rPr lang="cs-CZ" dirty="0"/>
              <a:t>Zrakový kontakt nejdůležitější (záleží na kulturách, někde se ba naopak nesmí dívat do očí). Ženy udržují zrakový kontakt více než muži.</a:t>
            </a:r>
          </a:p>
          <a:p>
            <a:r>
              <a:rPr lang="cs-CZ" dirty="0"/>
              <a:t>Nejméně mimický je nos. </a:t>
            </a:r>
          </a:p>
          <a:p>
            <a:r>
              <a:rPr lang="cs-CZ" dirty="0"/>
              <a:t>Škála intimita – oficiálnost.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4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Proxemika</a:t>
            </a:r>
            <a:r>
              <a:rPr lang="cs-CZ" dirty="0" smtClean="0"/>
              <a:t> (vzdálenost)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 </a:t>
            </a:r>
            <a:r>
              <a:rPr lang="cs-CZ" dirty="0"/>
              <a:t>typy (americký antropolog Edward </a:t>
            </a:r>
            <a:r>
              <a:rPr lang="cs-CZ" dirty="0" err="1"/>
              <a:t>Hall</a:t>
            </a:r>
            <a:r>
              <a:rPr lang="cs-CZ" dirty="0"/>
              <a:t>) – </a:t>
            </a:r>
            <a:r>
              <a:rPr lang="cs-CZ" dirty="0" smtClean="0"/>
              <a:t>definují </a:t>
            </a:r>
            <a:r>
              <a:rPr lang="cs-CZ" dirty="0"/>
              <a:t>vztah mezi lidmi</a:t>
            </a:r>
          </a:p>
          <a:p>
            <a:r>
              <a:rPr lang="cs-CZ" dirty="0"/>
              <a:t>Intimní (45 cm a méně) </a:t>
            </a:r>
          </a:p>
          <a:p>
            <a:r>
              <a:rPr lang="cs-CZ" dirty="0"/>
              <a:t>Osobní (45 až 120) – „na podání ruky“ – evropská „bublina“, J X S</a:t>
            </a:r>
          </a:p>
          <a:p>
            <a:r>
              <a:rPr lang="cs-CZ" dirty="0"/>
              <a:t>Společenská – (1, 2 – 3, 7 m) – obchodní komunikace</a:t>
            </a:r>
          </a:p>
          <a:p>
            <a:r>
              <a:rPr lang="cs-CZ" dirty="0"/>
              <a:t>Veřejná – (nad 3, 7) </a:t>
            </a:r>
          </a:p>
          <a:p>
            <a:pPr marL="0" indent="0">
              <a:buNone/>
            </a:pPr>
            <a:r>
              <a:rPr lang="cs-CZ" dirty="0"/>
              <a:t>Děti stojí blíže než dospělí. Také otázka „komunikační kompetence“.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35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signály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1986" y="156804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B</a:t>
            </a:r>
            <a:r>
              <a:rPr lang="cs-CZ" b="1" dirty="0" smtClean="0"/>
              <a:t>arvy</a:t>
            </a:r>
            <a:r>
              <a:rPr lang="cs-CZ" dirty="0" smtClean="0"/>
              <a:t> </a:t>
            </a:r>
            <a:r>
              <a:rPr lang="cs-CZ" dirty="0"/>
              <a:t>(červená, černá, růžová atd.), </a:t>
            </a:r>
            <a:r>
              <a:rPr lang="cs-CZ" b="1" dirty="0"/>
              <a:t>dekorace</a:t>
            </a:r>
            <a:r>
              <a:rPr lang="cs-CZ" dirty="0"/>
              <a:t> (Vánoce, slavnostní stůl, stůl pro intimní večeři atd.), oblečení, šperky (zásnubní, snubní, rozpůlená srdíčka, znamení, hodinky atd.), </a:t>
            </a:r>
            <a:r>
              <a:rPr lang="cs-CZ" b="1" dirty="0"/>
              <a:t>dárky</a:t>
            </a:r>
            <a:r>
              <a:rPr lang="cs-CZ" dirty="0"/>
              <a:t>, mluva květin atd. </a:t>
            </a:r>
          </a:p>
          <a:p>
            <a:r>
              <a:rPr lang="cs-CZ" dirty="0"/>
              <a:t>Věc kultury – co dát jako dárek! Chryzantémy – nedáváme ženám v Belgii; islámské země– ne alkohol atd.; obecně se nedává kosmetika, vyjma parfémů – to je ale intimní dárek. </a:t>
            </a:r>
          </a:p>
          <a:p>
            <a:r>
              <a:rPr lang="cs-CZ" dirty="0"/>
              <a:t>Bílá – někde barva smrti a smutku, barva čistoty atd.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795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701</Words>
  <Application>Microsoft Office PowerPoint</Application>
  <PresentationFormat>Vlastní</PresentationFormat>
  <Paragraphs>59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Office</vt:lpstr>
      <vt:lpstr>Neverbální prostředky komunikace</vt:lpstr>
      <vt:lpstr>Smysly</vt:lpstr>
      <vt:lpstr>Prezentace aplikace PowerPoint</vt:lpstr>
      <vt:lpstr>Gesta  </vt:lpstr>
      <vt:lpstr>Prezentace aplikace PowerPoint</vt:lpstr>
      <vt:lpstr>Prezentace aplikace PowerPoint</vt:lpstr>
      <vt:lpstr>Mimika </vt:lpstr>
      <vt:lpstr>Proxemika (vzdálenost) </vt:lpstr>
      <vt:lpstr>Komunikační signály </vt:lpstr>
      <vt:lpstr>Prezentace aplikace PowerPoint</vt:lpstr>
      <vt:lpstr>Dotyky (haptika) – pojem zavedl lingvista William Austin </vt:lpstr>
      <vt:lpstr>Mlčení </vt:lpstr>
      <vt:lpstr>Dimenze času  </vt:lpstr>
      <vt:lpstr>Monochronismus a polychronismus  </vt:lpstr>
      <vt:lpstr>Prezentace aplikace PowerPoint</vt:lpstr>
      <vt:lpstr>Vztah jazyk a obraz</vt:lpstr>
      <vt:lpstr>Prezentace aplikace PowerPoint</vt:lpstr>
      <vt:lpstr>Polysémie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Neverbální prostředky komunikace</dc:title>
  <dc:creator>Sonja</dc:creator>
  <cp:lastModifiedBy>POKUSNY UCET,ZAM,CIVT</cp:lastModifiedBy>
  <cp:revision>10</cp:revision>
  <dcterms:created xsi:type="dcterms:W3CDTF">2017-10-09T17:49:04Z</dcterms:created>
  <dcterms:modified xsi:type="dcterms:W3CDTF">2019-03-25T14:43:30Z</dcterms:modified>
</cp:coreProperties>
</file>