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8525-2F33-465C-9090-F206F98858AB}" type="datetimeFigureOut">
              <a:rPr lang="cs-CZ" smtClean="0"/>
              <a:t>3.10.2016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8C4D-85E7-4E0D-9E62-F1DBE21CE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67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8525-2F33-465C-9090-F206F98858AB}" type="datetimeFigureOut">
              <a:rPr lang="cs-CZ" smtClean="0"/>
              <a:t>3.10.2016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8C4D-85E7-4E0D-9E62-F1DBE21CE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20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8525-2F33-465C-9090-F206F98858AB}" type="datetimeFigureOut">
              <a:rPr lang="cs-CZ" smtClean="0"/>
              <a:t>3.10.2016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8C4D-85E7-4E0D-9E62-F1DBE21CE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141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8525-2F33-465C-9090-F206F98858AB}" type="datetimeFigureOut">
              <a:rPr lang="cs-CZ" smtClean="0"/>
              <a:t>3.10.2016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8C4D-85E7-4E0D-9E62-F1DBE21CE0D7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8276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8525-2F33-465C-9090-F206F98858AB}" type="datetimeFigureOut">
              <a:rPr lang="cs-CZ" smtClean="0"/>
              <a:t>3.10.2016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8C4D-85E7-4E0D-9E62-F1DBE21CE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240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8525-2F33-465C-9090-F206F98858AB}" type="datetimeFigureOut">
              <a:rPr lang="cs-CZ" smtClean="0"/>
              <a:t>3.10.2016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8C4D-85E7-4E0D-9E62-F1DBE21CE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396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8525-2F33-465C-9090-F206F98858AB}" type="datetimeFigureOut">
              <a:rPr lang="cs-CZ" smtClean="0"/>
              <a:t>3.10.2016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8C4D-85E7-4E0D-9E62-F1DBE21CE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384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8525-2F33-465C-9090-F206F98858AB}" type="datetimeFigureOut">
              <a:rPr lang="cs-CZ" smtClean="0"/>
              <a:t>3.10.2016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8C4D-85E7-4E0D-9E62-F1DBE21CE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573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8525-2F33-465C-9090-F206F98858AB}" type="datetimeFigureOut">
              <a:rPr lang="cs-CZ" smtClean="0"/>
              <a:t>3.10.2016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8C4D-85E7-4E0D-9E62-F1DBE21CE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60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8525-2F33-465C-9090-F206F98858AB}" type="datetimeFigureOut">
              <a:rPr lang="cs-CZ" smtClean="0"/>
              <a:t>3.10.2016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8C4D-85E7-4E0D-9E62-F1DBE21CE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12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8525-2F33-465C-9090-F206F98858AB}" type="datetimeFigureOut">
              <a:rPr lang="cs-CZ" smtClean="0"/>
              <a:t>3.10.2016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8C4D-85E7-4E0D-9E62-F1DBE21CE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95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8525-2F33-465C-9090-F206F98858AB}" type="datetimeFigureOut">
              <a:rPr lang="cs-CZ" smtClean="0"/>
              <a:t>3.10.2016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8C4D-85E7-4E0D-9E62-F1DBE21CE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25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8525-2F33-465C-9090-F206F98858AB}" type="datetimeFigureOut">
              <a:rPr lang="cs-CZ" smtClean="0"/>
              <a:t>3.10.2016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8C4D-85E7-4E0D-9E62-F1DBE21CE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66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8525-2F33-465C-9090-F206F98858AB}" type="datetimeFigureOut">
              <a:rPr lang="cs-CZ" smtClean="0"/>
              <a:t>3.10.2016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8C4D-85E7-4E0D-9E62-F1DBE21CE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49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8525-2F33-465C-9090-F206F98858AB}" type="datetimeFigureOut">
              <a:rPr lang="cs-CZ" smtClean="0"/>
              <a:t>3.10.2016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8C4D-85E7-4E0D-9E62-F1DBE21CE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40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8525-2F33-465C-9090-F206F98858AB}" type="datetimeFigureOut">
              <a:rPr lang="cs-CZ" smtClean="0"/>
              <a:t>3.10.2016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8C4D-85E7-4E0D-9E62-F1DBE21CE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8525-2F33-465C-9090-F206F98858AB}" type="datetimeFigureOut">
              <a:rPr lang="cs-CZ" smtClean="0"/>
              <a:t>3.10.2016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8C4D-85E7-4E0D-9E62-F1DBE21CE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99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14C8525-2F33-465C-9090-F206F98858AB}" type="datetimeFigureOut">
              <a:rPr lang="cs-CZ" smtClean="0"/>
              <a:t>3.10.2016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88C4D-85E7-4E0D-9E62-F1DBE21CE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875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cratch.mit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cdn.cs50.net/2016/x/psets/0/pset0/pset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1764" y="348574"/>
            <a:ext cx="8825658" cy="2170889"/>
          </a:xfrm>
        </p:spPr>
        <p:txBody>
          <a:bodyPr/>
          <a:lstStyle/>
          <a:p>
            <a:r>
              <a:rPr lang="cs-CZ" dirty="0" smtClean="0"/>
              <a:t>Programování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18769" y="2519463"/>
            <a:ext cx="8825658" cy="861420"/>
          </a:xfrm>
        </p:spPr>
        <p:txBody>
          <a:bodyPr/>
          <a:lstStyle/>
          <a:p>
            <a:r>
              <a:rPr lang="cs-CZ" dirty="0" smtClean="0"/>
              <a:t>1. hodina</a:t>
            </a:r>
            <a:endParaRPr lang="cs-CZ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436055" y="3542969"/>
            <a:ext cx="11366330" cy="2877286"/>
            <a:chOff x="620880" y="3183045"/>
            <a:chExt cx="11366330" cy="2877286"/>
          </a:xfrm>
        </p:grpSpPr>
        <p:grpSp>
          <p:nvGrpSpPr>
            <p:cNvPr id="9" name="Skupina 8"/>
            <p:cNvGrpSpPr/>
            <p:nvPr/>
          </p:nvGrpSpPr>
          <p:grpSpPr>
            <a:xfrm>
              <a:off x="620880" y="3183046"/>
              <a:ext cx="9046845" cy="2877285"/>
              <a:chOff x="329050" y="185305"/>
              <a:chExt cx="8636253" cy="2524988"/>
            </a:xfrm>
          </p:grpSpPr>
          <p:pic>
            <p:nvPicPr>
              <p:cNvPr id="4" name="Obrázek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9050" y="185306"/>
                <a:ext cx="2172802" cy="2524987"/>
              </a:xfrm>
              <a:prstGeom prst="rect">
                <a:avLst/>
              </a:prstGeom>
            </p:spPr>
          </p:pic>
          <p:pic>
            <p:nvPicPr>
              <p:cNvPr id="5" name="Obrázek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01853" y="185306"/>
                <a:ext cx="2132472" cy="2524987"/>
              </a:xfrm>
              <a:prstGeom prst="rect">
                <a:avLst/>
              </a:prstGeom>
            </p:spPr>
          </p:pic>
          <p:pic>
            <p:nvPicPr>
              <p:cNvPr id="6" name="Obrázek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34325" y="185306"/>
                <a:ext cx="2193545" cy="2524987"/>
              </a:xfrm>
              <a:prstGeom prst="rect">
                <a:avLst/>
              </a:prstGeom>
            </p:spPr>
          </p:pic>
          <p:pic>
            <p:nvPicPr>
              <p:cNvPr id="7" name="Obrázek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27871" y="185305"/>
                <a:ext cx="2137432" cy="2524988"/>
              </a:xfrm>
              <a:prstGeom prst="rect">
                <a:avLst/>
              </a:prstGeom>
            </p:spPr>
          </p:pic>
        </p:grpSp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67229" y="3183045"/>
              <a:ext cx="2319981" cy="28772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85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</a:t>
            </a:r>
            <a:r>
              <a:rPr lang="cs-CZ" dirty="0" smtClean="0"/>
              <a:t>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Zjednodušení kódu</a:t>
            </a:r>
          </a:p>
          <a:p>
            <a:r>
              <a:rPr lang="cs-CZ" dirty="0" smtClean="0"/>
              <a:t>Knihovny funkcí</a:t>
            </a:r>
          </a:p>
          <a:p>
            <a:r>
              <a:rPr lang="cs-CZ" dirty="0" smtClean="0"/>
              <a:t>Funkce navrací datový typ</a:t>
            </a:r>
          </a:p>
          <a:p>
            <a:r>
              <a:rPr lang="cs-CZ" dirty="0" smtClean="0"/>
              <a:t>Procedura nevrací nic</a:t>
            </a:r>
          </a:p>
        </p:txBody>
      </p:sp>
    </p:spTree>
    <p:extLst>
      <p:ext uri="{BB962C8B-B14F-4D97-AF65-F5344CB8AC3E}">
        <p14:creationId xmlns:p14="http://schemas.microsoft.com/office/powerpoint/2010/main" val="148931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Scratch</a:t>
            </a:r>
            <a:r>
              <a:rPr lang="cs-CZ" dirty="0" smtClean="0"/>
              <a:t> </a:t>
            </a:r>
            <a:r>
              <a:rPr lang="cs-CZ" dirty="0" err="1" smtClean="0"/>
              <a:t>it!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0185" y="1055390"/>
            <a:ext cx="8946541" cy="4195481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>
                <a:hlinkClick r:id="rId2"/>
              </a:rPr>
              <a:t>https://scratch.mit.edu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233" y="1696110"/>
            <a:ext cx="6200000" cy="48095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3233" y="1696110"/>
            <a:ext cx="3326927" cy="4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7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6993" y="2894582"/>
            <a:ext cx="9404723" cy="1400530"/>
          </a:xfrm>
        </p:spPr>
        <p:txBody>
          <a:bodyPr/>
          <a:lstStyle/>
          <a:p>
            <a:pPr algn="ctr"/>
            <a:r>
              <a:rPr lang="cs-CZ" sz="8000" dirty="0" smtClean="0"/>
              <a:t>goo.gl/zc5yqX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305515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programování?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3600" dirty="0" smtClean="0"/>
              <a:t>Převedení problému do jazyka počítače.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algn="ctr"/>
            <a:r>
              <a:rPr lang="cs-CZ" dirty="0" smtClean="0"/>
              <a:t>Co je problém?</a:t>
            </a:r>
          </a:p>
          <a:p>
            <a:pPr algn="ctr"/>
            <a:r>
              <a:rPr lang="cs-CZ" dirty="0" smtClean="0"/>
              <a:t>Co je jazyk počítače?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435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Jazyk počítače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Procesor se skládá z miliard TRANZISTORŮ – řízený prvek, stav zapnuto nebo vypnuto</a:t>
            </a:r>
          </a:p>
          <a:p>
            <a:r>
              <a:rPr lang="cs-CZ" dirty="0" smtClean="0"/>
              <a:t>Procesor zpracovává BINÁRNÍ KÓD</a:t>
            </a:r>
          </a:p>
          <a:p>
            <a:r>
              <a:rPr lang="cs-CZ" dirty="0">
                <a:hlinkClick r:id="rId2"/>
              </a:rPr>
              <a:t>Binární </a:t>
            </a:r>
            <a:r>
              <a:rPr lang="cs-CZ" dirty="0" smtClean="0">
                <a:hlinkClick r:id="rId2"/>
              </a:rPr>
              <a:t>žárovky</a:t>
            </a:r>
            <a:endParaRPr lang="cs-CZ" dirty="0" smtClean="0"/>
          </a:p>
          <a:p>
            <a:r>
              <a:rPr lang="cs-CZ" dirty="0" smtClean="0"/>
              <a:t>Počítač umí pracovat jen s ČÍSLY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http://www.legitreviews.com/images/reviews/1245/gulftown_d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503" y="3479840"/>
            <a:ext cx="52387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processor transisto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065" y="4545425"/>
            <a:ext cx="2399966" cy="146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9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Reprezentace čísel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Celá čísla – INTEGER</a:t>
            </a:r>
          </a:p>
          <a:p>
            <a:pPr lvl="1"/>
            <a:r>
              <a:rPr lang="cs-CZ" dirty="0" err="1" smtClean="0"/>
              <a:t>Int</a:t>
            </a:r>
            <a:r>
              <a:rPr lang="cs-CZ" dirty="0" smtClean="0"/>
              <a:t> v C, 2</a:t>
            </a:r>
            <a:r>
              <a:rPr lang="cs-CZ" baseline="30000" dirty="0" smtClean="0"/>
              <a:t>32 </a:t>
            </a:r>
            <a:r>
              <a:rPr lang="cs-CZ" dirty="0" smtClean="0"/>
              <a:t>platných číslic</a:t>
            </a:r>
          </a:p>
          <a:p>
            <a:r>
              <a:rPr lang="cs-CZ" dirty="0" smtClean="0"/>
              <a:t>Reálná čísla</a:t>
            </a:r>
          </a:p>
          <a:p>
            <a:pPr lvl="1"/>
            <a:r>
              <a:rPr lang="cs-CZ" dirty="0" smtClean="0"/>
              <a:t>Nelze reprezentovat přesně -&gt; zaokrouhlovací chyba</a:t>
            </a:r>
          </a:p>
          <a:p>
            <a:pPr lvl="1"/>
            <a:r>
              <a:rPr lang="cs-CZ" dirty="0" err="1" smtClean="0"/>
              <a:t>Floating</a:t>
            </a:r>
            <a:r>
              <a:rPr lang="cs-CZ" dirty="0" smtClean="0"/>
              <a:t> point – plavoucí desetinná čárka</a:t>
            </a:r>
          </a:p>
          <a:p>
            <a:pPr lvl="2"/>
            <a:r>
              <a:rPr lang="cs-CZ" dirty="0" smtClean="0"/>
              <a:t>Vědecký zápis čísla (2.34e76)</a:t>
            </a:r>
          </a:p>
          <a:p>
            <a:pPr lvl="2"/>
            <a:r>
              <a:rPr lang="cs-CZ" dirty="0" smtClean="0"/>
              <a:t>Rychlost výpočtů – počet operací s </a:t>
            </a:r>
            <a:r>
              <a:rPr lang="cs-CZ" dirty="0" err="1" smtClean="0"/>
              <a:t>float</a:t>
            </a:r>
            <a:r>
              <a:rPr lang="cs-CZ" dirty="0" smtClean="0"/>
              <a:t> za 1 s (FLOPS)</a:t>
            </a:r>
          </a:p>
          <a:p>
            <a:pPr lvl="1"/>
            <a:r>
              <a:rPr lang="cs-CZ" dirty="0" smtClean="0"/>
              <a:t>Přesnost (</a:t>
            </a:r>
            <a:r>
              <a:rPr lang="cs-CZ" dirty="0" err="1" smtClean="0"/>
              <a:t>sgn+mantisa+exp</a:t>
            </a:r>
            <a:r>
              <a:rPr lang="cs-CZ" dirty="0" smtClean="0"/>
              <a:t>): </a:t>
            </a:r>
          </a:p>
          <a:p>
            <a:pPr lvl="2"/>
            <a:r>
              <a:rPr lang="cs-CZ" dirty="0" smtClean="0"/>
              <a:t>Single </a:t>
            </a:r>
            <a:r>
              <a:rPr lang="cs-CZ" dirty="0" err="1" smtClean="0"/>
              <a:t>precision</a:t>
            </a:r>
            <a:r>
              <a:rPr lang="cs-CZ" dirty="0" smtClean="0"/>
              <a:t> (</a:t>
            </a:r>
            <a:r>
              <a:rPr lang="cs-CZ" dirty="0" err="1" smtClean="0"/>
              <a:t>float</a:t>
            </a:r>
            <a:r>
              <a:rPr lang="cs-CZ" dirty="0" smtClean="0"/>
              <a:t>): 1+23+8 bit (4 byte)</a:t>
            </a:r>
          </a:p>
          <a:p>
            <a:pPr lvl="2"/>
            <a:r>
              <a:rPr lang="cs-CZ" dirty="0" smtClean="0"/>
              <a:t>Double </a:t>
            </a:r>
            <a:r>
              <a:rPr lang="cs-CZ" dirty="0" err="1" smtClean="0"/>
              <a:t>precision</a:t>
            </a:r>
            <a:r>
              <a:rPr lang="cs-CZ" dirty="0" smtClean="0"/>
              <a:t> (double): 1+52+11 (8 byte)</a:t>
            </a:r>
            <a:endParaRPr lang="cs-CZ" dirty="0"/>
          </a:p>
          <a:p>
            <a:pPr lvl="2"/>
            <a:endParaRPr lang="cs-CZ" dirty="0" smtClean="0"/>
          </a:p>
        </p:txBody>
      </p:sp>
      <p:pic>
        <p:nvPicPr>
          <p:cNvPr id="2050" name="Picture 2" descr="http://www-troja.fjfi.cvut.cz/~limpouch/numet/foluvux/cislo.gi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186" y="799119"/>
            <a:ext cx="3745216" cy="164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4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Číslo v jazyce počítače</a:t>
            </a:r>
            <a:endParaRPr lang="cs-CZ" dirty="0"/>
          </a:p>
        </p:txBody>
      </p:sp>
      <p:pic>
        <p:nvPicPr>
          <p:cNvPr id="3074" name="Picture 2" descr="Výsledek obrázku pro ascii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93" y="1152983"/>
            <a:ext cx="7416898" cy="516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33" y="1704941"/>
            <a:ext cx="2080319" cy="190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ek obrázku pro binary numbers in compu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831" y="4224404"/>
            <a:ext cx="2611059" cy="208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9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103313" y="2052918"/>
            <a:ext cx="5248850" cy="4195481"/>
          </a:xfrm>
        </p:spPr>
        <p:txBody>
          <a:bodyPr/>
          <a:lstStyle/>
          <a:p>
            <a:r>
              <a:rPr lang="cs-CZ" dirty="0" smtClean="0"/>
              <a:t>ALGORITMUS – přesný postup řešení problému</a:t>
            </a:r>
          </a:p>
          <a:p>
            <a:pPr lvl="1"/>
            <a:r>
              <a:rPr lang="cs-CZ" dirty="0" smtClean="0"/>
              <a:t>Lze zapsat vývojovým diagramem, je konečný, obecný a jednoznačný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618" y="452718"/>
            <a:ext cx="4247667" cy="607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4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Proměnná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294" y="1710018"/>
            <a:ext cx="6813580" cy="4195481"/>
          </a:xfrm>
        </p:spPr>
        <p:txBody>
          <a:bodyPr/>
          <a:lstStyle/>
          <a:p>
            <a:r>
              <a:rPr lang="cs-CZ" dirty="0" smtClean="0"/>
              <a:t>číslo, znak… </a:t>
            </a:r>
          </a:p>
          <a:p>
            <a:r>
              <a:rPr lang="cs-CZ" dirty="0" smtClean="0"/>
              <a:t>Uchování informace při běhu programu</a:t>
            </a:r>
          </a:p>
          <a:p>
            <a:r>
              <a:rPr lang="cs-CZ" dirty="0" smtClean="0"/>
              <a:t>Místo v paměti </a:t>
            </a:r>
            <a:r>
              <a:rPr lang="cs-CZ" dirty="0" smtClean="0"/>
              <a:t>počítače, jeho velikost dána typem proměnné</a:t>
            </a:r>
          </a:p>
          <a:p>
            <a:r>
              <a:rPr lang="cs-CZ" dirty="0" smtClean="0"/>
              <a:t>V některých jazycích není nutné určovat typ (Python) – možnost chyb</a:t>
            </a:r>
            <a:endParaRPr lang="cs-CZ" dirty="0" smtClean="0"/>
          </a:p>
          <a:p>
            <a:r>
              <a:rPr lang="cs-CZ" dirty="0" smtClean="0"/>
              <a:t>Datový typ – jaké místo má být přiřazeno</a:t>
            </a:r>
          </a:p>
          <a:p>
            <a:r>
              <a:rPr lang="cs-CZ" dirty="0" err="1" smtClean="0"/>
              <a:t>Int</a:t>
            </a:r>
            <a:r>
              <a:rPr lang="cs-CZ" dirty="0" smtClean="0"/>
              <a:t>, </a:t>
            </a:r>
            <a:r>
              <a:rPr lang="cs-CZ" dirty="0" err="1" smtClean="0"/>
              <a:t>float</a:t>
            </a:r>
            <a:r>
              <a:rPr lang="cs-CZ" dirty="0" smtClean="0"/>
              <a:t>, double, </a:t>
            </a:r>
            <a:r>
              <a:rPr lang="cs-CZ" dirty="0" err="1" smtClean="0"/>
              <a:t>char</a:t>
            </a:r>
            <a:r>
              <a:rPr lang="cs-CZ" dirty="0" smtClean="0"/>
              <a:t>, …</a:t>
            </a:r>
          </a:p>
          <a:p>
            <a:r>
              <a:rPr lang="cs-CZ" dirty="0" smtClean="0"/>
              <a:t>Konstanta – urychlení běhu programu, jiný způsob ukládání do </a:t>
            </a:r>
            <a:r>
              <a:rPr lang="cs-CZ" dirty="0" smtClean="0"/>
              <a:t>paměti</a:t>
            </a:r>
            <a:endParaRPr lang="cs-CZ" dirty="0" smtClean="0"/>
          </a:p>
        </p:txBody>
      </p:sp>
      <p:pic>
        <p:nvPicPr>
          <p:cNvPr id="1026" name="Picture 2" descr="Výsledek obrázku pro childrens game with holes and sha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834" y="185324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0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Cykly a podmínky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Počítač rád vykonává jednu věc neustále dokola</a:t>
            </a:r>
          </a:p>
          <a:p>
            <a:r>
              <a:rPr lang="cs-CZ" dirty="0" smtClean="0"/>
              <a:t>Cykly</a:t>
            </a:r>
          </a:p>
          <a:p>
            <a:pPr lvl="1"/>
            <a:r>
              <a:rPr lang="cs-CZ" dirty="0" smtClean="0"/>
              <a:t>WHILE, FOR</a:t>
            </a:r>
          </a:p>
          <a:p>
            <a:r>
              <a:rPr lang="cs-CZ" dirty="0" smtClean="0"/>
              <a:t>Podmínky – větvení programu</a:t>
            </a:r>
          </a:p>
          <a:p>
            <a:pPr lvl="1"/>
            <a:r>
              <a:rPr lang="cs-CZ" dirty="0" smtClean="0"/>
              <a:t>IF, IF-ELSE, CASE – SWITCH	</a:t>
            </a:r>
          </a:p>
        </p:txBody>
      </p:sp>
      <p:pic>
        <p:nvPicPr>
          <p:cNvPr id="6" name="Picture 2" descr="Programmin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8264" y="3472662"/>
            <a:ext cx="3967211" cy="297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3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3369</TotalTime>
  <Words>250</Words>
  <Application>Microsoft Office PowerPoint</Application>
  <PresentationFormat>Širokoúhlá obrazovka</PresentationFormat>
  <Paragraphs>51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Programování</vt:lpstr>
      <vt:lpstr>goo.gl/zc5yqX</vt:lpstr>
      <vt:lpstr>Co je programování?</vt:lpstr>
      <vt:lpstr>Jazyk počítače</vt:lpstr>
      <vt:lpstr>Reprezentace čísel</vt:lpstr>
      <vt:lpstr>Číslo v jazyce počítače</vt:lpstr>
      <vt:lpstr>Problém</vt:lpstr>
      <vt:lpstr>Proměnná</vt:lpstr>
      <vt:lpstr>Cykly a podmínky</vt:lpstr>
      <vt:lpstr>Funkce</vt:lpstr>
      <vt:lpstr>Scratch it!</vt:lpstr>
    </vt:vector>
  </TitlesOfParts>
  <Company>Silesian University in Opava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Programování</dc:title>
  <dc:creator>Debora Lančová</dc:creator>
  <cp:lastModifiedBy>Debora Lančová</cp:lastModifiedBy>
  <cp:revision>19</cp:revision>
  <dcterms:created xsi:type="dcterms:W3CDTF">2016-09-29T19:08:41Z</dcterms:created>
  <dcterms:modified xsi:type="dcterms:W3CDTF">2016-10-03T15:14:03Z</dcterms:modified>
</cp:coreProperties>
</file>