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1" r:id="rId19"/>
    <p:sldId id="272" r:id="rId20"/>
    <p:sldId id="276" r:id="rId21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cs-CZ" altLang="en-US"/>
              <a:t>Analýza  audiovizuálního  díla</a:t>
            </a:r>
            <a:endParaRPr lang="cs-CZ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cs-CZ" altLang="en-US"/>
              <a:t>UF/MM 525 </a:t>
            </a:r>
            <a:endParaRPr lang="cs-CZ" altLang="en-US"/>
          </a:p>
          <a:p>
            <a:r>
              <a:rPr lang="cs-CZ" altLang="en-US"/>
              <a:t>Jaromír Vašek</a:t>
            </a:r>
            <a:endParaRPr lang="cs-CZ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Styl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systematické a rozpoznatelné užití technických prostředků a estetických postupů filmového média, které chce nějakým způsobem působit na diváka</a:t>
            </a:r>
            <a:endParaRPr lang="cs-CZ" altLang="en-US"/>
          </a:p>
          <a:p>
            <a:r>
              <a:rPr lang="cs-CZ" altLang="en-US"/>
              <a:t>závisí na technologických možnostech doby a systému konvencí uměleckých voleb</a:t>
            </a:r>
            <a:endParaRPr lang="cs-CZ" altLang="en-US"/>
          </a:p>
          <a:p>
            <a:r>
              <a:rPr lang="cs-CZ" altLang="en-US"/>
              <a:t>jako systém uměleckých voleb se vždy podřizuje požadavkům díla</a:t>
            </a:r>
            <a:endParaRPr lang="cs-CZ" altLang="en-US"/>
          </a:p>
          <a:p>
            <a:r>
              <a:rPr lang="cs-CZ" altLang="en-US"/>
              <a:t>přítomnost nějakého prvku, prostředku či postupu vyplyne ze souvislostí - současně může libovolný prvek, prostředek či postup plnit rozmanité funkce</a:t>
            </a:r>
            <a:endParaRPr lang="cs-CZ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Mizanscéna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 b="1"/>
              <a:t>mizanscénou</a:t>
            </a:r>
            <a:r>
              <a:rPr lang="cs-CZ" altLang="en-US"/>
              <a:t> se rozumí všechno před kamerou - prostředí, figury, rekvizity, kostýmy, barvy a osvětlování</a:t>
            </a:r>
            <a:endParaRPr lang="cs-CZ" altLang="en-US"/>
          </a:p>
          <a:p>
            <a:r>
              <a:rPr lang="cs-CZ" altLang="en-US"/>
              <a:t>skrze prostředí mohou filmaři v základech charakterizovat fikční svět</a:t>
            </a:r>
            <a:endParaRPr lang="cs-CZ" altLang="en-US"/>
          </a:p>
          <a:p>
            <a:r>
              <a:rPr lang="cs-CZ" altLang="en-US"/>
              <a:t>pomocí mizanscény může film v základech představit hrdiny, dokonce povědět něco o jejich minulosti (</a:t>
            </a:r>
            <a:r>
              <a:rPr lang="cs-CZ" altLang="en-US" i="1"/>
              <a:t>Okno do dvora</a:t>
            </a:r>
            <a:r>
              <a:rPr lang="cs-CZ" altLang="en-US"/>
              <a:t>)</a:t>
            </a:r>
            <a:endParaRPr lang="cs-CZ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Práce kamery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cs-CZ" altLang="en-US"/>
              <a:t>rozhoduje o vlastnostech snímání záběru - </a:t>
            </a:r>
            <a:r>
              <a:rPr lang="cs-CZ" altLang="en-US" b="1" i="1"/>
              <a:t>co</a:t>
            </a:r>
            <a:r>
              <a:rPr lang="cs-CZ" altLang="en-US"/>
              <a:t> se natáčí a </a:t>
            </a:r>
            <a:r>
              <a:rPr lang="cs-CZ" altLang="en-US" b="1" i="1"/>
              <a:t>jak</a:t>
            </a:r>
            <a:r>
              <a:rPr lang="cs-CZ" altLang="en-US"/>
              <a:t> se to natáčí</a:t>
            </a:r>
            <a:endParaRPr lang="cs-CZ" altLang="en-US"/>
          </a:p>
          <a:p>
            <a:r>
              <a:rPr lang="cs-CZ" altLang="en-US"/>
              <a:t>FOTOGRAFICKÉ aspekty záběru - zacházení s ohniskovou vzdáleností, volba objektivů tedy rozhodování o hloubce pole, přeostřování</a:t>
            </a:r>
            <a:endParaRPr lang="cs-CZ" altLang="en-US"/>
          </a:p>
          <a:p>
            <a:r>
              <a:rPr lang="cs-CZ" altLang="en-US"/>
              <a:t>RÁMOVÁNÍ záběru - velikost (od velkého celku po velký detail), 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úhel (nadhled, podhled), 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pohyb (jízda, steadycam, švenk, nájezd, odjezd, strh)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výška od země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rovina   </a:t>
            </a:r>
            <a:endParaRPr lang="cs-CZ" altLang="en-US"/>
          </a:p>
          <a:p>
            <a:pPr marL="0" indent="0">
              <a:buNone/>
            </a:pPr>
            <a:r>
              <a:rPr lang="cs-CZ" altLang="en-US">
                <a:sym typeface="+mn-ea"/>
              </a:rPr>
              <a:t>    DÉLKA záběru</a:t>
            </a:r>
            <a:endParaRPr lang="cs-CZ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Střih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cs-CZ" altLang="en-US"/>
              <a:t>koordinace dvou samostatných záběrů</a:t>
            </a:r>
            <a:endParaRPr lang="cs-CZ" altLang="en-US"/>
          </a:p>
          <a:p>
            <a:r>
              <a:rPr lang="cs-CZ" altLang="en-US"/>
              <a:t>TECHNICKY je to spoj mezi dvěma samostatnými kusy filmového pásu</a:t>
            </a:r>
            <a:endParaRPr lang="cs-CZ" altLang="en-US"/>
          </a:p>
          <a:p>
            <a:r>
              <a:rPr lang="cs-CZ" altLang="en-US"/>
              <a:t>KOMPOZIČNĚ je to filmaři neskrývaný postup - změna pozice, časová výpustka děje</a:t>
            </a:r>
            <a:endParaRPr lang="cs-CZ" altLang="en-US"/>
          </a:p>
          <a:p>
            <a:r>
              <a:rPr lang="cs-CZ" altLang="en-US"/>
              <a:t>KONTINUÁLNÍ střihová skladba - klasická hollywoodská norma, divák by střih neměl vnímat rušivě, odvozuje se od analytického střihu, který rozkládá - analyzuje prostorové uspořádání scény (ustavující záběr, pravidlo osy, záběr/protizáběr, návaznosti pohledu, znovuustavující záběr)</a:t>
            </a:r>
            <a:endParaRPr lang="cs-CZ" altLang="en-US"/>
          </a:p>
          <a:p>
            <a:r>
              <a:rPr lang="cs-CZ" altLang="en-US"/>
              <a:t>KONSTRUKTIVNÍ střihová skladba - sovětští filmaři dvacátých let, menší počet ustavujících záběrů, vytváření fikčního filmového prostoru řadou jednotlivých záběrů z různých míst propojených pohybem nebo častěji pohledem postav</a:t>
            </a:r>
            <a:endParaRPr lang="cs-CZ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Zvuk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mluvené slovo</a:t>
            </a:r>
            <a:endParaRPr lang="cs-CZ" altLang="en-US"/>
          </a:p>
          <a:p>
            <a:r>
              <a:rPr lang="cs-CZ" altLang="en-US"/>
              <a:t>hudba</a:t>
            </a:r>
            <a:endParaRPr lang="cs-CZ" altLang="en-US"/>
          </a:p>
          <a:p>
            <a:r>
              <a:rPr lang="cs-CZ" altLang="en-US"/>
              <a:t>ruchy</a:t>
            </a:r>
            <a:endParaRPr lang="cs-CZ" altLang="en-US"/>
          </a:p>
          <a:p>
            <a:r>
              <a:rPr lang="cs-CZ" altLang="en-US"/>
              <a:t>zvukový můstek - zvuk z jedné scény přechází do další</a:t>
            </a:r>
            <a:endParaRPr lang="cs-CZ" altLang="en-US"/>
          </a:p>
          <a:p>
            <a:r>
              <a:rPr lang="cs-CZ" altLang="en-US"/>
              <a:t>dialogový háček</a:t>
            </a:r>
            <a:endParaRPr lang="cs-CZ" altLang="en-US"/>
          </a:p>
          <a:p>
            <a:r>
              <a:rPr lang="cs-CZ" altLang="en-US"/>
              <a:t>vztah zvuku k hloubce prostoru a hloubce pole</a:t>
            </a:r>
            <a:endParaRPr lang="cs-CZ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Fikční svět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je podobně jako fabule utvářen spolupůsobením stylu a syžetu</a:t>
            </a:r>
            <a:endParaRPr lang="cs-CZ" altLang="en-US"/>
          </a:p>
          <a:p>
            <a:r>
              <a:rPr lang="cs-CZ" altLang="en-US"/>
              <a:t>je to časoprostor utvářený dílem</a:t>
            </a:r>
            <a:endParaRPr lang="cs-CZ" altLang="en-US"/>
          </a:p>
          <a:p>
            <a:r>
              <a:rPr lang="cs-CZ" altLang="en-US"/>
              <a:t>tento časoprostor v sobě zahrnuje různé soubory podmínek: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podmínky možného, hodnotného, povoleného či věděného,</a:t>
            </a:r>
            <a:endParaRPr lang="cs-CZ" altLang="en-US"/>
          </a:p>
          <a:p>
            <a:pPr marL="0" indent="0">
              <a:buNone/>
            </a:pPr>
            <a:r>
              <a:rPr lang="cs-CZ" altLang="en-US"/>
              <a:t>a zároveň představuje tematickou úroveň díla</a:t>
            </a:r>
            <a:endParaRPr lang="cs-CZ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cs-CZ" altLang="en-US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DOKUMENTÁRNÍ FILM</a:t>
            </a:r>
            <a:endParaRPr lang="cs-CZ" altLang="en-US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Dokument se stal “vlajkovou lodí” sociálně angažované kinematografie i specifickým viděním světa</a:t>
            </a:r>
            <a:endParaRPr lang="cs-CZ" altLang="en-US"/>
          </a:p>
          <a:p>
            <a:r>
              <a:rPr lang="cs-CZ" altLang="en-US"/>
              <a:t>Dokumenty vypovídají o realitě, o tom, co se ve skutečnosti stalo</a:t>
            </a:r>
            <a:endParaRPr lang="cs-CZ" altLang="en-US"/>
          </a:p>
          <a:p>
            <a:r>
              <a:rPr lang="cs-CZ" altLang="en-US"/>
              <a:t>Dokumenty vyprávějí o skutečných lidech</a:t>
            </a:r>
            <a:endParaRPr lang="cs-CZ" altLang="en-US"/>
          </a:p>
          <a:p>
            <a:r>
              <a:rPr lang="cs-CZ" altLang="en-US"/>
              <a:t>Dokumenty vyprávějí příběhy o tom, co se děje ve skutečném světě</a:t>
            </a:r>
            <a:endParaRPr lang="cs-CZ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chemeClr val="accent1">
                    <a:lumMod val="75000"/>
                  </a:schemeClr>
                </a:solidFill>
              </a:rPr>
              <a:t>NONFIKČNÍ MODELY</a:t>
            </a:r>
            <a:endParaRPr lang="cs-CZ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6040"/>
            <a:ext cx="10515600" cy="4841240"/>
          </a:xfrm>
        </p:spPr>
        <p:txBody>
          <a:bodyPr>
            <a:normAutofit fontScale="60000"/>
          </a:bodyPr>
          <a:p>
            <a:pPr marL="0" indent="0">
              <a:buNone/>
            </a:pPr>
            <a:endParaRPr lang="cs-CZ" altLang="en-US" u="sng"/>
          </a:p>
          <a:p>
            <a:r>
              <a:rPr lang="cs-CZ" altLang="en-US" b="1"/>
              <a:t>investigace/reportáž</a:t>
            </a:r>
            <a:r>
              <a:rPr lang="cs-CZ" altLang="en-US"/>
              <a:t> - shromažďuje důkazy,argumentuje, předkládá stanoviska </a:t>
            </a:r>
            <a:endParaRPr lang="cs-CZ" altLang="en-US"/>
          </a:p>
          <a:p>
            <a:r>
              <a:rPr lang="cs-CZ" altLang="en-US" b="1"/>
              <a:t>obhajoba/podpora případu</a:t>
            </a:r>
            <a:r>
              <a:rPr lang="cs-CZ" altLang="en-US"/>
              <a:t> - klade důraz na důkazy a příklady, usiluje aby publikum přijalo určitý názor</a:t>
            </a:r>
            <a:endParaRPr lang="cs-CZ" altLang="en-US"/>
          </a:p>
          <a:p>
            <a:r>
              <a:rPr lang="cs-CZ" altLang="en-US" b="1"/>
              <a:t>dějepis</a:t>
            </a:r>
            <a:r>
              <a:rPr lang="cs-CZ" altLang="en-US"/>
              <a:t> - líčí co se skutečně událo, přikládá k tomu stanovisko</a:t>
            </a:r>
            <a:endParaRPr lang="cs-CZ" altLang="en-US"/>
          </a:p>
          <a:p>
            <a:r>
              <a:rPr lang="cs-CZ" altLang="en-US" b="1"/>
              <a:t>výzkum/cestopis</a:t>
            </a:r>
            <a:r>
              <a:rPr lang="cs-CZ" altLang="en-US"/>
              <a:t> - odlišnost i kouzlo vzdálených míst</a:t>
            </a:r>
            <a:endParaRPr lang="cs-CZ" altLang="en-US"/>
          </a:p>
          <a:p>
            <a:r>
              <a:rPr lang="cs-CZ" altLang="en-US" b="1"/>
              <a:t>svědectví</a:t>
            </a:r>
            <a:r>
              <a:rPr lang="cs-CZ" altLang="en-US"/>
              <a:t> - shromažďuje svědky, kteří popisují svoje osobní zkušenosti</a:t>
            </a:r>
            <a:endParaRPr lang="cs-CZ" altLang="en-US"/>
          </a:p>
          <a:p>
            <a:r>
              <a:rPr lang="cs-CZ" altLang="en-US" b="1"/>
              <a:t>sociologie</a:t>
            </a:r>
            <a:r>
              <a:rPr lang="cs-CZ" altLang="en-US"/>
              <a:t> - studium subkultur, terénní práce, pozorování, popis subjektů</a:t>
            </a:r>
            <a:endParaRPr lang="cs-CZ" altLang="en-US"/>
          </a:p>
          <a:p>
            <a:r>
              <a:rPr lang="cs-CZ" altLang="en-US" b="1"/>
              <a:t>vizuální antropologie/etnografie</a:t>
            </a:r>
            <a:r>
              <a:rPr lang="cs-CZ" altLang="en-US"/>
              <a:t> - studium jiných kultur obohacené o znalost jazyka, spoléhá se na zprostředovatele</a:t>
            </a:r>
            <a:endParaRPr lang="cs-CZ" altLang="en-US"/>
          </a:p>
          <a:p>
            <a:r>
              <a:rPr lang="cs-CZ" altLang="en-US" b="1"/>
              <a:t>esej v ich-formě</a:t>
            </a:r>
            <a:r>
              <a:rPr lang="cs-CZ" altLang="en-US"/>
              <a:t> - osobní líčení autorova/filmařova prožitku nebo názoru</a:t>
            </a:r>
            <a:endParaRPr lang="cs-CZ" altLang="en-US"/>
          </a:p>
          <a:p>
            <a:r>
              <a:rPr lang="cs-CZ" altLang="en-US" b="1"/>
              <a:t>poezie</a:t>
            </a:r>
            <a:r>
              <a:rPr lang="cs-CZ" altLang="en-US"/>
              <a:t> - uspořádání na základě pravidel rýmu, rytmu, metra, důraz na formu díla</a:t>
            </a:r>
            <a:endParaRPr lang="cs-CZ" altLang="en-US"/>
          </a:p>
          <a:p>
            <a:r>
              <a:rPr lang="cs-CZ" altLang="en-US" b="1"/>
              <a:t>deník/zápisník</a:t>
            </a:r>
            <a:r>
              <a:rPr lang="cs-CZ" altLang="en-US"/>
              <a:t> - každodenní dojmy, začínají a končí subjektivně</a:t>
            </a:r>
            <a:endParaRPr lang="cs-CZ" altLang="en-US"/>
          </a:p>
          <a:p>
            <a:r>
              <a:rPr lang="cs-CZ" altLang="en-US" b="1"/>
              <a:t>autobiografie/profil/biografie jednotlivce nebo skupiny</a:t>
            </a:r>
            <a:r>
              <a:rPr lang="cs-CZ" altLang="en-US"/>
              <a:t> - líčí příběh, zrání jednotlivce nebo skupiny </a:t>
            </a:r>
            <a:endParaRPr lang="cs-CZ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chemeClr val="accent1">
                    <a:lumMod val="75000"/>
                  </a:schemeClr>
                </a:solidFill>
              </a:rPr>
              <a:t>DOKUMENTÁRNÍ MODY</a:t>
            </a:r>
            <a:endParaRPr lang="cs-CZ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cs-CZ" altLang="en-US" b="1"/>
              <a:t>výkladový</a:t>
            </a:r>
            <a:r>
              <a:rPr lang="cs-CZ" altLang="en-US"/>
              <a:t> - promlouvá k divákovi přímo prostřednictvím komentáře</a:t>
            </a:r>
            <a:endParaRPr lang="cs-CZ" altLang="en-US"/>
          </a:p>
          <a:p>
            <a:r>
              <a:rPr lang="cs-CZ" altLang="en-US" b="1"/>
              <a:t>poetický</a:t>
            </a:r>
            <a:r>
              <a:rPr lang="cs-CZ" altLang="en-US"/>
              <a:t> - klade důraz na obrazový a zvukový rytmus, strukturu i celkovou formu filmu</a:t>
            </a:r>
            <a:endParaRPr lang="cs-CZ" altLang="en-US"/>
          </a:p>
          <a:p>
            <a:r>
              <a:rPr lang="cs-CZ" altLang="en-US" b="1"/>
              <a:t>observační</a:t>
            </a:r>
            <a:r>
              <a:rPr lang="cs-CZ" altLang="en-US"/>
              <a:t> - dívá se na sociální herce jak se zabývají životem, jako by kamera nebyla přítomna</a:t>
            </a:r>
            <a:endParaRPr lang="cs-CZ" altLang="en-US"/>
          </a:p>
          <a:p>
            <a:r>
              <a:rPr lang="cs-CZ" altLang="en-US" b="1"/>
              <a:t>reflexivní</a:t>
            </a:r>
            <a:r>
              <a:rPr lang="cs-CZ" altLang="en-US"/>
              <a:t> - upozorňuje na konvence dokumentární tvorby i metodologické postupy, jako např. práce v terénu nebo rozhovor</a:t>
            </a:r>
            <a:endParaRPr lang="cs-CZ" altLang="en-US"/>
          </a:p>
          <a:p>
            <a:r>
              <a:rPr lang="cs-CZ" altLang="en-US" b="1"/>
              <a:t>participační</a:t>
            </a:r>
            <a:r>
              <a:rPr lang="cs-CZ" altLang="en-US"/>
              <a:t> - filmař a sociální herci na sebe vzájemně reagují, tvůrce se účastní toho, co se děje před kamerou</a:t>
            </a:r>
            <a:endParaRPr lang="cs-CZ" altLang="en-US"/>
          </a:p>
          <a:p>
            <a:r>
              <a:rPr lang="cs-CZ" altLang="en-US" b="1"/>
              <a:t>performativní</a:t>
            </a:r>
            <a:r>
              <a:rPr lang="cs-CZ" altLang="en-US"/>
              <a:t> - zdůrazňuje výrazový aspekt tvůrcova zaujetí námětem filmu, přímé oslovení publika</a:t>
            </a:r>
            <a:endParaRPr lang="cs-CZ" altLang="en-US"/>
          </a:p>
          <a:p>
            <a:endParaRPr lang="cs-CZ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cs-CZ" altLang="en-US"/>
            </a:br>
            <a:br>
              <a:rPr lang="cs-CZ" altLang="en-US"/>
            </a:br>
            <a:br>
              <a:rPr lang="cs-CZ" altLang="en-US"/>
            </a:br>
            <a:r>
              <a:rPr lang="cs-CZ" altLang="en-US"/>
              <a:t>:-)</a:t>
            </a:r>
            <a:br>
              <a:rPr lang="cs-CZ" altLang="en-US"/>
            </a:br>
            <a:br>
              <a:rPr lang="cs-CZ" altLang="en-US"/>
            </a:br>
            <a:br>
              <a:rPr lang="cs-CZ" altLang="en-US"/>
            </a:br>
            <a:endParaRPr lang="cs-CZ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/>
              <a:t>literatura</a:t>
            </a:r>
            <a:endParaRPr lang="cs-CZ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KOKEŠ, D. Radomír: Rozbor filmu, Brno: MU, 2015.</a:t>
            </a:r>
            <a:endParaRPr lang="cs-CZ" altLang="en-US"/>
          </a:p>
          <a:p>
            <a:r>
              <a:rPr lang="cs-CZ" altLang="en-US"/>
              <a:t>BORDWELL, David, THOMPSONOVÁ, Kristin: Umění filmu, Praha: AMU, 2011.</a:t>
            </a:r>
            <a:endParaRPr lang="cs-CZ" altLang="en-US"/>
          </a:p>
          <a:p>
            <a:r>
              <a:rPr lang="cs-CZ" altLang="en-US"/>
              <a:t>NICHOLS, Bill: Úvod do dokumentárního filmu, Praha: AMU, 2010.</a:t>
            </a:r>
            <a:endParaRPr lang="cs-CZ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cs-CZ" altLang="en-US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FIKČNÍ FILM</a:t>
            </a:r>
            <a:endParaRPr lang="cs-CZ" altLang="en-US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>
                <a:solidFill>
                  <a:schemeClr val="tx1"/>
                </a:solidFill>
              </a:rPr>
              <a:t>analýza</a:t>
            </a:r>
            <a:r>
              <a:rPr lang="cs-CZ" altLang="en-US"/>
              <a:t> - rozbor</a:t>
            </a:r>
            <a:endParaRPr lang="cs-CZ" altLang="en-US"/>
          </a:p>
          <a:p>
            <a:r>
              <a:rPr lang="cs-CZ" altLang="en-US"/>
              <a:t>realizace - natáčení</a:t>
            </a:r>
            <a:endParaRPr lang="cs-CZ" altLang="en-US"/>
          </a:p>
          <a:p>
            <a:r>
              <a:rPr lang="cs-CZ" altLang="en-US"/>
              <a:t>syntéza - montáž</a:t>
            </a:r>
            <a:endParaRPr lang="cs-CZ" altLang="en-US"/>
          </a:p>
          <a:p>
            <a:r>
              <a:rPr lang="cs-CZ" altLang="en-US"/>
              <a:t>vyprávění - co vidíme a slyšíme</a:t>
            </a:r>
            <a:endParaRPr lang="cs-CZ" altLang="en-US"/>
          </a:p>
          <a:p>
            <a:r>
              <a:rPr lang="cs-CZ" altLang="en-US"/>
              <a:t>styl - technické prostředky</a:t>
            </a:r>
            <a:endParaRPr lang="cs-CZ" altLang="en-US"/>
          </a:p>
          <a:p>
            <a:r>
              <a:rPr lang="cs-CZ" altLang="en-US"/>
              <a:t>fikční svět - konstrukce diváka</a:t>
            </a:r>
            <a:endParaRPr lang="cs-CZ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Vyprávění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 b="1"/>
              <a:t>syžet</a:t>
            </a:r>
            <a:r>
              <a:rPr lang="cs-CZ" altLang="en-US"/>
              <a:t> - vše co ve filmu vidíme a slyšíme, a to v pořadí a podobě, v jaké to vidíme a slyšíme</a:t>
            </a:r>
            <a:endParaRPr lang="cs-CZ" altLang="en-US"/>
          </a:p>
          <a:p>
            <a:r>
              <a:rPr lang="cs-CZ" altLang="en-US" b="1"/>
              <a:t>fabule</a:t>
            </a:r>
            <a:r>
              <a:rPr lang="cs-CZ" altLang="en-US"/>
              <a:t> - odvozována divákem během sledování filmu jednak od událostí zobrazovaných syžetem, a také od událostí, které si divák na jeho základě pouze domýšlí</a:t>
            </a:r>
            <a:endParaRPr lang="cs-CZ" altLang="en-US"/>
          </a:p>
          <a:p>
            <a:r>
              <a:rPr lang="cs-CZ" altLang="en-US" b="1"/>
              <a:t>narace</a:t>
            </a:r>
            <a:r>
              <a:rPr lang="cs-CZ" altLang="en-US"/>
              <a:t> - spolupůsobení syžetu a stylu, které poskytuje divákovi určitá vodítka k rekonstrukci fabule</a:t>
            </a:r>
            <a:endParaRPr lang="cs-CZ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Události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se snažíme ve fabuli sestavit v co nejsevřenější podobě, aby jedna vyplývala z druhé, a zároveň popořadě tak, jak se pravděpodobně ve fikčním světě odehrály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syžet může události fabule ve svém plynutí přeuspořádat, vynechat, roztáhnout, zhustit, prozradit a zatajit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vysvětlení nabízí divákovi předpoklad, hypotézu, jak se daná věc stala</a:t>
            </a:r>
            <a:endParaRPr lang="cs-CZ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Mezery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syžet vybírá pouze určité události fabule, které prezentuje a navzájem je různě kombinuje - vytváří </a:t>
            </a:r>
            <a:r>
              <a:rPr lang="cs-CZ" altLang="en-US" b="1">
                <a:sym typeface="+mn-ea"/>
              </a:rPr>
              <a:t>mezer</a:t>
            </a:r>
            <a:r>
              <a:rPr lang="cs-CZ" altLang="en-US" b="1"/>
              <a:t>y</a:t>
            </a:r>
            <a:r>
              <a:rPr lang="cs-CZ" altLang="en-US"/>
              <a:t> (gaps):</a:t>
            </a:r>
            <a:endParaRPr lang="cs-CZ" altLang="en-US"/>
          </a:p>
          <a:p>
            <a:r>
              <a:rPr lang="cs-CZ" altLang="en-US"/>
              <a:t>časové</a:t>
            </a:r>
            <a:endParaRPr lang="cs-CZ" altLang="en-US"/>
          </a:p>
          <a:p>
            <a:r>
              <a:rPr lang="cs-CZ" altLang="en-US"/>
              <a:t>prostorové</a:t>
            </a:r>
            <a:endParaRPr lang="cs-CZ" altLang="en-US"/>
          </a:p>
          <a:p>
            <a:r>
              <a:rPr lang="cs-CZ" altLang="en-US"/>
              <a:t>dočasné x trvalé</a:t>
            </a:r>
            <a:endParaRPr lang="cs-CZ" altLang="en-US"/>
          </a:p>
          <a:p>
            <a:r>
              <a:rPr lang="cs-CZ" altLang="en-US"/>
              <a:t>rozptýlené x zaostřené</a:t>
            </a:r>
            <a:endParaRPr lang="cs-CZ" altLang="en-US"/>
          </a:p>
          <a:p>
            <a:r>
              <a:rPr lang="cs-CZ" altLang="en-US"/>
              <a:t>okázale předváděné x potlačené</a:t>
            </a:r>
            <a:endParaRPr lang="cs-CZ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Principy ovládající kompozici syžetu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cs-CZ" altLang="en-US"/>
          </a:p>
          <a:p>
            <a:r>
              <a:rPr lang="cs-CZ" altLang="en-US"/>
              <a:t>RETARDACE - zdržování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REDUNDANCE - nadbytečnost</a:t>
            </a:r>
            <a:endParaRPr lang="cs-CZ" altLang="en-US"/>
          </a:p>
          <a:p>
            <a:endParaRPr lang="cs-CZ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Vědění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ROZSAH - jaký rozsah vědění poskytne narace? Je omezeno jen na to, co ví některá postava o událostech fabule (omezená narace), nebo překračuje to, co ví kterákoli postava (vševědoucí narace)?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HLOUBKA - jak hluboké toto vědění je? Je hluboké (noří se do mentálního života postavy), nebo zůstává na povrchu (jen ukazuje chování postavy)? Záležitost hloubky, stupně subjektivity a objektivity.</a:t>
            </a:r>
            <a:endParaRPr lang="cs-CZ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altLang="en-US">
                <a:solidFill>
                  <a:srgbClr val="FF0000"/>
                </a:solidFill>
              </a:rPr>
              <a:t>Narace a čas</a:t>
            </a:r>
            <a:endParaRPr lang="cs-CZ" alt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cs-CZ" altLang="en-US"/>
              <a:t>trvání FABULE - čas, který podle diváka zaujímá příběh (den, hodiny, týdny, století)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trvání SYŽETU - čas dramatizovaný filmem, např. z desíti let, které předpokládaně zaujímá jednání fabule, může syžet dramatizovat jen několik měsíců nebo týdnů (</a:t>
            </a:r>
            <a:r>
              <a:rPr lang="cs-CZ" altLang="en-US" i="1"/>
              <a:t>V pravé poledne</a:t>
            </a:r>
            <a:r>
              <a:rPr lang="cs-CZ" altLang="en-US"/>
              <a:t>)</a:t>
            </a:r>
            <a:endParaRPr lang="cs-CZ" altLang="en-US"/>
          </a:p>
          <a:p>
            <a:endParaRPr lang="cs-CZ" altLang="en-US"/>
          </a:p>
          <a:p>
            <a:r>
              <a:rPr lang="cs-CZ" altLang="en-US"/>
              <a:t>trvání PROJEKCE</a:t>
            </a:r>
            <a:endParaRPr lang="cs-CZ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6030</Words>
  <Application>WPS Presentation</Application>
  <PresentationFormat>Widescreen</PresentationFormat>
  <Paragraphs>146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Analýza  audiovizuálního  díla</vt:lpstr>
      <vt:lpstr>literatura</vt:lpstr>
      <vt:lpstr>FIKČNÍ FILM</vt:lpstr>
      <vt:lpstr>VYPRÁVĚNÍ</vt:lpstr>
      <vt:lpstr>Události</vt:lpstr>
      <vt:lpstr>MEZERY</vt:lpstr>
      <vt:lpstr>Principy ovládající kompozici syžetu</vt:lpstr>
      <vt:lpstr>VĚDĚNÍ</vt:lpstr>
      <vt:lpstr>NARACE A ČAS</vt:lpstr>
      <vt:lpstr>STYL</vt:lpstr>
      <vt:lpstr>MIZANSCÉNA</vt:lpstr>
      <vt:lpstr>PRÁCE KAMERY</vt:lpstr>
      <vt:lpstr>STŘIH</vt:lpstr>
      <vt:lpstr>ZVUK</vt:lpstr>
      <vt:lpstr>FIKČNÍ SVĚT</vt:lpstr>
      <vt:lpstr>DOKUMENTÁRNÍ FILM</vt:lpstr>
      <vt:lpstr>NONFIKČNÍ MODELY</vt:lpstr>
      <vt:lpstr>DOKUMENTÁRNÍ MODY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 audiovizuálního  díla</dc:title>
  <dc:creator>JARDA</dc:creator>
  <cp:lastModifiedBy>JARDA</cp:lastModifiedBy>
  <cp:revision>16</cp:revision>
  <dcterms:created xsi:type="dcterms:W3CDTF">2017-04-12T13:40:00Z</dcterms:created>
  <dcterms:modified xsi:type="dcterms:W3CDTF">2017-04-20T15:22:32Z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