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93" r:id="rId8"/>
    <p:sldId id="287" r:id="rId9"/>
    <p:sldId id="288" r:id="rId10"/>
    <p:sldId id="285" r:id="rId11"/>
    <p:sldId id="286" r:id="rId12"/>
    <p:sldId id="289" r:id="rId13"/>
    <p:sldId id="290" r:id="rId14"/>
    <p:sldId id="291" r:id="rId15"/>
    <p:sldId id="292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94" r:id="rId28"/>
    <p:sldId id="273" r:id="rId29"/>
    <p:sldId id="274" r:id="rId30"/>
    <p:sldId id="277" r:id="rId31"/>
    <p:sldId id="275" r:id="rId32"/>
    <p:sldId id="276" r:id="rId33"/>
    <p:sldId id="278" r:id="rId34"/>
    <p:sldId id="279" r:id="rId35"/>
    <p:sldId id="280" r:id="rId36"/>
    <p:sldId id="281" r:id="rId37"/>
    <p:sldId id="282" r:id="rId38"/>
    <p:sldId id="283" r:id="rId39"/>
    <p:sldId id="284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21.02.2020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53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71566" y="2428868"/>
            <a:ext cx="7772400" cy="1470025"/>
          </a:xfrm>
        </p:spPr>
        <p:txBody>
          <a:bodyPr>
            <a:noAutofit/>
          </a:bodyPr>
          <a:lstStyle/>
          <a:p>
            <a:r>
              <a:rPr lang="cs-CZ" sz="72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České dějiny středověku</a:t>
            </a:r>
            <a:endParaRPr lang="cs-CZ" sz="7200" b="1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Legendy čs. středověku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Cyrilometodějské legendy</a:t>
            </a:r>
          </a:p>
          <a:p>
            <a:r>
              <a:rPr lang="cs-CZ" smtClean="0"/>
              <a:t>Václavské a ludmilské legendy</a:t>
            </a:r>
          </a:p>
          <a:p>
            <a:r>
              <a:rPr lang="cs-CZ" smtClean="0"/>
              <a:t>Vojtěšské legendy</a:t>
            </a:r>
          </a:p>
          <a:p>
            <a:r>
              <a:rPr lang="cs-CZ" smtClean="0"/>
              <a:t>Prokopské legendy</a:t>
            </a:r>
          </a:p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5" b="58597"/>
          <a:stretch/>
        </p:blipFill>
        <p:spPr>
          <a:xfrm>
            <a:off x="1763688" y="3880881"/>
            <a:ext cx="5760640" cy="297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Cyrilometodějské legendy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i="1" smtClean="0"/>
              <a:t>Život Konstantinův</a:t>
            </a:r>
          </a:p>
          <a:p>
            <a:r>
              <a:rPr lang="cs-CZ" i="1" smtClean="0"/>
              <a:t>Život Metodějův</a:t>
            </a:r>
          </a:p>
          <a:p>
            <a:endParaRPr lang="cs-CZ"/>
          </a:p>
          <a:p>
            <a:r>
              <a:rPr lang="cs-CZ" smtClean="0"/>
              <a:t>Obě vznikly na Velké Moravě, sepsány staroslověnsky</a:t>
            </a:r>
          </a:p>
          <a:p>
            <a:endParaRPr lang="cs-CZ"/>
          </a:p>
          <a:p>
            <a:r>
              <a:rPr lang="cs-CZ" i="1" smtClean="0"/>
              <a:t>Diffundente sole </a:t>
            </a:r>
            <a:r>
              <a:rPr lang="cs-CZ" smtClean="0"/>
              <a:t>– počátek 13. století, napsána tzv. gregoriánským stylem, obhajoba slovanské liturgie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6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Václavské a ludmilské legendy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mtClean="0"/>
              <a:t>Nejrozsáhlejší hagiografická skupina čs. Středověku</a:t>
            </a:r>
          </a:p>
          <a:p>
            <a:r>
              <a:rPr lang="cs-CZ" smtClean="0"/>
              <a:t>Často označeny podle incipitu</a:t>
            </a:r>
          </a:p>
          <a:p>
            <a:r>
              <a:rPr lang="cs-CZ" smtClean="0"/>
              <a:t>Crescente fide </a:t>
            </a:r>
          </a:p>
          <a:p>
            <a:r>
              <a:rPr lang="cs-CZ" smtClean="0"/>
              <a:t>Gumpoldova legenda</a:t>
            </a:r>
          </a:p>
          <a:p>
            <a:r>
              <a:rPr lang="cs-CZ" smtClean="0"/>
              <a:t>Vavřincova legenda – autor Laurentius z Monte Cassina – </a:t>
            </a:r>
            <a:r>
              <a:rPr lang="cs-CZ" i="1" smtClean="0"/>
              <a:t>Dominus ac redemptor</a:t>
            </a:r>
          </a:p>
          <a:p>
            <a:r>
              <a:rPr lang="cs-CZ" smtClean="0"/>
              <a:t>Fuit in provincia Bohemorum – ludmilská</a:t>
            </a:r>
          </a:p>
          <a:p>
            <a:r>
              <a:rPr lang="cs-CZ" smtClean="0"/>
              <a:t>Život sv. Václava – 1. staroslověnská legenda</a:t>
            </a:r>
          </a:p>
          <a:p>
            <a:r>
              <a:rPr lang="cs-CZ" smtClean="0"/>
              <a:t>2. staroslověnská legenda</a:t>
            </a:r>
          </a:p>
          <a:p>
            <a:r>
              <a:rPr lang="cs-CZ" smtClean="0"/>
              <a:t>Oriente iam sole, Ut annuncietur, Inclitam et gloriosam festivitatem</a:t>
            </a:r>
          </a:p>
          <a:p>
            <a:r>
              <a:rPr lang="cs-CZ" smtClean="0"/>
              <a:t>Kristianova legenda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0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Kristiánova legenda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/>
              <a:t>Vita et passio sancti Wenceslai et </a:t>
            </a:r>
            <a:r>
              <a:rPr lang="fr-FR"/>
              <a:t>sancte </a:t>
            </a:r>
            <a:r>
              <a:rPr lang="fr-FR" smtClean="0"/>
              <a:t>Ludmile</a:t>
            </a:r>
            <a:endParaRPr lang="cs-CZ" smtClean="0"/>
          </a:p>
          <a:p>
            <a:r>
              <a:rPr lang="cs-CZ" smtClean="0"/>
              <a:t>Specifická forma – rozsáhlé vyprávění nejenom o sv. Václavovi a sv. Ludmile, ale taky o Velké Moravě</a:t>
            </a:r>
          </a:p>
          <a:p>
            <a:r>
              <a:rPr lang="cs-CZ" smtClean="0"/>
              <a:t>Dlouhé spory o dataci – část badatelů tvrdila, že pochází z 12. nebo dokonce ze 14. století</a:t>
            </a:r>
          </a:p>
          <a:p>
            <a:r>
              <a:rPr lang="cs-CZ" smtClean="0"/>
              <a:t>Pravděpodobně pochází z konce 10. století</a:t>
            </a:r>
          </a:p>
          <a:p>
            <a:r>
              <a:rPr lang="cs-CZ" smtClean="0"/>
              <a:t>Kristián – nejspíše mnich v břevnovském klášteře, snad příbuzný sv. Vojtěcha, snad syn Boleslava I. (Strachkvas)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62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Vojtěšské legendy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cs-CZ" smtClean="0"/>
              <a:t>Psány pouze latinsky, vznikly záhy po smrti sv. Vojtěch (997)</a:t>
            </a:r>
          </a:p>
          <a:p>
            <a:r>
              <a:rPr lang="cs-CZ" i="1" smtClean="0"/>
              <a:t>Canapariova legenda </a:t>
            </a:r>
            <a:r>
              <a:rPr lang="cs-CZ" smtClean="0"/>
              <a:t>(Vita prior) - text pravděpodobně vznikl jako podklad ke svatořečení na přání Oty III., přelom 10. a 11. století, autor Jan Canaparius – mnich a později opat kláštera sv. Bonifáce a Alexia v Římě, část autorů považuje za autora papeže Silvestra II.</a:t>
            </a:r>
          </a:p>
          <a:p>
            <a:r>
              <a:rPr lang="cs-CZ" i="1" smtClean="0"/>
              <a:t>Život sv. Vojtěcha (Vita altera) </a:t>
            </a:r>
            <a:r>
              <a:rPr lang="cs-CZ" smtClean="0"/>
              <a:t>– autor Bruno z Querfurtu, spolužák sv. Vojtěcha v Magdeburku, kaplan Oty III. – podobně jako Vojtěch i on zemřel mučednickou smrtí (1009)</a:t>
            </a:r>
          </a:p>
          <a:p>
            <a:r>
              <a:rPr lang="fr-FR" i="1"/>
              <a:t>Versus de passione </a:t>
            </a:r>
            <a:r>
              <a:rPr lang="fr-FR" i="1"/>
              <a:t>sancti </a:t>
            </a:r>
            <a:r>
              <a:rPr lang="fr-FR" i="1" smtClean="0"/>
              <a:t>Adalberti</a:t>
            </a:r>
            <a:r>
              <a:rPr lang="cs-CZ" i="1" smtClean="0"/>
              <a:t> – </a:t>
            </a:r>
            <a:r>
              <a:rPr lang="cs-CZ" smtClean="0"/>
              <a:t>snad básnické zpracování Canapariovy legendy, vzniklo v Čechách, přelom 11. a 12. století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7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Prokopské legendy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Původní legenda mohly být napsána už v 11. století ve staroslověnštině – nedochovala se</a:t>
            </a:r>
          </a:p>
          <a:p>
            <a:r>
              <a:rPr lang="cs-CZ" i="1" smtClean="0"/>
              <a:t>Vita Minor </a:t>
            </a:r>
            <a:r>
              <a:rPr lang="cs-CZ" smtClean="0"/>
              <a:t>– nejstarší prokopská legenda, 1. pol. 12. st., Sázavský klášter</a:t>
            </a:r>
          </a:p>
          <a:p>
            <a:r>
              <a:rPr lang="cs-CZ" i="1" smtClean="0"/>
              <a:t>Vita Maior </a:t>
            </a:r>
            <a:r>
              <a:rPr lang="cs-CZ" smtClean="0"/>
              <a:t>– 14. století</a:t>
            </a:r>
          </a:p>
          <a:p>
            <a:endParaRPr lang="cs-CZ" smtClean="0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41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Kosmova </a:t>
            </a:r>
            <a:r>
              <a:rPr lang="cs-CZ" dirty="0" err="1" smtClean="0"/>
              <a:t>Chronica</a:t>
            </a:r>
            <a:r>
              <a:rPr lang="cs-CZ" dirty="0" smtClean="0"/>
              <a:t> </a:t>
            </a:r>
            <a:r>
              <a:rPr lang="cs-CZ" dirty="0" err="1" smtClean="0"/>
              <a:t>Bohemorum</a:t>
            </a:r>
            <a:endParaRPr lang="cs-CZ" dirty="0"/>
          </a:p>
        </p:txBody>
      </p:sp>
      <p:pic>
        <p:nvPicPr>
          <p:cNvPr id="4" name="Zástupný symbol pro obsah 3" descr="423px-Kosmas_Lipsky rukopis_14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137242"/>
            <a:ext cx="3981949" cy="5638741"/>
          </a:xfrm>
        </p:spPr>
      </p:pic>
      <p:sp>
        <p:nvSpPr>
          <p:cNvPr id="5" name="TextovéPole 4"/>
          <p:cNvSpPr txBox="1"/>
          <p:nvPr/>
        </p:nvSpPr>
        <p:spPr>
          <a:xfrm>
            <a:off x="714348" y="1714488"/>
            <a:ext cx="35719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 zásadní pramen pro dějiny českého středověku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Kosmas=tvůrce českých dějin i české „státnosti“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Kosmas – vzdělaný, zcestovalý, kanovník u sv. Víta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Inspirace </a:t>
            </a:r>
            <a:r>
              <a:rPr lang="cs-CZ" sz="2400" dirty="0" err="1" smtClean="0"/>
              <a:t>Reginonem</a:t>
            </a:r>
            <a:r>
              <a:rPr lang="cs-CZ" sz="2400" dirty="0" smtClean="0"/>
              <a:t> z </a:t>
            </a:r>
            <a:r>
              <a:rPr lang="cs-CZ" sz="2400" dirty="0" err="1" smtClean="0"/>
              <a:t>Prümu</a:t>
            </a:r>
            <a:r>
              <a:rPr lang="cs-CZ" sz="2400" dirty="0" smtClean="0"/>
              <a:t> a </a:t>
            </a:r>
            <a:r>
              <a:rPr lang="cs-CZ" sz="2400" dirty="0" err="1" smtClean="0"/>
              <a:t>Salustiem</a:t>
            </a:r>
            <a:endParaRPr lang="cs-CZ" sz="2400" dirty="0" smtClean="0"/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úmyslně zamlčoval informace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5804" y="-24"/>
            <a:ext cx="8229600" cy="1143000"/>
          </a:xfrm>
        </p:spPr>
        <p:txBody>
          <a:bodyPr/>
          <a:lstStyle/>
          <a:p>
            <a:r>
              <a:rPr lang="cs-CZ" dirty="0" smtClean="0"/>
              <a:t>Helmice sv. Václava</a:t>
            </a:r>
            <a:endParaRPr lang="cs-CZ" dirty="0"/>
          </a:p>
        </p:txBody>
      </p:sp>
      <p:pic>
        <p:nvPicPr>
          <p:cNvPr id="4" name="Zástupný symbol pro obsah 3" descr="St_Wenceslas_helm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857232"/>
            <a:ext cx="3500462" cy="59945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220px-St_Wenceslas_helmet_decor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0"/>
            <a:ext cx="678661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Kosmovi pokračovatelé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1. generace </a:t>
            </a:r>
            <a:r>
              <a:rPr lang="cs-CZ" dirty="0" smtClean="0"/>
              <a:t>– Kanovník Vyšehradský, mnich Sázavský, </a:t>
            </a:r>
            <a:r>
              <a:rPr lang="cs-CZ" dirty="0" err="1" smtClean="0"/>
              <a:t>Jarloch</a:t>
            </a:r>
            <a:r>
              <a:rPr lang="cs-CZ" dirty="0" smtClean="0"/>
              <a:t> a </a:t>
            </a:r>
            <a:r>
              <a:rPr lang="cs-CZ" dirty="0" err="1" smtClean="0"/>
              <a:t>Vincenciu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	- rozvíjeli Kosmovu koncepci dědičného panování Přemyslovců</a:t>
            </a:r>
          </a:p>
          <a:p>
            <a:r>
              <a:rPr lang="cs-CZ" b="1" dirty="0" smtClean="0"/>
              <a:t>2. generace </a:t>
            </a:r>
            <a:r>
              <a:rPr lang="cs-CZ" dirty="0" smtClean="0"/>
              <a:t>– Letopisy pražské kapituly, </a:t>
            </a:r>
            <a:r>
              <a:rPr lang="cs-CZ" dirty="0" err="1" smtClean="0"/>
              <a:t>Annales</a:t>
            </a:r>
            <a:r>
              <a:rPr lang="cs-CZ" dirty="0" smtClean="0"/>
              <a:t> </a:t>
            </a:r>
            <a:r>
              <a:rPr lang="cs-CZ" dirty="0" err="1" smtClean="0"/>
              <a:t>Otacari</a:t>
            </a:r>
            <a:r>
              <a:rPr lang="cs-CZ" dirty="0" smtClean="0"/>
              <a:t> – Vypravování o příbězích Přemysla Otakara II. a O zlých letech po smrti Přemysla Otakara II.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zakončení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2332037"/>
            <a:ext cx="8229600" cy="4525963"/>
          </a:xfrm>
        </p:spPr>
        <p:txBody>
          <a:bodyPr/>
          <a:lstStyle/>
          <a:p>
            <a:r>
              <a:rPr lang="cs-CZ" dirty="0" smtClean="0"/>
              <a:t>Ústní zkouška – 2 otázky + debata o literatuře</a:t>
            </a:r>
          </a:p>
          <a:p>
            <a:r>
              <a:rPr lang="cs-CZ" b="1" dirty="0" smtClean="0"/>
              <a:t>Seznam přečtené literatury – 3 monografie (viz seznam), 5 odborných studií</a:t>
            </a:r>
          </a:p>
          <a:p>
            <a:r>
              <a:rPr lang="cs-CZ" dirty="0" smtClean="0"/>
              <a:t>Aktivní účast (2 povolené absence)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Zbraslavská kronika (</a:t>
            </a:r>
            <a:r>
              <a:rPr lang="cs-CZ" dirty="0" err="1" smtClean="0"/>
              <a:t>Chronicon</a:t>
            </a:r>
            <a:r>
              <a:rPr lang="cs-CZ" dirty="0" smtClean="0"/>
              <a:t> Aule </a:t>
            </a:r>
            <a:r>
              <a:rPr lang="cs-CZ" dirty="0" err="1" smtClean="0"/>
              <a:t>Regiae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 descr="Zbraslav16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177616"/>
            <a:ext cx="8501122" cy="53455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Ota Durynský – prvních 51 kapitol</a:t>
            </a:r>
          </a:p>
          <a:p>
            <a:r>
              <a:rPr lang="cs-CZ" dirty="0" smtClean="0"/>
              <a:t>Petr Žitavský – posunul kroniku na vyšší úroveň – jak stylisticky, tak obsahově</a:t>
            </a:r>
            <a:endParaRPr lang="cs-CZ" dirty="0"/>
          </a:p>
        </p:txBody>
      </p:sp>
      <p:pic>
        <p:nvPicPr>
          <p:cNvPr id="4" name="Obrázek 3" descr="ZBRASLAVSKA_KRO1YZWN10001V.JPG"/>
          <p:cNvPicPr>
            <a:picLocks noChangeAspect="1"/>
          </p:cNvPicPr>
          <p:nvPr/>
        </p:nvPicPr>
        <p:blipFill>
          <a:blip r:embed="rId2"/>
          <a:srcRect l="23772" t="9375" r="52456" b="72917"/>
          <a:stretch>
            <a:fillRect/>
          </a:stretch>
        </p:blipFill>
        <p:spPr>
          <a:xfrm>
            <a:off x="2706232" y="3205757"/>
            <a:ext cx="3437404" cy="3652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ZBRASLAVSKA_KRO1YZWN10001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31098"/>
            <a:ext cx="4786346" cy="68269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/>
          <a:lstStyle/>
          <a:p>
            <a:r>
              <a:rPr lang="cs-CZ" dirty="0" smtClean="0"/>
              <a:t>Kronika tzv. Dalimila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4525963"/>
          </a:xfrm>
        </p:spPr>
        <p:txBody>
          <a:bodyPr/>
          <a:lstStyle/>
          <a:p>
            <a:r>
              <a:rPr lang="cs-CZ" dirty="0" smtClean="0"/>
              <a:t>Neznáme autora, byla připsána Dalimilovi </a:t>
            </a:r>
            <a:r>
              <a:rPr lang="cs-CZ" dirty="0" err="1" smtClean="0"/>
              <a:t>Meziříckému</a:t>
            </a:r>
            <a:r>
              <a:rPr lang="cs-CZ" dirty="0" smtClean="0"/>
              <a:t> – je to omyl</a:t>
            </a:r>
          </a:p>
          <a:p>
            <a:r>
              <a:rPr lang="cs-CZ" dirty="0" smtClean="0"/>
              <a:t>Česky psaná, veršovaná. </a:t>
            </a:r>
          </a:p>
          <a:p>
            <a:r>
              <a:rPr lang="cs-CZ" dirty="0" smtClean="0"/>
              <a:t>Přeložena do němčiny i latiny</a:t>
            </a:r>
            <a:endParaRPr lang="cs-CZ" dirty="0"/>
          </a:p>
        </p:txBody>
      </p:sp>
      <p:pic>
        <p:nvPicPr>
          <p:cNvPr id="4" name="Obrázek 3" descr="XII_E_17_______2KOMN10012R_dalimil.JPG"/>
          <p:cNvPicPr>
            <a:picLocks noChangeAspect="1"/>
          </p:cNvPicPr>
          <p:nvPr/>
        </p:nvPicPr>
        <p:blipFill>
          <a:blip r:embed="rId2"/>
          <a:srcRect l="1026" t="32292" r="3994" b="7291"/>
          <a:stretch>
            <a:fillRect/>
          </a:stretch>
        </p:blipFill>
        <p:spPr>
          <a:xfrm>
            <a:off x="857224" y="2786058"/>
            <a:ext cx="6929486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Kroniky doby Karla IV.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Kronika </a:t>
            </a:r>
            <a:r>
              <a:rPr lang="cs-CZ" dirty="0" err="1" smtClean="0"/>
              <a:t>Přibíka</a:t>
            </a:r>
            <a:r>
              <a:rPr lang="cs-CZ" dirty="0" smtClean="0"/>
              <a:t> </a:t>
            </a:r>
            <a:r>
              <a:rPr lang="cs-CZ" dirty="0" err="1" smtClean="0"/>
              <a:t>Pulkavy</a:t>
            </a:r>
            <a:r>
              <a:rPr lang="cs-CZ" dirty="0" smtClean="0"/>
              <a:t> z </a:t>
            </a:r>
            <a:r>
              <a:rPr lang="cs-CZ" dirty="0" err="1" smtClean="0"/>
              <a:t>Radenína</a:t>
            </a:r>
            <a:endParaRPr lang="cs-CZ" dirty="0" smtClean="0"/>
          </a:p>
          <a:p>
            <a:r>
              <a:rPr lang="cs-CZ" dirty="0" smtClean="0"/>
              <a:t>Beneš Krabice kronika </a:t>
            </a:r>
            <a:r>
              <a:rPr lang="cs-CZ" smtClean="0"/>
              <a:t>Pražského </a:t>
            </a:r>
            <a:r>
              <a:rPr lang="cs-CZ" smtClean="0"/>
              <a:t>kostela</a:t>
            </a:r>
          </a:p>
          <a:p>
            <a:r>
              <a:rPr lang="cs-CZ" smtClean="0"/>
              <a:t>Neplachova kronika</a:t>
            </a:r>
          </a:p>
          <a:p>
            <a:r>
              <a:rPr lang="cs-CZ" smtClean="0"/>
              <a:t>Kronika Františka Pražského</a:t>
            </a:r>
            <a:endParaRPr lang="cs-CZ" dirty="0" smtClean="0"/>
          </a:p>
          <a:p>
            <a:r>
              <a:rPr lang="cs-CZ" dirty="0" smtClean="0"/>
              <a:t>Kronika Jana </a:t>
            </a:r>
            <a:r>
              <a:rPr lang="cs-CZ" dirty="0" err="1" smtClean="0"/>
              <a:t>Marignoly</a:t>
            </a:r>
            <a:endParaRPr lang="cs-CZ" dirty="0" smtClean="0"/>
          </a:p>
          <a:p>
            <a:r>
              <a:rPr lang="cs-CZ" dirty="0" smtClean="0"/>
              <a:t>Vita </a:t>
            </a:r>
            <a:r>
              <a:rPr lang="cs-CZ" dirty="0" err="1" smtClean="0"/>
              <a:t>Caroli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Kronika </a:t>
            </a:r>
            <a:r>
              <a:rPr lang="cs-CZ" dirty="0" err="1" smtClean="0"/>
              <a:t>Přibíka</a:t>
            </a:r>
            <a:r>
              <a:rPr lang="cs-CZ" dirty="0" smtClean="0"/>
              <a:t> </a:t>
            </a:r>
            <a:r>
              <a:rPr lang="cs-CZ" dirty="0" err="1" smtClean="0"/>
              <a:t>Pulkavy</a:t>
            </a:r>
            <a:r>
              <a:rPr lang="cs-CZ" dirty="0" smtClean="0"/>
              <a:t> z </a:t>
            </a:r>
            <a:r>
              <a:rPr lang="cs-CZ" dirty="0" err="1" smtClean="0"/>
              <a:t>Radenína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 objednávku Karla IV. měl vytvořit novou českou kroniku, která by legitimizovala </a:t>
            </a:r>
            <a:r>
              <a:rPr lang="cs-CZ" smtClean="0"/>
              <a:t>vládu </a:t>
            </a:r>
            <a:r>
              <a:rPr lang="cs-CZ" smtClean="0"/>
              <a:t>Lucemburků</a:t>
            </a:r>
          </a:p>
          <a:p>
            <a:r>
              <a:rPr lang="cs-CZ" smtClean="0"/>
              <a:t>Karel IV. se přímo podílel na jejím vzniku</a:t>
            </a:r>
          </a:p>
          <a:p>
            <a:r>
              <a:rPr lang="cs-CZ" smtClean="0"/>
              <a:t>Dovedena do r. 1330</a:t>
            </a:r>
            <a:endParaRPr lang="cs-CZ" dirty="0" smtClean="0"/>
          </a:p>
          <a:p>
            <a:r>
              <a:rPr lang="cs-CZ" dirty="0" err="1" smtClean="0"/>
              <a:t>Translatio</a:t>
            </a:r>
            <a:r>
              <a:rPr lang="cs-CZ" dirty="0" smtClean="0"/>
              <a:t> </a:t>
            </a:r>
            <a:r>
              <a:rPr lang="cs-CZ" dirty="0" err="1" smtClean="0"/>
              <a:t>regni</a:t>
            </a:r>
            <a:endParaRPr lang="cs-CZ" dirty="0" smtClean="0"/>
          </a:p>
          <a:p>
            <a:r>
              <a:rPr lang="cs-CZ" smtClean="0"/>
              <a:t>Obsahuje také Karlovo zpracování legendy o sv. Václovovi – </a:t>
            </a:r>
            <a:r>
              <a:rPr lang="cs-CZ" i="1" smtClean="0"/>
              <a:t>Crescente religione cristiana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/>
              <a:t>Beneš Krabice kronika Pražského kostela</a:t>
            </a:r>
            <a:br>
              <a:rPr lang="cs-CZ"/>
            </a:b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Pověřen Karlem IV., aby sepsal kroniku</a:t>
            </a:r>
          </a:p>
          <a:p>
            <a:r>
              <a:rPr lang="cs-CZ" smtClean="0"/>
              <a:t>1283 – 1374</a:t>
            </a:r>
          </a:p>
          <a:p>
            <a:r>
              <a:rPr lang="cs-CZ" smtClean="0"/>
              <a:t>Vychází hodně ze Zbraslavské kroniky a také z kroniky Františka Pražského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513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Jan </a:t>
            </a:r>
            <a:r>
              <a:rPr lang="cs-CZ" dirty="0" err="1" smtClean="0"/>
              <a:t>Marignola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614734" cy="525780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Italský minorita, jako papežský legát navštívil Peking</a:t>
            </a:r>
          </a:p>
          <a:p>
            <a:r>
              <a:rPr lang="cs-CZ" dirty="0" smtClean="0"/>
              <a:t>Na příkaz Karla IV. měl vytvořit světovou kroniku se zdůrazněním role českého státu</a:t>
            </a:r>
          </a:p>
          <a:p>
            <a:r>
              <a:rPr lang="cs-CZ" dirty="0" smtClean="0"/>
              <a:t>Nedokázal kroniku dovést ani do doby Karla IV., neznal ani české reálie, </a:t>
            </a:r>
            <a:r>
              <a:rPr lang="cs-CZ" smtClean="0"/>
              <a:t>ani </a:t>
            </a:r>
            <a:r>
              <a:rPr lang="cs-CZ" smtClean="0"/>
              <a:t>jazyk</a:t>
            </a:r>
          </a:p>
          <a:p>
            <a:r>
              <a:rPr lang="cs-CZ" smtClean="0"/>
              <a:t>Zachytil v ní své dojmy z cest do Číny, Indie, Arábie apod.</a:t>
            </a:r>
            <a:endParaRPr lang="cs-CZ" dirty="0"/>
          </a:p>
        </p:txBody>
      </p:sp>
      <p:pic>
        <p:nvPicPr>
          <p:cNvPr id="4" name="Obrázek 3" descr="Giovanni_Marignolli_J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357298"/>
            <a:ext cx="3973662" cy="5306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/>
          <a:lstStyle/>
          <a:p>
            <a:r>
              <a:rPr lang="cs-CZ" dirty="0" smtClean="0"/>
              <a:t>Vita </a:t>
            </a:r>
            <a:r>
              <a:rPr lang="cs-CZ" dirty="0" err="1" smtClean="0"/>
              <a:t>Caroli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14356"/>
            <a:ext cx="8186766" cy="2000264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Vlastní životopis Karla IV., nevíme, kdy jej napsal</a:t>
            </a:r>
          </a:p>
          <a:p>
            <a:r>
              <a:rPr lang="cs-CZ" dirty="0" smtClean="0"/>
              <a:t>Dovedena do jeho korunovace římským králem</a:t>
            </a:r>
          </a:p>
          <a:p>
            <a:r>
              <a:rPr lang="cs-CZ" dirty="0" smtClean="0"/>
              <a:t>Idealizace Karla IV.</a:t>
            </a:r>
            <a:endParaRPr lang="cs-CZ" dirty="0"/>
          </a:p>
        </p:txBody>
      </p:sp>
      <p:pic>
        <p:nvPicPr>
          <p:cNvPr id="4" name="Obrázek 3" descr="800px-KAREL4_pouceninastupc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9186"/>
            <a:ext cx="9144000" cy="4548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Počátek čs. středověku</a:t>
            </a:r>
            <a:endParaRPr lang="cs-CZ" dirty="0"/>
          </a:p>
        </p:txBody>
      </p:sp>
      <p:pic>
        <p:nvPicPr>
          <p:cNvPr id="4" name="Zástupný symbol pro obsah 3" descr="Josef_Mathauser_-_Praotec_Čech_na_hoře_Ří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142984"/>
            <a:ext cx="8429684" cy="54514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cs-CZ" dirty="0" smtClean="0"/>
              <a:t>Pozdní středověk</a:t>
            </a:r>
            <a:endParaRPr lang="cs-CZ" dirty="0"/>
          </a:p>
        </p:txBody>
      </p:sp>
      <p:pic>
        <p:nvPicPr>
          <p:cNvPr id="4" name="Zástupný symbol pro obsah 3" descr="Wagenbur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699981"/>
            <a:ext cx="7715304" cy="59934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Narativní prameny „husitského“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Kronika Vavřince z Březové</a:t>
            </a:r>
          </a:p>
          <a:p>
            <a:r>
              <a:rPr lang="cs-CZ" dirty="0" smtClean="0"/>
              <a:t>Petr z </a:t>
            </a:r>
            <a:r>
              <a:rPr lang="cs-CZ" dirty="0" err="1" smtClean="0"/>
              <a:t>Mladoňovic</a:t>
            </a:r>
            <a:endParaRPr lang="cs-CZ" dirty="0" smtClean="0"/>
          </a:p>
          <a:p>
            <a:r>
              <a:rPr lang="cs-CZ" dirty="0" smtClean="0"/>
              <a:t>Kronika Mikuláše </a:t>
            </a:r>
            <a:r>
              <a:rPr lang="cs-CZ" dirty="0" err="1" smtClean="0"/>
              <a:t>Biskupce</a:t>
            </a:r>
            <a:r>
              <a:rPr lang="cs-CZ" dirty="0" smtClean="0"/>
              <a:t> z Pelhřimova</a:t>
            </a:r>
          </a:p>
          <a:p>
            <a:r>
              <a:rPr lang="cs-CZ" dirty="0" smtClean="0"/>
              <a:t>Kronika Bartoška z </a:t>
            </a:r>
            <a:r>
              <a:rPr lang="cs-CZ" dirty="0" err="1" smtClean="0"/>
              <a:t>Drahonic</a:t>
            </a:r>
            <a:endParaRPr lang="cs-CZ" dirty="0" smtClean="0"/>
          </a:p>
          <a:p>
            <a:r>
              <a:rPr lang="cs-CZ" dirty="0" smtClean="0"/>
              <a:t>Staré letopisy české</a:t>
            </a:r>
          </a:p>
          <a:p>
            <a:r>
              <a:rPr lang="cs-CZ" dirty="0" smtClean="0"/>
              <a:t>Kronika česká Eneáše </a:t>
            </a:r>
            <a:r>
              <a:rPr lang="cs-CZ" dirty="0" err="1" smtClean="0"/>
              <a:t>Sylvia</a:t>
            </a:r>
            <a:r>
              <a:rPr lang="cs-CZ" dirty="0" smtClean="0"/>
              <a:t> </a:t>
            </a:r>
            <a:r>
              <a:rPr lang="cs-CZ" dirty="0" err="1" smtClean="0"/>
              <a:t>Piccolominiho</a:t>
            </a:r>
            <a:endParaRPr lang="cs-CZ" dirty="0" smtClean="0"/>
          </a:p>
          <a:p>
            <a:r>
              <a:rPr lang="cs-CZ" dirty="0" smtClean="0"/>
              <a:t>Dějiny Vratislavi, Petr </a:t>
            </a:r>
            <a:r>
              <a:rPr lang="cs-CZ" dirty="0" err="1" smtClean="0"/>
              <a:t>Eschenloer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Vavřinec</a:t>
            </a:r>
            <a:r>
              <a:rPr lang="cs-CZ" dirty="0" smtClean="0"/>
              <a:t> z Březové (asi 1371-1437)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Univerzitní okruh, nižší šlechtic, mistr svobodných umění, nižší svěcení</a:t>
            </a:r>
          </a:p>
          <a:p>
            <a:r>
              <a:rPr lang="cs-CZ" dirty="0" smtClean="0"/>
              <a:t>Literárně činný, přeložil např. </a:t>
            </a:r>
            <a:r>
              <a:rPr lang="cs-CZ" dirty="0" err="1" smtClean="0"/>
              <a:t>Mandevilův</a:t>
            </a:r>
            <a:r>
              <a:rPr lang="cs-CZ" dirty="0" smtClean="0"/>
              <a:t> cestopis do češtiny</a:t>
            </a:r>
          </a:p>
          <a:p>
            <a:r>
              <a:rPr lang="cs-CZ" dirty="0" smtClean="0"/>
              <a:t>Kontakty s dvorem Václava IV., působil v kanceláři Nového města Pražského</a:t>
            </a:r>
          </a:p>
          <a:p>
            <a:r>
              <a:rPr lang="cs-CZ" dirty="0" smtClean="0"/>
              <a:t>Husitská kronika, Píseň o vítězství u Domažlic</a:t>
            </a:r>
          </a:p>
          <a:p>
            <a:r>
              <a:rPr lang="cs-CZ" dirty="0" smtClean="0"/>
              <a:t>Umírněný kališník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cs-CZ" dirty="0" smtClean="0"/>
              <a:t>Petr z </a:t>
            </a:r>
            <a:r>
              <a:rPr lang="cs-CZ" dirty="0" err="1" smtClean="0"/>
              <a:t>Mladoňovic</a:t>
            </a:r>
            <a:r>
              <a:rPr lang="cs-CZ" dirty="0" smtClean="0"/>
              <a:t> ( asi1390-1451)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686172" cy="4525963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Působil jako písař české delegace v Kostnici</a:t>
            </a:r>
          </a:p>
          <a:p>
            <a:r>
              <a:rPr lang="cs-CZ" dirty="0" smtClean="0"/>
              <a:t>Student Jana Husa, patřil k tzv. univerzitnímu okruhu</a:t>
            </a:r>
          </a:p>
          <a:p>
            <a:r>
              <a:rPr lang="cs-CZ" dirty="0" smtClean="0"/>
              <a:t>Zpráva o smrti a umučení mistra Jana Husa, Zpráva o smrti a umučení mistra Jeronýma Pražského</a:t>
            </a:r>
            <a:endParaRPr lang="cs-CZ" dirty="0"/>
          </a:p>
        </p:txBody>
      </p:sp>
      <p:pic>
        <p:nvPicPr>
          <p:cNvPr id="4" name="Obrázek 3" descr="800px-Jan_Hus-Bible_Martinic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809459"/>
            <a:ext cx="4500594" cy="600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Mikuláš </a:t>
            </a:r>
            <a:r>
              <a:rPr lang="cs-CZ" dirty="0" err="1" smtClean="0"/>
              <a:t>Biskupec</a:t>
            </a:r>
            <a:r>
              <a:rPr lang="cs-CZ" dirty="0" smtClean="0"/>
              <a:t> z Pelhřimova (asi 1385-1459)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525963"/>
          </a:xfrm>
        </p:spPr>
        <p:txBody>
          <a:bodyPr/>
          <a:lstStyle/>
          <a:p>
            <a:r>
              <a:rPr lang="cs-CZ" dirty="0" smtClean="0"/>
              <a:t>Kronika pře kněží táborských</a:t>
            </a:r>
          </a:p>
          <a:p>
            <a:r>
              <a:rPr lang="cs-CZ" dirty="0" smtClean="0"/>
              <a:t>Stál v čele táborské církve</a:t>
            </a:r>
            <a:endParaRPr lang="cs-CZ" dirty="0"/>
          </a:p>
        </p:txBody>
      </p:sp>
      <p:pic>
        <p:nvPicPr>
          <p:cNvPr id="4" name="Obrázek 3" descr="Pelhřimov_(046)_(cropped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376680"/>
            <a:ext cx="4064000" cy="5481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Bartošek z </a:t>
            </a:r>
            <a:r>
              <a:rPr lang="cs-CZ" dirty="0" err="1" smtClean="0"/>
              <a:t>Drahonic</a:t>
            </a:r>
            <a:r>
              <a:rPr lang="cs-CZ" dirty="0" smtClean="0"/>
              <a:t>(†asi 1443/5)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257676" cy="4525963"/>
          </a:xfrm>
        </p:spPr>
        <p:txBody>
          <a:bodyPr/>
          <a:lstStyle/>
          <a:p>
            <a:r>
              <a:rPr lang="cs-CZ" dirty="0" smtClean="0"/>
              <a:t>Karlštejnský man, voják</a:t>
            </a:r>
          </a:p>
          <a:p>
            <a:r>
              <a:rPr lang="cs-CZ" dirty="0" smtClean="0"/>
              <a:t>Neuměl moc latinsky</a:t>
            </a:r>
          </a:p>
          <a:p>
            <a:r>
              <a:rPr lang="cs-CZ" dirty="0" smtClean="0"/>
              <a:t>Zachytil hlavně bojové akce husitských válek, vypisoval jména šlechticů a hejtmanů</a:t>
            </a:r>
            <a:endParaRPr lang="cs-CZ" dirty="0"/>
          </a:p>
        </p:txBody>
      </p:sp>
      <p:pic>
        <p:nvPicPr>
          <p:cNvPr id="4" name="Obrázek 3" descr="XIX_C_21_______2P4HN1000FC_bartoš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500174"/>
            <a:ext cx="3837976" cy="5016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E. S. </a:t>
            </a:r>
            <a:r>
              <a:rPr lang="cs-CZ" dirty="0" err="1" smtClean="0"/>
              <a:t>Piccolomini</a:t>
            </a:r>
            <a:r>
              <a:rPr lang="cs-CZ" dirty="0" smtClean="0"/>
              <a:t> (1405-1462)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8" cy="4525963"/>
          </a:xfrm>
        </p:spPr>
        <p:txBody>
          <a:bodyPr/>
          <a:lstStyle/>
          <a:p>
            <a:r>
              <a:rPr lang="cs-CZ" dirty="0" smtClean="0"/>
              <a:t>Od roku 1458 papež </a:t>
            </a:r>
            <a:r>
              <a:rPr lang="cs-CZ" b="1" dirty="0" smtClean="0"/>
              <a:t>Pius II</a:t>
            </a:r>
            <a:r>
              <a:rPr lang="cs-CZ" dirty="0" smtClean="0"/>
              <a:t>.</a:t>
            </a:r>
          </a:p>
          <a:p>
            <a:r>
              <a:rPr lang="cs-CZ" dirty="0" smtClean="0"/>
              <a:t>Kronika česká – katolický pohled na české dějiny, odmítal husitství, velmi populární a rozšířená</a:t>
            </a:r>
          </a:p>
          <a:p>
            <a:r>
              <a:rPr lang="cs-CZ" dirty="0" smtClean="0"/>
              <a:t>Sepsaná latinsky, přeložená do češtiny</a:t>
            </a:r>
          </a:p>
          <a:p>
            <a:endParaRPr lang="cs-CZ" dirty="0"/>
          </a:p>
        </p:txBody>
      </p:sp>
      <p:pic>
        <p:nvPicPr>
          <p:cNvPr id="4" name="Obrázek 3" descr="320px-Pintoricchio_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1357298"/>
            <a:ext cx="3048000" cy="479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Staré letopisy české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Existují v několika větvích, pokrývají dobu od Václava IV. až do 16./17. století</a:t>
            </a:r>
          </a:p>
          <a:p>
            <a:r>
              <a:rPr lang="cs-CZ" dirty="0" smtClean="0"/>
              <a:t>Česky psané, vznikaly v městském prostředí</a:t>
            </a:r>
          </a:p>
          <a:p>
            <a:r>
              <a:rPr lang="cs-CZ" dirty="0" smtClean="0"/>
              <a:t>Často kališnický pohled na soudobé události</a:t>
            </a:r>
          </a:p>
          <a:p>
            <a:r>
              <a:rPr lang="cs-CZ" dirty="0" smtClean="0"/>
              <a:t>Vydal je František Palacký, dnes vyházejí jednotlivé větve samostatně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/>
          <a:lstStyle/>
          <a:p>
            <a:r>
              <a:rPr lang="cs-CZ" dirty="0" smtClean="0"/>
              <a:t>Díky za pozornost!</a:t>
            </a:r>
            <a:endParaRPr lang="cs-CZ" dirty="0"/>
          </a:p>
        </p:txBody>
      </p:sp>
      <p:pic>
        <p:nvPicPr>
          <p:cNvPr id="4" name="Zástupný symbol pro obsah 3" descr="Premyslovci_premyslovci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37000"/>
          </a:blip>
          <a:stretch>
            <a:fillRect/>
          </a:stretch>
        </p:blipFill>
        <p:spPr>
          <a:xfrm>
            <a:off x="214282" y="928670"/>
            <a:ext cx="8601117" cy="58872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Periodizace čs. středověku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/>
          <a:lstStyle/>
          <a:p>
            <a:r>
              <a:rPr lang="cs-CZ" dirty="0" smtClean="0"/>
              <a:t>Do 11. století raný středověk</a:t>
            </a:r>
          </a:p>
          <a:p>
            <a:r>
              <a:rPr lang="cs-CZ" dirty="0" smtClean="0"/>
              <a:t>12. – 14. století vrcholný středověk</a:t>
            </a:r>
          </a:p>
          <a:p>
            <a:r>
              <a:rPr lang="cs-CZ" dirty="0" smtClean="0"/>
              <a:t>Přelom 14./15. století pozdní středověk</a:t>
            </a:r>
            <a:endParaRPr lang="cs-CZ" dirty="0"/>
          </a:p>
        </p:txBody>
      </p:sp>
      <p:pic>
        <p:nvPicPr>
          <p:cNvPr id="4" name="Obrázek 3" descr="800px-smrt sv václa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390296"/>
            <a:ext cx="7500990" cy="3467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/>
          <a:lstStyle/>
          <a:p>
            <a:r>
              <a:rPr lang="cs-CZ" dirty="0" smtClean="0"/>
              <a:t>Konec čs. středověku</a:t>
            </a:r>
            <a:endParaRPr lang="cs-CZ" dirty="0"/>
          </a:p>
        </p:txBody>
      </p:sp>
      <p:pic>
        <p:nvPicPr>
          <p:cNvPr id="4" name="Zástupný symbol pro obsah 3" descr="Battle_of_Mohács,_Turkish_minia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810621"/>
            <a:ext cx="7572428" cy="58831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Narativní a hagiografické </a:t>
            </a:r>
            <a:r>
              <a:rPr lang="cs-CZ" dirty="0" smtClean="0"/>
              <a:t>prameny českého středověku</a:t>
            </a:r>
            <a:endParaRPr lang="cs-CZ" dirty="0"/>
          </a:p>
        </p:txBody>
      </p:sp>
      <p:pic>
        <p:nvPicPr>
          <p:cNvPr id="4" name="Zástupný symbol pro obsah 3" descr="1024px-Dalimilova_kronika_parizsky_fragme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42" y="1600199"/>
            <a:ext cx="9077557" cy="50263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Literatura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579296" cy="5440362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Nechutová, J.: Latinská literatura českého středověku do r. 1400. Praha 2000.</a:t>
            </a:r>
            <a:endParaRPr lang="cs-CZ"/>
          </a:p>
          <a:p>
            <a:r>
              <a:rPr lang="cs-CZ"/>
              <a:t>Třeštík, D.: Kosmas. Praha 1966.</a:t>
            </a:r>
          </a:p>
          <a:p>
            <a:r>
              <a:rPr lang="cs-CZ"/>
              <a:t>Třeštík, D.: Kosmova kronika. Praha 1968.</a:t>
            </a:r>
          </a:p>
          <a:p>
            <a:r>
              <a:rPr lang="cs-CZ"/>
              <a:t>Vaníček, V.:  Svatý Václav. Panovník a světec v raném středověku. </a:t>
            </a:r>
            <a:r>
              <a:rPr lang="cs-CZ"/>
              <a:t>Praha-Litomyšl </a:t>
            </a:r>
            <a:r>
              <a:rPr lang="cs-CZ" smtClean="0"/>
              <a:t>2014.</a:t>
            </a:r>
          </a:p>
          <a:p>
            <a:r>
              <a:rPr lang="en-US"/>
              <a:t>Kalhous, D.: České země za prvních Přemyslovců v 10.-12. století. I. díl. Čeleď sv. Václava. Praha 2011.</a:t>
            </a:r>
            <a:endParaRPr lang="cs-CZ"/>
          </a:p>
          <a:p>
            <a:r>
              <a:rPr lang="cs-CZ"/>
              <a:t>Kernbach, A.: Vincenciova a Jarlochova kronika v kontextu svého vzniku.K dějepisectví přemyslovského období. Praha 2010.</a:t>
            </a:r>
          </a:p>
          <a:p>
            <a:r>
              <a:rPr lang="en-US"/>
              <a:t>Čornej, P.: Tajemství českých kronik (Cesty ke kořenům husitské tradice). Praha 1987. (Druhé přepracované vydání </a:t>
            </a:r>
            <a:r>
              <a:rPr lang="en-US"/>
              <a:t>2003</a:t>
            </a:r>
            <a:r>
              <a:rPr lang="en-US" smtClean="0"/>
              <a:t>)</a:t>
            </a:r>
            <a:endParaRPr lang="cs-CZ" smtClean="0"/>
          </a:p>
          <a:p>
            <a:r>
              <a:rPr lang="cs-CZ"/>
              <a:t>Spunar, P.: Kultura českého středověku. </a:t>
            </a:r>
            <a:r>
              <a:rPr lang="en-US"/>
              <a:t>Praha  1985.</a:t>
            </a:r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0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Legendy</a:t>
            </a:r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3" t="41366" b="6131"/>
          <a:stretch/>
        </p:blipFill>
        <p:spPr>
          <a:xfrm>
            <a:off x="395536" y="1196752"/>
            <a:ext cx="8389331" cy="5425323"/>
          </a:xfrm>
        </p:spPr>
      </p:pic>
    </p:spTree>
    <p:extLst>
      <p:ext uri="{BB962C8B-B14F-4D97-AF65-F5344CB8AC3E}">
        <p14:creationId xmlns:p14="http://schemas.microsoft.com/office/powerpoint/2010/main" val="418776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Legenda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mtClean="0"/>
              <a:t>= vyprávění o životě světce, podklad pro svatořečení</a:t>
            </a:r>
          </a:p>
          <a:p>
            <a:r>
              <a:rPr lang="cs-CZ" smtClean="0"/>
              <a:t>Ovlivněny antickou biografií, biblické motivy</a:t>
            </a:r>
          </a:p>
          <a:p>
            <a:r>
              <a:rPr lang="cs-CZ" smtClean="0"/>
              <a:t>Žánrově podmíněné –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 1. Vita (život)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 2. Acta (činy)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 3. Passio (utrpení)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 4. Translatio (přenesení)</a:t>
            </a:r>
          </a:p>
          <a:p>
            <a:pPr marL="0" indent="0">
              <a:buNone/>
            </a:pPr>
            <a:r>
              <a:rPr lang="cs-CZ"/>
              <a:t>	 </a:t>
            </a:r>
            <a:r>
              <a:rPr lang="cs-CZ" smtClean="0"/>
              <a:t>5. Miraculi (zázraky) 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34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1044</Words>
  <Application>Microsoft Office PowerPoint</Application>
  <PresentationFormat>Předvádění na obrazovce (4:3)</PresentationFormat>
  <Paragraphs>150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2" baseType="lpstr">
      <vt:lpstr>Arial</vt:lpstr>
      <vt:lpstr>Calibri</vt:lpstr>
      <vt:lpstr>Motiv sady Office</vt:lpstr>
      <vt:lpstr>České dějiny středověku</vt:lpstr>
      <vt:lpstr>Způsob zakončení</vt:lpstr>
      <vt:lpstr>Počátek čs. středověku</vt:lpstr>
      <vt:lpstr>Periodizace čs. středověku</vt:lpstr>
      <vt:lpstr>Konec čs. středověku</vt:lpstr>
      <vt:lpstr>Narativní a hagiografické prameny českého středověku</vt:lpstr>
      <vt:lpstr>Literatura</vt:lpstr>
      <vt:lpstr>Legendy</vt:lpstr>
      <vt:lpstr>Legenda</vt:lpstr>
      <vt:lpstr>Legendy čs. středověku</vt:lpstr>
      <vt:lpstr>Cyrilometodějské legendy</vt:lpstr>
      <vt:lpstr>Václavské a ludmilské legendy</vt:lpstr>
      <vt:lpstr>Kristiánova legenda</vt:lpstr>
      <vt:lpstr>Vojtěšské legendy</vt:lpstr>
      <vt:lpstr>Prokopské legendy</vt:lpstr>
      <vt:lpstr>Kosmova Chronica Bohemorum</vt:lpstr>
      <vt:lpstr>Helmice sv. Václava</vt:lpstr>
      <vt:lpstr>Prezentace aplikace PowerPoint</vt:lpstr>
      <vt:lpstr>Kosmovi pokračovatelé</vt:lpstr>
      <vt:lpstr>Zbraslavská kronika (Chronicon Aule Regiae)</vt:lpstr>
      <vt:lpstr>Autoři</vt:lpstr>
      <vt:lpstr>Prezentace aplikace PowerPoint</vt:lpstr>
      <vt:lpstr>Kronika tzv. Dalimila</vt:lpstr>
      <vt:lpstr>Kroniky doby Karla IV.</vt:lpstr>
      <vt:lpstr>Kronika Přibíka Pulkavy z Radenína</vt:lpstr>
      <vt:lpstr>Prezentace aplikace PowerPoint</vt:lpstr>
      <vt:lpstr>Beneš Krabice kronika Pražského kostela </vt:lpstr>
      <vt:lpstr>Jan Marignola</vt:lpstr>
      <vt:lpstr>Vita Caroli</vt:lpstr>
      <vt:lpstr>Pozdní středověk</vt:lpstr>
      <vt:lpstr>Narativní prameny „husitského“ století</vt:lpstr>
      <vt:lpstr>Vavřinec z Březové (asi 1371-1437)</vt:lpstr>
      <vt:lpstr>Prezentace aplikace PowerPoint</vt:lpstr>
      <vt:lpstr>Petr z Mladoňovic ( asi1390-1451)</vt:lpstr>
      <vt:lpstr>Mikuláš Biskupec z Pelhřimova (asi 1385-1459)</vt:lpstr>
      <vt:lpstr>Bartošek z Drahonic(†asi 1443/5)</vt:lpstr>
      <vt:lpstr>E. S. Piccolomini (1405-1462)</vt:lpstr>
      <vt:lpstr>Staré letopisy české</vt:lpstr>
      <vt:lpstr>Díky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České dějiny středověku</dc:title>
  <dc:creator>David Radek</dc:creator>
  <cp:lastModifiedBy>David Radek</cp:lastModifiedBy>
  <cp:revision>54</cp:revision>
  <dcterms:created xsi:type="dcterms:W3CDTF">2019-02-22T15:45:24Z</dcterms:created>
  <dcterms:modified xsi:type="dcterms:W3CDTF">2020-02-21T13:08:05Z</dcterms:modified>
</cp:coreProperties>
</file>