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864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370A362-3044-440F-ACED-8A3107BD0398}" type="datetimeFigureOut">
              <a:rPr lang="cs-CZ" smtClean="0"/>
              <a:t>5.5.2020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069C11A-9E3C-43A6-9AE9-0922CC8086D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0A362-3044-440F-ACED-8A3107BD0398}" type="datetimeFigureOut">
              <a:rPr lang="cs-CZ" smtClean="0"/>
              <a:t>5.5.2020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C11A-9E3C-43A6-9AE9-0922CC8086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0A362-3044-440F-ACED-8A3107BD0398}" type="datetimeFigureOut">
              <a:rPr lang="cs-CZ" smtClean="0"/>
              <a:t>5.5.2020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C11A-9E3C-43A6-9AE9-0922CC8086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370A362-3044-440F-ACED-8A3107BD0398}" type="datetimeFigureOut">
              <a:rPr lang="cs-CZ" smtClean="0"/>
              <a:t>5.5.2020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069C11A-9E3C-43A6-9AE9-0922CC8086D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370A362-3044-440F-ACED-8A3107BD0398}" type="datetimeFigureOut">
              <a:rPr lang="cs-CZ" smtClean="0"/>
              <a:t>5.5.2020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069C11A-9E3C-43A6-9AE9-0922CC8086D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0A362-3044-440F-ACED-8A3107BD0398}" type="datetimeFigureOut">
              <a:rPr lang="cs-CZ" smtClean="0"/>
              <a:t>5.5.2020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C11A-9E3C-43A6-9AE9-0922CC8086D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0A362-3044-440F-ACED-8A3107BD0398}" type="datetimeFigureOut">
              <a:rPr lang="cs-CZ" smtClean="0"/>
              <a:t>5.5.2020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C11A-9E3C-43A6-9AE9-0922CC8086D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370A362-3044-440F-ACED-8A3107BD0398}" type="datetimeFigureOut">
              <a:rPr lang="cs-CZ" smtClean="0"/>
              <a:t>5.5.2020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069C11A-9E3C-43A6-9AE9-0922CC8086D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0A362-3044-440F-ACED-8A3107BD0398}" type="datetimeFigureOut">
              <a:rPr lang="cs-CZ" smtClean="0"/>
              <a:t>5.5.2020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9C11A-9E3C-43A6-9AE9-0922CC8086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370A362-3044-440F-ACED-8A3107BD0398}" type="datetimeFigureOut">
              <a:rPr lang="cs-CZ" smtClean="0"/>
              <a:t>5.5.2020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069C11A-9E3C-43A6-9AE9-0922CC8086D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370A362-3044-440F-ACED-8A3107BD0398}" type="datetimeFigureOut">
              <a:rPr lang="cs-CZ" smtClean="0"/>
              <a:t>5.5.2020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069C11A-9E3C-43A6-9AE9-0922CC8086D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370A362-3044-440F-ACED-8A3107BD0398}" type="datetimeFigureOut">
              <a:rPr lang="cs-CZ" smtClean="0"/>
              <a:t>5.5.2020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069C11A-9E3C-43A6-9AE9-0922CC8086D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Právní dějiny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1. Blok přednášek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0203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467600" cy="5853264"/>
          </a:xfrm>
        </p:spPr>
        <p:txBody>
          <a:bodyPr>
            <a:normAutofit fontScale="70000" lnSpcReduction="20000"/>
          </a:bodyPr>
          <a:lstStyle/>
          <a:p>
            <a:r>
              <a:rPr lang="cs-CZ" b="1" u="sng" dirty="0" smtClean="0"/>
              <a:t>Horní právo</a:t>
            </a:r>
            <a:endParaRPr lang="cs-CZ" dirty="0" smtClean="0"/>
          </a:p>
          <a:p>
            <a:r>
              <a:rPr lang="cs-CZ" dirty="0" smtClean="0"/>
              <a:t>Souhrn obecných pravidel chování upravujících vzájemné vztahy mezi králem, majiteli pozemků a horníky. Základem horní regál.</a:t>
            </a:r>
          </a:p>
          <a:p>
            <a:r>
              <a:rPr lang="cs-CZ" dirty="0" smtClean="0"/>
              <a:t>Privilegia pro Jihlavu (1249), privilegium </a:t>
            </a:r>
            <a:r>
              <a:rPr lang="cs-CZ" dirty="0" err="1" smtClean="0"/>
              <a:t>lichtenburské</a:t>
            </a:r>
            <a:r>
              <a:rPr lang="cs-CZ" dirty="0" smtClean="0"/>
              <a:t> pro Německý Brod (1278). </a:t>
            </a:r>
            <a:r>
              <a:rPr lang="cs-CZ" dirty="0" err="1" smtClean="0"/>
              <a:t>Ius</a:t>
            </a:r>
            <a:r>
              <a:rPr lang="cs-CZ" dirty="0" smtClean="0"/>
              <a:t> </a:t>
            </a:r>
            <a:r>
              <a:rPr lang="cs-CZ" dirty="0" err="1" smtClean="0"/>
              <a:t>regale</a:t>
            </a:r>
            <a:r>
              <a:rPr lang="cs-CZ" dirty="0" smtClean="0"/>
              <a:t> </a:t>
            </a:r>
            <a:r>
              <a:rPr lang="cs-CZ" dirty="0" err="1" smtClean="0"/>
              <a:t>montanorum</a:t>
            </a:r>
            <a:r>
              <a:rPr lang="cs-CZ" dirty="0" smtClean="0"/>
              <a:t> (1300-1305) – nejstarší zákoník v dějinách českého práva, nejstarší evropská kodifikace horního práva. </a:t>
            </a:r>
          </a:p>
          <a:p>
            <a:r>
              <a:rPr lang="cs-CZ" dirty="0" smtClean="0"/>
              <a:t>1534 – Smlouva o hory a kovy, 1575 – Narovnání o hory a kovy – konec monopolního postavení českého krále, nový horní řád pro Jáchymov.</a:t>
            </a:r>
          </a:p>
          <a:p>
            <a:r>
              <a:rPr lang="cs-CZ" dirty="0" smtClean="0"/>
              <a:t>Právo </a:t>
            </a:r>
            <a:r>
              <a:rPr lang="cs-CZ" dirty="0" err="1" smtClean="0"/>
              <a:t>horenské</a:t>
            </a:r>
            <a:r>
              <a:rPr lang="cs-CZ" dirty="0" smtClean="0"/>
              <a:t>.</a:t>
            </a:r>
          </a:p>
          <a:p>
            <a:r>
              <a:rPr lang="cs-CZ" b="1" u="sng" dirty="0" smtClean="0"/>
              <a:t>Lenní právo</a:t>
            </a:r>
            <a:endParaRPr lang="cs-CZ" dirty="0" smtClean="0"/>
          </a:p>
          <a:p>
            <a:r>
              <a:rPr lang="cs-CZ" dirty="0" smtClean="0"/>
              <a:t>Vliv říšského práva, v českém právu od 13. století. Lenní vztah osobním vztahem mezi lenním pánem (seniorem) a leníkem (vazalem) založeným na vzájemné věrnosti (</a:t>
            </a:r>
            <a:r>
              <a:rPr lang="cs-CZ" dirty="0" err="1" smtClean="0"/>
              <a:t>fidelitas</a:t>
            </a:r>
            <a:r>
              <a:rPr lang="cs-CZ" dirty="0" smtClean="0"/>
              <a:t>) stvrzené slibem. Více způsobů vzniku lenního vztahu, léno obvykle dědičně, vzhledem k osobnímu vztahu nutno vždy obnovit slib věrnosti. </a:t>
            </a:r>
          </a:p>
          <a:p>
            <a:r>
              <a:rPr lang="cs-CZ" dirty="0" smtClean="0"/>
              <a:t>Druhy lén – uvnitř státu a léna zahraniční. Správou vnitrostátních lén pověřen od 14. století dvorský soud, správou zahraničních lén pověřeno hejtmanství německých lén. </a:t>
            </a:r>
          </a:p>
          <a:p>
            <a:pPr>
              <a:buNone/>
            </a:pPr>
            <a:r>
              <a:rPr lang="cs-CZ" dirty="0" smtClean="0"/>
              <a:t> 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České právo v letech 1620-1918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u="sng" dirty="0" smtClean="0"/>
              <a:t>Právo v období absolutismu</a:t>
            </a:r>
            <a:endParaRPr lang="cs-CZ" dirty="0" smtClean="0"/>
          </a:p>
          <a:p>
            <a:r>
              <a:rPr lang="cs-CZ" dirty="0" smtClean="0"/>
              <a:t>Po porážce stavovského povstání výrazné změny v oblasti zemského práva. Zásadním způsobem se změnil charakter pramenů práva, systém členění právního řádu, obsah právních norem i četnost právních předpisů.</a:t>
            </a:r>
          </a:p>
          <a:p>
            <a:r>
              <a:rPr lang="cs-CZ" dirty="0" smtClean="0"/>
              <a:t>Výlučným zákonodárcem nově panovník - nařízení (edikty, patenty, mandáty, reskripty, dekrety, konstituce. Přednost práva psaného – od konce 18. století jednotlivé právní obory upraveny rozsáhlými a ucelenými kodifikacemi </a:t>
            </a:r>
          </a:p>
          <a:p>
            <a:r>
              <a:rPr lang="cs-CZ" dirty="0" smtClean="0"/>
              <a:t>konec volného nalézání práva soudy</a:t>
            </a:r>
          </a:p>
          <a:p>
            <a:r>
              <a:rPr lang="cs-CZ" dirty="0" smtClean="0"/>
              <a:t> oddělení civilního a trestního soudního procesu. Právo v absolutistické monarchii směřovalo k unifikaci a ke snaze překonat zásady personality práva. Stavovská společnost měla být postupně nahrazena společností občanskou založenou na principu rovnosti všech subjektů. </a:t>
            </a:r>
          </a:p>
          <a:p>
            <a:r>
              <a:rPr lang="cs-CZ" dirty="0" smtClean="0"/>
              <a:t>Nepřehlednost - Josefa II.: úřední sbírka zákonů.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0203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Prameny práva, soukromé a úřední sbírky právních předpisů:</a:t>
            </a:r>
            <a:endParaRPr lang="cs-CZ" dirty="0" smtClean="0"/>
          </a:p>
          <a:p>
            <a:pPr lvl="0"/>
            <a:r>
              <a:rPr lang="cs-CZ" u="sng" dirty="0" smtClean="0"/>
              <a:t>Sbírky královských nařízení: </a:t>
            </a:r>
            <a:r>
              <a:rPr lang="cs-CZ" i="1" dirty="0" err="1" smtClean="0"/>
              <a:t>Codex</a:t>
            </a:r>
            <a:r>
              <a:rPr lang="cs-CZ" i="1" dirty="0" smtClean="0"/>
              <a:t> </a:t>
            </a:r>
            <a:r>
              <a:rPr lang="cs-CZ" i="1" dirty="0" err="1" smtClean="0"/>
              <a:t>Ferdinandeo</a:t>
            </a:r>
            <a:r>
              <a:rPr lang="cs-CZ" i="1" dirty="0" smtClean="0"/>
              <a:t>-</a:t>
            </a:r>
            <a:r>
              <a:rPr lang="cs-CZ" i="1" dirty="0" err="1" smtClean="0"/>
              <a:t>Leopoldino</a:t>
            </a:r>
            <a:r>
              <a:rPr lang="cs-CZ" i="1" dirty="0" smtClean="0"/>
              <a:t>-</a:t>
            </a:r>
            <a:r>
              <a:rPr lang="cs-CZ" i="1" dirty="0" err="1" smtClean="0"/>
              <a:t>Josefino</a:t>
            </a:r>
            <a:r>
              <a:rPr lang="cs-CZ" i="1" dirty="0" smtClean="0"/>
              <a:t>-</a:t>
            </a:r>
            <a:r>
              <a:rPr lang="cs-CZ" i="1" dirty="0" err="1" smtClean="0"/>
              <a:t>Carolinus</a:t>
            </a:r>
            <a:r>
              <a:rPr lang="cs-CZ" i="1" dirty="0" smtClean="0"/>
              <a:t>, Úplný výtah všech v Království českém stávajících zákonů na konci 18. století</a:t>
            </a:r>
            <a:endParaRPr lang="cs-CZ" dirty="0" smtClean="0"/>
          </a:p>
          <a:p>
            <a:pPr lvl="0"/>
            <a:r>
              <a:rPr lang="cs-CZ" u="sng" dirty="0" smtClean="0"/>
              <a:t>Sbírky císařsko-královských nařízení</a:t>
            </a:r>
            <a:r>
              <a:rPr lang="cs-CZ" dirty="0" smtClean="0"/>
              <a:t>: </a:t>
            </a:r>
            <a:r>
              <a:rPr lang="cs-CZ" i="1" dirty="0" err="1" smtClean="0"/>
              <a:t>Codex</a:t>
            </a:r>
            <a:r>
              <a:rPr lang="cs-CZ" i="1" dirty="0" smtClean="0"/>
              <a:t> </a:t>
            </a:r>
            <a:r>
              <a:rPr lang="cs-CZ" i="1" dirty="0" err="1" smtClean="0"/>
              <a:t>austriacus</a:t>
            </a:r>
            <a:r>
              <a:rPr lang="cs-CZ" i="1" dirty="0" smtClean="0"/>
              <a:t> </a:t>
            </a:r>
            <a:r>
              <a:rPr lang="cs-CZ" i="1" dirty="0" err="1" smtClean="0"/>
              <a:t>ordine</a:t>
            </a:r>
            <a:r>
              <a:rPr lang="cs-CZ" i="1" dirty="0" smtClean="0"/>
              <a:t> </a:t>
            </a:r>
            <a:r>
              <a:rPr lang="cs-CZ" i="1" dirty="0" err="1" smtClean="0"/>
              <a:t>alphabetico</a:t>
            </a:r>
            <a:r>
              <a:rPr lang="cs-CZ" i="1" dirty="0" smtClean="0"/>
              <a:t> </a:t>
            </a:r>
            <a:r>
              <a:rPr lang="cs-CZ" i="1" dirty="0" err="1" smtClean="0"/>
              <a:t>compilatus</a:t>
            </a:r>
            <a:r>
              <a:rPr lang="cs-CZ" dirty="0" smtClean="0"/>
              <a:t> (1704) – právní předpisy platné v rakouských zemích i v zemích Koruny české od doby vlády Leopolda I., </a:t>
            </a:r>
            <a:r>
              <a:rPr lang="cs-CZ" i="1" dirty="0" smtClean="0"/>
              <a:t>Sbírka od r. 1600 až do r. 1740 vydaných nejvyšších zákonů</a:t>
            </a:r>
            <a:r>
              <a:rPr lang="cs-CZ" dirty="0" smtClean="0"/>
              <a:t>.</a:t>
            </a:r>
          </a:p>
          <a:p>
            <a:pPr lvl="0"/>
            <a:r>
              <a:rPr lang="cs-CZ" u="sng" dirty="0" smtClean="0"/>
              <a:t>Úřední sbírky zákonů a nařízení</a:t>
            </a:r>
            <a:r>
              <a:rPr lang="cs-CZ" dirty="0" smtClean="0"/>
              <a:t>: </a:t>
            </a:r>
          </a:p>
          <a:p>
            <a:pPr lvl="1"/>
            <a:r>
              <a:rPr lang="cs-CZ" sz="2400" u="sng" dirty="0" err="1" smtClean="0"/>
              <a:t>Justizgesetzsammlung</a:t>
            </a:r>
            <a:r>
              <a:rPr lang="cs-CZ" sz="2400" u="sng" dirty="0" smtClean="0"/>
              <a:t> (1780</a:t>
            </a:r>
            <a:r>
              <a:rPr lang="cs-CZ" sz="2400" dirty="0" smtClean="0"/>
              <a:t>-1848)</a:t>
            </a:r>
          </a:p>
          <a:p>
            <a:pPr lvl="1"/>
            <a:r>
              <a:rPr lang="cs-CZ" sz="2400" u="sng" dirty="0" err="1" smtClean="0"/>
              <a:t>Politische</a:t>
            </a:r>
            <a:r>
              <a:rPr lang="cs-CZ" sz="2400" u="sng" dirty="0" smtClean="0"/>
              <a:t> </a:t>
            </a:r>
            <a:r>
              <a:rPr lang="cs-CZ" sz="2400" u="sng" dirty="0" err="1" smtClean="0"/>
              <a:t>Gesetzsammlung</a:t>
            </a:r>
            <a:r>
              <a:rPr lang="cs-CZ" sz="2400" u="sng" dirty="0" smtClean="0"/>
              <a:t> (1790</a:t>
            </a:r>
            <a:r>
              <a:rPr lang="cs-CZ" sz="2400" dirty="0" smtClean="0"/>
              <a:t>-1848)</a:t>
            </a:r>
          </a:p>
          <a:p>
            <a:r>
              <a:rPr lang="cs-CZ" dirty="0" smtClean="0"/>
              <a:t>Od r. 1848 nahrazeny Říšským zákoníkem s celostátní platností a Zemským zákoníkem s platností pro jednotlivé země.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>
            <a:normAutofit fontScale="70000" lnSpcReduction="20000"/>
          </a:bodyPr>
          <a:lstStyle/>
          <a:p>
            <a:r>
              <a:rPr lang="cs-CZ" b="1" u="sng" dirty="0" smtClean="0"/>
              <a:t>Soudní organizace</a:t>
            </a:r>
            <a:endParaRPr lang="cs-CZ" dirty="0" smtClean="0"/>
          </a:p>
          <a:p>
            <a:r>
              <a:rPr lang="cs-CZ" dirty="0" smtClean="0"/>
              <a:t>Postupné změny v soudní organizaci – po nástupu absolutismu zůstal zachován soudní proces podle personality práva – pro šlechtu soudem I. instance soud zemský, pro měšťany soudy městské, pro poddané soudy vrchnostenské na jednotlivých panstvích. </a:t>
            </a:r>
          </a:p>
          <a:p>
            <a:r>
              <a:rPr lang="cs-CZ" dirty="0" smtClean="0"/>
              <a:t>Větší zemský soud – možnost revize apelačním soudem panovníka. </a:t>
            </a:r>
          </a:p>
          <a:p>
            <a:r>
              <a:rPr lang="cs-CZ" dirty="0" smtClean="0"/>
              <a:t>Od Josefa II. zemské soudy příslušnými pro žaloby na šlechtické osoby, nešlechtické držitele velkostatků, proti státnímu </a:t>
            </a:r>
            <a:r>
              <a:rPr lang="cs-CZ" dirty="0" err="1" smtClean="0"/>
              <a:t>fisku</a:t>
            </a:r>
            <a:r>
              <a:rPr lang="cs-CZ" dirty="0" smtClean="0"/>
              <a:t>, pro spory pozemkově-vrchnostenské i pro spory vyplývající z manželských vztahů, ve věci žaloby na královská města, kláštery, kapituly a pro spory lenní. </a:t>
            </a:r>
          </a:p>
          <a:p>
            <a:r>
              <a:rPr lang="cs-CZ" dirty="0" smtClean="0"/>
              <a:t>Městské soudy si ponechaly svou pravomoc pro obyvatele měst i pro některé spory, kde stranou šlechtic na základě svatováclavské smlouvy. Od 18. století začíná být omezena soudní pravomoc menších měst ve prospěch měst, která mají školeny právnický aparát a hrdelní pravomoc městských soudů, resp. značně zredukován počet měst, která mohou hrdelní tresty vynášet.</a:t>
            </a:r>
          </a:p>
          <a:p>
            <a:r>
              <a:rPr lang="cs-CZ" dirty="0" smtClean="0"/>
              <a:t>Postupný vývoj </a:t>
            </a:r>
            <a:r>
              <a:rPr lang="cs-CZ" dirty="0" err="1" smtClean="0"/>
              <a:t>trojinstanční</a:t>
            </a:r>
            <a:r>
              <a:rPr lang="cs-CZ" dirty="0" smtClean="0"/>
              <a:t> soudní soustavy – druhou instancí od 1548 pražský apelační soud, od r. 1753 druhý apelační soud s působností pro Moravu a Slezsko, do poloviny 19. století vrchní zemské soudy v Praze a v Brně. </a:t>
            </a:r>
          </a:p>
          <a:p>
            <a:r>
              <a:rPr lang="cs-CZ" dirty="0" smtClean="0"/>
              <a:t>Změna v právnických profesích – změna procesu z ústního v písemný – advokáti a prokurátoři.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00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>
            <a:normAutofit lnSpcReduction="10000"/>
          </a:bodyPr>
          <a:lstStyle/>
          <a:p>
            <a:r>
              <a:rPr lang="cs-CZ" b="1" u="sng" dirty="0" smtClean="0"/>
              <a:t>Obnovená zřízení zemská</a:t>
            </a:r>
            <a:endParaRPr lang="cs-CZ" dirty="0" smtClean="0"/>
          </a:p>
          <a:p>
            <a:pPr lvl="0"/>
            <a:r>
              <a:rPr lang="cs-CZ" dirty="0" smtClean="0"/>
              <a:t>Postavení panovníka:</a:t>
            </a:r>
          </a:p>
          <a:p>
            <a:pPr lvl="0"/>
            <a:r>
              <a:rPr lang="cs-CZ" dirty="0" smtClean="0"/>
              <a:t>Složení a kompetence zemského sněmu – čtyři stavy, včetně stavu prelátského, královská města jen jeden hlas, právo sněmu omezeno, zákonodárná iniciativa jen se souhlasem panovníka</a:t>
            </a:r>
          </a:p>
          <a:p>
            <a:pPr lvl="0"/>
            <a:r>
              <a:rPr lang="cs-CZ" dirty="0" smtClean="0"/>
              <a:t>Zrušení náboženských privilegií nekatolických církví</a:t>
            </a:r>
          </a:p>
          <a:p>
            <a:pPr lvl="0"/>
            <a:r>
              <a:rPr lang="cs-CZ" dirty="0" smtClean="0"/>
              <a:t>Zrušení některých zemských úřadů (purkrabí karlštejnských), zemští úředníci jmenováni králem na dobu pěti let</a:t>
            </a:r>
          </a:p>
          <a:p>
            <a:pPr lvl="0"/>
            <a:r>
              <a:rPr lang="cs-CZ" dirty="0" smtClean="0"/>
              <a:t>Zákaz volného nalézání práva soudy</a:t>
            </a:r>
          </a:p>
          <a:p>
            <a:pPr lvl="0"/>
            <a:r>
              <a:rPr lang="cs-CZ" dirty="0" smtClean="0"/>
              <a:t>Ústní a veřejné řízení nahrazeno písemným a tajným</a:t>
            </a:r>
          </a:p>
          <a:p>
            <a:pPr lvl="0"/>
            <a:r>
              <a:rPr lang="cs-CZ" dirty="0" smtClean="0"/>
              <a:t>Rovnoprávnost němčiny s češtinou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00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/>
          <a:lstStyle/>
          <a:p>
            <a:r>
              <a:rPr lang="cs-CZ" b="1" u="sng" dirty="0" smtClean="0"/>
              <a:t>Období kodifikací</a:t>
            </a:r>
            <a:endParaRPr lang="cs-CZ" dirty="0" smtClean="0"/>
          </a:p>
          <a:p>
            <a:r>
              <a:rPr lang="cs-CZ" dirty="0" smtClean="0"/>
              <a:t>Snaha o překonání právního partikularismu formou unifikace městského a zemského práva od počátku 18. století, trestní zákoník Josefa I. z roku 1708 platil pro veškeré obyvatelstvo bez ohledu na stavovskou příslušnost, další kodifikace (</a:t>
            </a:r>
            <a:r>
              <a:rPr lang="cs-CZ" dirty="0" err="1" smtClean="0"/>
              <a:t>Codex</a:t>
            </a:r>
            <a:r>
              <a:rPr lang="cs-CZ" dirty="0" smtClean="0"/>
              <a:t> </a:t>
            </a:r>
            <a:r>
              <a:rPr lang="cs-CZ" dirty="0" err="1" smtClean="0"/>
              <a:t>Theresianus</a:t>
            </a:r>
            <a:r>
              <a:rPr lang="cs-CZ" dirty="0" smtClean="0"/>
              <a:t>, </a:t>
            </a:r>
            <a:r>
              <a:rPr lang="cs-CZ" dirty="0" err="1" smtClean="0"/>
              <a:t>Constitutio</a:t>
            </a:r>
            <a:r>
              <a:rPr lang="cs-CZ" dirty="0" smtClean="0"/>
              <a:t> </a:t>
            </a:r>
            <a:r>
              <a:rPr lang="cs-CZ" dirty="0" err="1" smtClean="0"/>
              <a:t>Criminalis</a:t>
            </a:r>
            <a:r>
              <a:rPr lang="cs-CZ" dirty="0" smtClean="0"/>
              <a:t> </a:t>
            </a:r>
            <a:r>
              <a:rPr lang="cs-CZ" dirty="0" err="1" smtClean="0"/>
              <a:t>Theresiana</a:t>
            </a:r>
            <a:r>
              <a:rPr lang="cs-CZ" dirty="0" smtClean="0"/>
              <a:t>). Snahy o unifikaci vyvrcholily za Josefa II. – předpisy s platností pro celou říši – civilní soudní řád (1781), trestní zákoník (1787), trestní řád (1788). </a:t>
            </a:r>
          </a:p>
          <a:p>
            <a:r>
              <a:rPr lang="cs-CZ" dirty="0" smtClean="0"/>
              <a:t>Všeobecný občanský zákoník (ABGB 1811), nový trestní zákoník (1803).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00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>
            <a:normAutofit fontScale="85000" lnSpcReduction="10000"/>
          </a:bodyPr>
          <a:lstStyle/>
          <a:p>
            <a:r>
              <a:rPr lang="cs-CZ" b="1" u="sng" dirty="0" smtClean="0"/>
              <a:t>Vývoj práva po roce 1848</a:t>
            </a:r>
            <a:endParaRPr lang="cs-CZ" dirty="0" smtClean="0"/>
          </a:p>
          <a:p>
            <a:r>
              <a:rPr lang="cs-CZ" dirty="0" smtClean="0"/>
              <a:t>V roce 1848 proklamace liberálních zásad, občanské rovnosti a respektování osobních a politických práv a svobod. V duchu těchto zásad i nový trestní řád z r. 1850.</a:t>
            </a:r>
          </a:p>
          <a:p>
            <a:r>
              <a:rPr lang="cs-CZ" dirty="0" smtClean="0"/>
              <a:t>Výchozím principem rakouského právního řádu ve druhé polovině 19. století rovnost před zákonem – ústava z roku 1867 obsahovala katalog občanských práv a svobod, konec stavovských rozdílů, postupné zlepšování právního postavení žen, nemanželských dětí, cizinců, nekatolíků a židů. </a:t>
            </a:r>
          </a:p>
          <a:p>
            <a:r>
              <a:rPr lang="cs-CZ" dirty="0" smtClean="0"/>
              <a:t>Zákonodárcem po obnovení konstitučního režimu zastupitelské sbory ve spoluúčasti s císařem. V poslední třetině 19. století v závislosti na ekonomických změnách přijaty další významné předpisy – trestní řád z roku 1873, občanský soudní řád z roku 1895, obchodní zákoník z roku 1863, předpisy z oblasti podnikání a pracovního práva. Snaha o </a:t>
            </a:r>
            <a:r>
              <a:rPr lang="cs-CZ" dirty="0" err="1" smtClean="0"/>
              <a:t>rekodifikaci</a:t>
            </a:r>
            <a:r>
              <a:rPr lang="cs-CZ" dirty="0" smtClean="0"/>
              <a:t> trestního a občanského práva před první světovou válkou neúspěšná (stejně jako v období první republiky).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/>
          </a:bodyPr>
          <a:lstStyle/>
          <a:p>
            <a:r>
              <a:rPr lang="cs-CZ" b="1" u="sng" dirty="0" smtClean="0"/>
              <a:t>Ústavní vývoj 1848-1867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Ústava dubnová (25.4.1848) – oktrojovaná, demokratické svobody</a:t>
            </a:r>
          </a:p>
          <a:p>
            <a:r>
              <a:rPr lang="cs-CZ" dirty="0" smtClean="0"/>
              <a:t>Ústava březnová (</a:t>
            </a:r>
            <a:r>
              <a:rPr lang="cs-CZ" dirty="0" err="1" smtClean="0"/>
              <a:t>Stadionova</a:t>
            </a:r>
            <a:r>
              <a:rPr lang="cs-CZ" dirty="0" smtClean="0"/>
              <a:t>) – centralistická, rozsáhlé pravomoci císaře, instituce říšského sněmu</a:t>
            </a:r>
          </a:p>
          <a:p>
            <a:r>
              <a:rPr lang="cs-CZ" dirty="0" smtClean="0"/>
              <a:t>Silvestrovské patenty</a:t>
            </a:r>
          </a:p>
          <a:p>
            <a:r>
              <a:rPr lang="cs-CZ" dirty="0" smtClean="0"/>
              <a:t>Říjnový diplom</a:t>
            </a:r>
          </a:p>
          <a:p>
            <a:r>
              <a:rPr lang="cs-CZ" dirty="0" smtClean="0"/>
              <a:t>Únorová ústava</a:t>
            </a:r>
          </a:p>
          <a:p>
            <a:r>
              <a:rPr lang="cs-CZ" dirty="0" smtClean="0"/>
              <a:t>Prosincová ústava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00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>
            <a:normAutofit fontScale="85000" lnSpcReduction="20000"/>
          </a:bodyPr>
          <a:lstStyle/>
          <a:p>
            <a:r>
              <a:rPr lang="cs-CZ" b="1" u="sng" dirty="0" smtClean="0"/>
              <a:t>Volební právo a jeho vývoj</a:t>
            </a:r>
            <a:endParaRPr lang="cs-CZ" dirty="0" smtClean="0"/>
          </a:p>
          <a:p>
            <a:r>
              <a:rPr lang="cs-CZ" dirty="0" smtClean="0"/>
              <a:t>Teorie zájmu – volební kurie, voliči zařazováni dle majetkového censu (kurie velkostatkářská – i pro ženy, průmyslových měst, obchodních a živnostenských komor, venkovských obcí). Změny ve volebním právu:</a:t>
            </a:r>
          </a:p>
          <a:p>
            <a:pPr lvl="0"/>
            <a:r>
              <a:rPr lang="cs-CZ" dirty="0" smtClean="0"/>
              <a:t>1861 – zavedení volebního práva do zemských sněmů</a:t>
            </a:r>
          </a:p>
          <a:p>
            <a:pPr lvl="0"/>
            <a:r>
              <a:rPr lang="cs-CZ" dirty="0" smtClean="0"/>
              <a:t>1873 – zavedení přímého volebního práva do říšské rady</a:t>
            </a:r>
          </a:p>
          <a:p>
            <a:pPr lvl="0"/>
            <a:r>
              <a:rPr lang="cs-CZ" dirty="0" smtClean="0"/>
              <a:t>1882 – </a:t>
            </a:r>
            <a:r>
              <a:rPr lang="cs-CZ" dirty="0" err="1" smtClean="0"/>
              <a:t>Taaffeho</a:t>
            </a:r>
            <a:r>
              <a:rPr lang="cs-CZ" dirty="0" smtClean="0"/>
              <a:t> novela volebního řádu – snížení censu v městské a venkovské kurii</a:t>
            </a:r>
          </a:p>
          <a:p>
            <a:pPr lvl="0"/>
            <a:r>
              <a:rPr lang="cs-CZ" dirty="0" smtClean="0"/>
              <a:t>1896 – </a:t>
            </a:r>
            <a:r>
              <a:rPr lang="cs-CZ" dirty="0" err="1" smtClean="0"/>
              <a:t>Badeniho</a:t>
            </a:r>
            <a:r>
              <a:rPr lang="cs-CZ" dirty="0" smtClean="0"/>
              <a:t> reforma volebního práva – zavedení páté volební kurie</a:t>
            </a:r>
          </a:p>
          <a:p>
            <a:pPr lvl="0"/>
            <a:r>
              <a:rPr lang="cs-CZ" dirty="0" smtClean="0"/>
              <a:t>1907 – zavedení všeobecného rovného a tajného hlasovacího práva do poslanecké sněmovny říšské rady (aktivní volební právo všichni muži od 24 let, pasivní od 30 let, volit nesměly ženy a příslušníci ozbrojených sborů)</a:t>
            </a:r>
          </a:p>
          <a:p>
            <a:r>
              <a:rPr lang="cs-CZ" dirty="0" smtClean="0"/>
              <a:t>Volby do zemských sněmů- ve třech kuriích, na zemském sněmu zasedali rovněž virilisté (nevolení poslanci – arcibiskup, tři biskupové, rektor univerzity).</a:t>
            </a:r>
          </a:p>
          <a:p>
            <a:r>
              <a:rPr lang="cs-CZ" dirty="0" smtClean="0"/>
              <a:t>Volby do samosprávných sborů v obcích a okresech: volební sbory a kurie na základě majetkového, pobytového a věkového censu.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 fontScale="77500" lnSpcReduction="20000"/>
          </a:bodyPr>
          <a:lstStyle/>
          <a:p>
            <a:r>
              <a:rPr lang="cs-CZ" b="1" u="sng" dirty="0" smtClean="0"/>
              <a:t>Některá další práva </a:t>
            </a:r>
            <a:endParaRPr lang="cs-CZ" dirty="0" smtClean="0"/>
          </a:p>
          <a:p>
            <a:r>
              <a:rPr lang="cs-CZ" u="sng" dirty="0" smtClean="0"/>
              <a:t>Právo spolčovací a shromažďovací</a:t>
            </a:r>
            <a:r>
              <a:rPr lang="cs-CZ" dirty="0" smtClean="0"/>
              <a:t>: 1848 – dubnová ústava zaručovala právo zakládat spolky, březnová činila toto právo závislým na charakteru a účelu spolku, zaveden policejní dohled nad činností spolků, 1851 zákaz všech spolků politických. Spolkový zákon z roku 1867 povoloval vytváření spolků a rozlišoval mezi spolky politickými a nepolitickými, nevztahoval se na obchodní společnosti, na společnosti podpůrné a náboženské. Rozhodování o vzniku spolku v kompetenci zemského místodržitelství. V roce 1867 rovněž zákon shromažďovací, povoleno konat shromáždění, povinnost nahlásit policii nejméně tři dny předem. </a:t>
            </a:r>
          </a:p>
          <a:p>
            <a:r>
              <a:rPr lang="cs-CZ" u="sng" dirty="0" smtClean="0"/>
              <a:t>Koaliční právo</a:t>
            </a:r>
            <a:r>
              <a:rPr lang="cs-CZ" dirty="0" smtClean="0"/>
              <a:t> – </a:t>
            </a:r>
            <a:r>
              <a:rPr lang="cs-CZ" dirty="0" err="1" smtClean="0"/>
              <a:t>právo</a:t>
            </a:r>
            <a:r>
              <a:rPr lang="cs-CZ" dirty="0" smtClean="0"/>
              <a:t> na stávku</a:t>
            </a:r>
          </a:p>
          <a:p>
            <a:r>
              <a:rPr lang="cs-CZ" u="sng" dirty="0" smtClean="0"/>
              <a:t>Právo tiskové</a:t>
            </a:r>
            <a:r>
              <a:rPr lang="cs-CZ" dirty="0" smtClean="0"/>
              <a:t> – 1848 svoboda tisku, zrušení cenzury, trestní odpovědnost autorů tiskopisů i tiskařů za jejich obsah, pro vydávání časopisů nutné složení kauce, </a:t>
            </a:r>
            <a:r>
              <a:rPr lang="cs-CZ" i="1" dirty="0" smtClean="0"/>
              <a:t>zákon o tisku 1862 </a:t>
            </a:r>
            <a:endParaRPr lang="cs-CZ" dirty="0" smtClean="0"/>
          </a:p>
          <a:p>
            <a:r>
              <a:rPr lang="cs-CZ" u="sng" dirty="0" smtClean="0"/>
              <a:t>Práva jazyková</a:t>
            </a:r>
            <a:r>
              <a:rPr lang="cs-CZ" dirty="0" smtClean="0"/>
              <a:t> – kabinetní list z 23.3.1848 – rovnoprávnost češtiny a němčiny, 8.4.1848 – rovnoprávnost ve všech odvětvích státní správy a veřejného vyučování, fundamentální články, anenské patenty</a:t>
            </a:r>
          </a:p>
          <a:p>
            <a:r>
              <a:rPr lang="cs-CZ" u="sng" dirty="0" smtClean="0"/>
              <a:t>Živnostenské zákonodárství</a:t>
            </a:r>
            <a:r>
              <a:rPr lang="cs-CZ" dirty="0" smtClean="0"/>
              <a:t> – zrušení cechů, živnostenský řád, dělnická novela roku 1885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Probíraná 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7467600" cy="4917160"/>
          </a:xfrm>
        </p:spPr>
        <p:txBody>
          <a:bodyPr>
            <a:normAutofit fontScale="32500" lnSpcReduction="20000"/>
          </a:bodyPr>
          <a:lstStyle/>
          <a:p>
            <a:r>
              <a:rPr lang="cs-CZ" sz="6400" b="1" dirty="0" smtClean="0"/>
              <a:t>Úvod do dějin práva</a:t>
            </a:r>
          </a:p>
          <a:p>
            <a:r>
              <a:rPr lang="cs-CZ" sz="6400" b="1" dirty="0" smtClean="0"/>
              <a:t>2.České právo od středověku do 17. století </a:t>
            </a:r>
            <a:br>
              <a:rPr lang="cs-CZ" sz="6400" b="1" dirty="0" smtClean="0"/>
            </a:br>
            <a:r>
              <a:rPr lang="cs-CZ" sz="6400" b="1" dirty="0" smtClean="0"/>
              <a:t>3. Právo absolutistické a konstituční monarchie (</a:t>
            </a:r>
            <a:r>
              <a:rPr lang="cs-CZ" sz="6400" b="1" dirty="0" err="1" smtClean="0"/>
              <a:t>poč</a:t>
            </a:r>
            <a:r>
              <a:rPr lang="cs-CZ" sz="6400" b="1" dirty="0" smtClean="0"/>
              <a:t>. 17. – </a:t>
            </a:r>
            <a:r>
              <a:rPr lang="cs-CZ" sz="6400" b="1" dirty="0" err="1" smtClean="0"/>
              <a:t>poč</a:t>
            </a:r>
            <a:r>
              <a:rPr lang="cs-CZ" sz="6400" b="1" dirty="0" smtClean="0"/>
              <a:t>. 20. století)</a:t>
            </a:r>
            <a:r>
              <a:rPr lang="cs-CZ" sz="6400" dirty="0" smtClean="0"/>
              <a:t> </a:t>
            </a:r>
          </a:p>
          <a:p>
            <a:r>
              <a:rPr lang="cs-CZ" sz="6400" b="1" dirty="0" smtClean="0"/>
              <a:t>4.</a:t>
            </a:r>
            <a:r>
              <a:rPr lang="cs-CZ" sz="6400" dirty="0" smtClean="0"/>
              <a:t> </a:t>
            </a:r>
            <a:r>
              <a:rPr lang="cs-CZ" sz="6400" b="1" dirty="0" smtClean="0"/>
              <a:t>Právo 1. ČSR a právo protektorátní</a:t>
            </a:r>
            <a:endParaRPr lang="cs-CZ" sz="6400" dirty="0" smtClean="0"/>
          </a:p>
          <a:p>
            <a:r>
              <a:rPr lang="en-US" sz="6400" b="1" dirty="0" smtClean="0"/>
              <a:t>5. </a:t>
            </a:r>
            <a:r>
              <a:rPr lang="en-US" sz="6400" b="1" dirty="0" err="1" smtClean="0"/>
              <a:t>České</a:t>
            </a:r>
            <a:r>
              <a:rPr lang="en-US" sz="6400" b="1" dirty="0" smtClean="0"/>
              <a:t> (</a:t>
            </a:r>
            <a:r>
              <a:rPr lang="en-US" sz="6400" b="1" dirty="0" err="1" smtClean="0"/>
              <a:t>československé</a:t>
            </a:r>
            <a:r>
              <a:rPr lang="en-US" sz="6400" b="1" dirty="0" smtClean="0"/>
              <a:t>) </a:t>
            </a:r>
            <a:r>
              <a:rPr lang="en-US" sz="6400" b="1" dirty="0" err="1" smtClean="0"/>
              <a:t>právo</a:t>
            </a:r>
            <a:r>
              <a:rPr lang="en-US" sz="6400" b="1" dirty="0" smtClean="0"/>
              <a:t> </a:t>
            </a:r>
            <a:r>
              <a:rPr lang="en-US" sz="6400" b="1" dirty="0" err="1" smtClean="0"/>
              <a:t>po</a:t>
            </a:r>
            <a:r>
              <a:rPr lang="en-US" sz="6400" b="1" dirty="0" smtClean="0"/>
              <a:t> </a:t>
            </a:r>
            <a:r>
              <a:rPr lang="en-US" sz="6400" b="1" dirty="0" err="1" smtClean="0"/>
              <a:t>roce</a:t>
            </a:r>
            <a:r>
              <a:rPr lang="en-US" sz="6400" b="1" dirty="0" smtClean="0"/>
              <a:t> 1945:</a:t>
            </a:r>
            <a:r>
              <a:rPr lang="cs-CZ" sz="6400" dirty="0" smtClean="0"/>
              <a:t/>
            </a:r>
            <a:br>
              <a:rPr lang="cs-CZ" sz="6400" dirty="0" smtClean="0"/>
            </a:br>
            <a:r>
              <a:rPr lang="cs-CZ" sz="6400" b="1" dirty="0" smtClean="0"/>
              <a:t>6. Právní způsobilost a manželské a rodinné právo</a:t>
            </a:r>
            <a:br>
              <a:rPr lang="cs-CZ" sz="6400" b="1" dirty="0" smtClean="0"/>
            </a:br>
            <a:r>
              <a:rPr lang="cs-CZ" sz="6400" b="1" dirty="0" smtClean="0"/>
              <a:t>7. Věcné právo</a:t>
            </a:r>
            <a:br>
              <a:rPr lang="cs-CZ" sz="6400" b="1" dirty="0" smtClean="0"/>
            </a:br>
            <a:r>
              <a:rPr lang="cs-CZ" sz="6400" b="1" dirty="0" smtClean="0"/>
              <a:t>8. Závazkové právo</a:t>
            </a:r>
            <a:br>
              <a:rPr lang="cs-CZ" sz="6400" b="1" dirty="0" smtClean="0"/>
            </a:br>
            <a:r>
              <a:rPr lang="cs-CZ" sz="6400" b="1" dirty="0" smtClean="0"/>
              <a:t>9. Dědické právo</a:t>
            </a:r>
            <a:br>
              <a:rPr lang="cs-CZ" sz="6400" b="1" dirty="0" smtClean="0"/>
            </a:br>
            <a:r>
              <a:rPr lang="cs-CZ" sz="6400" b="1" dirty="0" smtClean="0"/>
              <a:t>10. Trestní právo</a:t>
            </a:r>
            <a:br>
              <a:rPr lang="cs-CZ" sz="6400" b="1" dirty="0" smtClean="0"/>
            </a:br>
            <a:r>
              <a:rPr lang="cs-CZ" sz="6400" b="1" dirty="0" smtClean="0"/>
              <a:t>11. Soudní řízení a procesní právo</a:t>
            </a:r>
            <a:endParaRPr lang="cs-CZ" sz="6400" dirty="0" smtClean="0"/>
          </a:p>
          <a:p>
            <a:r>
              <a:rPr lang="cs-CZ" sz="6400" b="1" dirty="0" smtClean="0"/>
              <a:t>12. Žena v právu</a:t>
            </a:r>
            <a:endParaRPr lang="cs-CZ" sz="6400" dirty="0" smtClean="0"/>
          </a:p>
          <a:p>
            <a:r>
              <a:rPr lang="cs-CZ" sz="6400" b="1" dirty="0" smtClean="0"/>
              <a:t>13.  Zápočtový test, prezentace</a:t>
            </a:r>
            <a:endParaRPr lang="cs-CZ" sz="64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České právo v letech 1918-1945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Recepční norma – dualismus práva</a:t>
            </a:r>
          </a:p>
          <a:p>
            <a:r>
              <a:rPr lang="cs-CZ" dirty="0" smtClean="0"/>
              <a:t>snahy o novelizaci základních kodexů – občanského a trestního práva, diskuse ohledně zrušení či nezrušení potratových zákonů, sociální právo, </a:t>
            </a:r>
            <a:r>
              <a:rPr lang="cs-CZ" dirty="0" err="1" smtClean="0"/>
              <a:t>právo</a:t>
            </a:r>
            <a:r>
              <a:rPr lang="cs-CZ" dirty="0" smtClean="0"/>
              <a:t> rodinné. </a:t>
            </a:r>
          </a:p>
          <a:p>
            <a:r>
              <a:rPr lang="cs-CZ" dirty="0" smtClean="0"/>
              <a:t>Zákon na ochranu republiky</a:t>
            </a:r>
          </a:p>
          <a:p>
            <a:r>
              <a:rPr lang="cs-CZ" dirty="0" smtClean="0"/>
              <a:t>Dualismus práva i za Protektorátu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00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>
            <a:normAutofit fontScale="70000" lnSpcReduction="20000"/>
          </a:bodyPr>
          <a:lstStyle/>
          <a:p>
            <a:r>
              <a:rPr lang="cs-CZ" b="1" i="1" dirty="0" smtClean="0"/>
              <a:t>Recepční norma (28.10.1918)</a:t>
            </a:r>
            <a:r>
              <a:rPr lang="cs-CZ" dirty="0" smtClean="0"/>
              <a:t>: převzetí rakouského a uherského právního řádu a rakouské a uherské veřejné správy – dualismus práva - </a:t>
            </a:r>
            <a:r>
              <a:rPr lang="cs-CZ" b="1" dirty="0" smtClean="0"/>
              <a:t>Ministerstvo pro sjednocení zákonodárství a </a:t>
            </a:r>
            <a:r>
              <a:rPr lang="cs-CZ" b="1" dirty="0" err="1" smtClean="0"/>
              <a:t>organisace</a:t>
            </a:r>
            <a:r>
              <a:rPr lang="cs-CZ" b="1" dirty="0" smtClean="0"/>
              <a:t> správní v Československé republice</a:t>
            </a:r>
            <a:r>
              <a:rPr lang="cs-CZ" dirty="0" smtClean="0"/>
              <a:t>, zřízené zákonem č. 431/1919 Sb. ze dne 22. července 1919. </a:t>
            </a:r>
          </a:p>
          <a:p>
            <a:r>
              <a:rPr lang="cs-CZ" b="1" dirty="0" smtClean="0"/>
              <a:t>Prozatímní ústava - n</a:t>
            </a:r>
            <a:r>
              <a:rPr lang="cs-CZ" dirty="0" smtClean="0"/>
              <a:t>ení výslovně upravena forma státu - Novelizace ústavy 1919 – rozšířen počet členů Národního shromáždění, změny v činnosti Národního shromáždění, posílení pravomocí prezidenta</a:t>
            </a:r>
          </a:p>
          <a:p>
            <a:r>
              <a:rPr lang="cs-CZ" dirty="0" smtClean="0"/>
              <a:t> </a:t>
            </a:r>
            <a:r>
              <a:rPr lang="cs-CZ" b="1" dirty="0" smtClean="0"/>
              <a:t>Ústava z roku 1920 a zakotvení občanských práv</a:t>
            </a:r>
            <a:endParaRPr lang="cs-CZ" dirty="0" smtClean="0"/>
          </a:p>
          <a:p>
            <a:r>
              <a:rPr lang="cs-CZ" b="1" dirty="0" smtClean="0"/>
              <a:t> </a:t>
            </a:r>
            <a:r>
              <a:rPr lang="cs-CZ" dirty="0" smtClean="0"/>
              <a:t>Uvozovací zákon: neplatnost zákonů odporujících ústavě, ústavní soud, přechodná opatření pro činnost dosavadního Národního shromáždění a prezidenta, dřívější ústavní zákony (recipované)</a:t>
            </a:r>
          </a:p>
          <a:p>
            <a:r>
              <a:rPr lang="cs-CZ" dirty="0" smtClean="0"/>
              <a:t>Ústavní listina – 6 hlav, 134 paragrafů – orgány státní moci (Poslanecká sněmovna, Senát), stálý výbor parlamentu, prezident republiky, vláda, ministerstva, moc soudcovská, zakotvení základních občanských práv a svobod (rovnost všech bez ohledu na původ, státní příslušnost, jazyk, rasu, náboženství, pohlaví, rodu a povolání). Zaručena osobní svoboda každého občana, ochrana soukromého vlastnictví, svoboda domovní, svoboda tisku, právo shromažďovací a spolkové, právo petiční, listovní tajemství, svoboda učení, svědomí a vyznání, ochrana rodiny, manželství, mateřství. Ochrana menšin.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00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>
            <a:normAutofit fontScale="70000" lnSpcReduction="20000"/>
          </a:bodyPr>
          <a:lstStyle/>
          <a:p>
            <a:r>
              <a:rPr lang="cs-CZ" u="sng" dirty="0" smtClean="0"/>
              <a:t>Tiskové právo</a:t>
            </a:r>
            <a:r>
              <a:rPr lang="cs-CZ" dirty="0" smtClean="0"/>
              <a:t> – osnova zákona o tisku z února 1919 (neschváleno), tisková novela 1924 - zločin křivého obvinění z vymyšleného zločinu a přečin urážky na cti projednávány zvláštními pětičlennými senáty složené ze tří soudců a dvou přísedících. Další snahy o novelu, místo komplexní úpravy schválen pouze tzv. malý tiskový zákon (1933), spolu s ním vydán zákon na ochranu cti.</a:t>
            </a:r>
          </a:p>
          <a:p>
            <a:endParaRPr lang="cs-CZ" dirty="0" smtClean="0"/>
          </a:p>
          <a:p>
            <a:r>
              <a:rPr lang="cs-CZ" u="sng" dirty="0" smtClean="0"/>
              <a:t>Poměr státu k církvím a náboženským společnostem</a:t>
            </a:r>
            <a:r>
              <a:rPr lang="cs-CZ" dirty="0" smtClean="0"/>
              <a:t> – slib odluky církve od státu ve Washingtonské deklaraci, v ústavní listině nebyla zakotvena, pokusy o její schválení, nakonec zachován veřejnoprávní korporativní charakter církví a náboženských společností, ale na rozdíl od předchozího období již církev neměla vliv na ustanovení rodinného práva (uzavírání manželství).</a:t>
            </a:r>
          </a:p>
          <a:p>
            <a:endParaRPr lang="cs-CZ" dirty="0" smtClean="0"/>
          </a:p>
          <a:p>
            <a:r>
              <a:rPr lang="cs-CZ" u="sng" dirty="0" smtClean="0"/>
              <a:t>Sociální zákonodárství</a:t>
            </a:r>
            <a:r>
              <a:rPr lang="cs-CZ" dirty="0" smtClean="0"/>
              <a:t> – základní předpisy  recipovány z předchozí rakousko-uherské úpravy (úrazové, nemocenské a penzijní pojištění), tyto novelizovány, zákon č. 221/1924 Sb. pojištění zaměstnanců, alespoň základní zajištění, úprava chudinské správy a dobročinných ústavů, starobní podpora. Zákonem z roku 1918 o podpoře nezaměstnaných. </a:t>
            </a:r>
          </a:p>
          <a:p>
            <a:endParaRPr lang="cs-CZ" dirty="0" smtClean="0"/>
          </a:p>
          <a:p>
            <a:r>
              <a:rPr lang="cs-CZ" u="sng" dirty="0" smtClean="0"/>
              <a:t>Pracovní zákonodárství</a:t>
            </a:r>
            <a:r>
              <a:rPr lang="cs-CZ" dirty="0" smtClean="0"/>
              <a:t> – zrušení čeledních a pracovních knížek, zaveden osmihodinový pracovní den, upraveny vztahy mezi podnikateli, zprostředkovateli a domácími dělníky – minimální mzdy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00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 fontScale="77500" lnSpcReduction="20000"/>
          </a:bodyPr>
          <a:lstStyle/>
          <a:p>
            <a:r>
              <a:rPr lang="cs-CZ" b="1" u="sng" dirty="0" smtClean="0"/>
              <a:t>Protektorát Čechy a Morava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Právní základ protektorátu – vznik výnosem A. Hitlera bez akceptace kteréhokoli z dosavadních nejvyšších státních orgánů, faktické postavení pojmu protektorát neodpovídalo – dikce výnosu charakterizovala protektorát jako autonomní a samosprávný útvar, který je součástí Velkoněmecké říše</a:t>
            </a:r>
          </a:p>
          <a:p>
            <a:r>
              <a:rPr lang="cs-CZ" dirty="0" smtClean="0"/>
              <a:t>Orgány dvojího druhu – autonomní správy a orgány říšské, dvě soudní soustavy.</a:t>
            </a:r>
          </a:p>
          <a:p>
            <a:r>
              <a:rPr lang="cs-CZ" u="sng" dirty="0" smtClean="0"/>
              <a:t>Právo protektorátu</a:t>
            </a:r>
            <a:r>
              <a:rPr lang="cs-CZ" dirty="0" smtClean="0"/>
              <a:t> –dřívější </a:t>
            </a:r>
            <a:r>
              <a:rPr lang="cs-CZ" dirty="0" err="1" smtClean="0"/>
              <a:t>předokupační</a:t>
            </a:r>
            <a:r>
              <a:rPr lang="cs-CZ" dirty="0" smtClean="0"/>
              <a:t> normy, právní předpisy německé a právní předpisy vydané protektorátními orgány, protektorátní právo mohlo být měněno dekretem říšského protektora v případě společného zájmu. </a:t>
            </a:r>
          </a:p>
          <a:p>
            <a:r>
              <a:rPr lang="cs-CZ" u="sng" dirty="0" smtClean="0"/>
              <a:t>Dvojí trestní právo</a:t>
            </a:r>
            <a:r>
              <a:rPr lang="cs-CZ" dirty="0" smtClean="0"/>
              <a:t>, německé trestněprávní předpisy aplikovány i na příslušníky protektorátu v případě útoku na vůdce, hanobení Říše, velezrady a zemězrady, trest smrti i za nedbalostní delikty. </a:t>
            </a:r>
          </a:p>
          <a:p>
            <a:r>
              <a:rPr lang="cs-CZ" u="sng" dirty="0" smtClean="0"/>
              <a:t>Rasové předpisy</a:t>
            </a:r>
            <a:r>
              <a:rPr lang="cs-CZ" dirty="0" smtClean="0"/>
              <a:t>: základem německé norimberské zákony z roku 1935 (o říšské vlajce, o říšském občanství a o ochraně německé krve a německé cti). Nařízení protektorátní vlády ze 7. března 1942 o Židech a židovských míšencích – zákaz uzavírání smíšených manželství pod sankcí neplatnosti, žalář až do 15 let, vládní nařízení č. 136/1939 Sb. – úprava právního postavení Židů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České právo po roce 1945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u="sng" dirty="0" smtClean="0"/>
              <a:t>Dekrety týkající se postavení německé a maďarské menšiny v ČSR a tzv. státně nespolehlivých osob</a:t>
            </a:r>
            <a:endParaRPr lang="cs-CZ" dirty="0" smtClean="0"/>
          </a:p>
          <a:p>
            <a:pPr lvl="0"/>
            <a:r>
              <a:rPr lang="cs-CZ" dirty="0" smtClean="0"/>
              <a:t>Zbavení občanství osob, které se po 15. březnu 1939 staly státními občany Německé říše a Maďarska + výjimky z tohoto ustanovení</a:t>
            </a:r>
          </a:p>
          <a:p>
            <a:pPr lvl="0"/>
            <a:r>
              <a:rPr lang="cs-CZ" dirty="0" smtClean="0"/>
              <a:t>O zachování občanství rozhodovalo Ministerstvo vnitra či okresní národní výbor – zjištění o zachování státního občanství</a:t>
            </a:r>
          </a:p>
          <a:p>
            <a:r>
              <a:rPr lang="cs-CZ" dirty="0" smtClean="0"/>
              <a:t>Zásah do majetkových poměrů osob maďarské nebo německé národnosti</a:t>
            </a:r>
          </a:p>
          <a:p>
            <a:pPr lvl="0"/>
            <a:r>
              <a:rPr lang="cs-CZ" dirty="0" smtClean="0"/>
              <a:t>dekret č. 5/1945 Sb. o neplatnosti některých majetkoprávních jednání z doby nesvobody a o národní správě majetkových hodnot Němců, Maďarů, zrádců a kolaborantů</a:t>
            </a:r>
          </a:p>
          <a:p>
            <a:pPr lvl="0"/>
            <a:r>
              <a:rPr lang="cs-CZ" dirty="0" smtClean="0"/>
              <a:t>dekret č. 12/1945 o konfiskaci a urychleném rozdělení zemědělského majetku Němců, Maďarů, jakož i zrádců a nepřátel českého a slovenského národa</a:t>
            </a:r>
          </a:p>
          <a:p>
            <a:pPr lvl="0"/>
            <a:r>
              <a:rPr lang="cs-CZ" dirty="0" smtClean="0"/>
              <a:t>dekret č. 28/1945 Sb. o osídlení zemědělské půdy Němců, Maďarů a jiných nepřátel státu českými, slovenskými a jinými slovanskými zemědělci</a:t>
            </a:r>
          </a:p>
          <a:p>
            <a:pPr lvl="0"/>
            <a:r>
              <a:rPr lang="cs-CZ" dirty="0" smtClean="0"/>
              <a:t>dekret č. 108/1945 Sb. o konfiskaci nepřátelského majetku a o Fondech národní obnovy</a:t>
            </a:r>
          </a:p>
          <a:p>
            <a:r>
              <a:rPr lang="cs-CZ" dirty="0" smtClean="0"/>
              <a:t>Na základě těchto dekretů restituce majetku a naopak zajištění majetku osob státně nespolehlivých pro následné konfiskace či znárodnění institutem tzv. národní správy, upravena práva a povinnosti národních správců a právního jednání majitelů tohoto majetku. Bez náhrady konfiskován pro Československou republiku movitý i nemovitý majetek i majetková práva u vymezených okruhů osob.</a:t>
            </a:r>
          </a:p>
          <a:p>
            <a:r>
              <a:rPr lang="cs-CZ" dirty="0" smtClean="0"/>
              <a:t>Dekret prezidenta republiky č. 71/1945 Sb. o pracovní povinnosti osob, které pozbyly československého státního občanství – povinnost pracovat k odstranění následků válečných škod, pracovní a internační tábory, způsob přidělování práce.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 fontScale="85000" lnSpcReduction="20000"/>
          </a:bodyPr>
          <a:lstStyle/>
          <a:p>
            <a:r>
              <a:rPr lang="cs-CZ" u="sng" dirty="0" smtClean="0"/>
              <a:t>Znárodňovací dekrety</a:t>
            </a:r>
            <a:endParaRPr lang="cs-CZ" dirty="0" smtClean="0"/>
          </a:p>
          <a:p>
            <a:r>
              <a:rPr lang="cs-CZ" dirty="0" smtClean="0"/>
              <a:t>Dekret č. 100/1945 Sb., o znárodnění dolů a některých průmyslových podniků – zestátnění všech dolů a klíčových podniků energetického průmyslu, železáren, oceláren, hutí, sléváren, válcoven, podniků kovodělného a elektrotechnického průmyslu nad 500 zaměstnanců, podniků zbrojního a chemického průmyslu atd. – znárodnění se odvíjelo od počtu zaměstnanců v letech 1938-40 či dle objemu výroby. Majetek se znárodňoval za náhradu vyplacenou v cenných papírech vydaných Fondem znárodněného hospodářství, v hotovosti nebo jiných hodnotách</a:t>
            </a:r>
          </a:p>
          <a:p>
            <a:r>
              <a:rPr lang="cs-CZ" dirty="0" smtClean="0"/>
              <a:t>Dekret č. 101/1945 Sb. – znárodnění potravinářského průmyslu, dekret č. 102/1945 Sb., znárodnění akciových bank provozujících bankovní a peněžní obchody, č. 103/1945 Sb., znárodnil zestátněním soukromé pojišťovny. </a:t>
            </a:r>
          </a:p>
          <a:p>
            <a:r>
              <a:rPr lang="cs-CZ" dirty="0" smtClean="0"/>
              <a:t>Dekret č. 104/1945 Sb. o závodních a podnikových radách zaváděl zájmové zastupitelstvo zaměstnanců v závodech závodní rady, závodní důvěrníky a podnikové rady. </a:t>
            </a:r>
          </a:p>
          <a:p>
            <a:r>
              <a:rPr lang="cs-CZ" dirty="0" smtClean="0"/>
              <a:t>Zavádění plánovaného hospodářství tzv. Hospodářské rady, dekrety o řízení výroby a o opatřeních v řízení vyživovacího hospodářství a o řízení a kontrole zahraničního obchodu.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00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/>
          </a:bodyPr>
          <a:lstStyle/>
          <a:p>
            <a:r>
              <a:rPr lang="cs-CZ" u="sng" dirty="0" smtClean="0"/>
              <a:t>Retribuční dekrety</a:t>
            </a:r>
            <a:endParaRPr lang="cs-CZ" dirty="0" smtClean="0"/>
          </a:p>
          <a:p>
            <a:r>
              <a:rPr lang="cs-CZ" dirty="0" smtClean="0"/>
              <a:t>Mimořádné lidové soudy – pětičlenné senáty v čele s profesionálním soudcem, další soudci z lidu navrhovaní ONV, obžalobu předkládal veřejný žalobce jmenovaný vládou, resp. ministrem spravedlnosti, vyšetřování vyšetřovacími komisemi ONV. Katalog trestných činů a trestů, nové trestné činy – členství a výkon vedoucích funkcí v nacistických či fašistických organizacích, propagace nacistického či fašistického hnutí, udavačství. Významní protektorátní představitelé souzeni tzv. Národním soudem (národní prokurátor). </a:t>
            </a:r>
          </a:p>
          <a:p>
            <a:r>
              <a:rPr lang="cs-CZ" dirty="0" smtClean="0"/>
              <a:t>Malý retribuční dekret č. 138/1945 Sb. o trestání některých provinění proti národní cti – odsouzení za nepřístojné chování v době okupace.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 fontScale="70000" lnSpcReduction="20000"/>
          </a:bodyPr>
          <a:lstStyle/>
          <a:p>
            <a:r>
              <a:rPr lang="cs-CZ" b="1" u="sng" dirty="0" smtClean="0"/>
              <a:t>Vývoj československého práva v letech 1946-1948</a:t>
            </a:r>
            <a:endParaRPr lang="cs-CZ" dirty="0" smtClean="0"/>
          </a:p>
          <a:p>
            <a:r>
              <a:rPr lang="cs-CZ" u="sng" dirty="0" smtClean="0"/>
              <a:t>Volby</a:t>
            </a:r>
            <a:r>
              <a:rPr lang="cs-CZ" dirty="0" smtClean="0"/>
              <a:t> na základě proměněného volebního práva – nebyl obnoven Senát, zákon o stálých seznamech voličských, volební právo vázáno na zápis do těchto seznamů. Volebního práva zbaveni příslušníci německé a maďarské národnosti a osoby, proti nimž zahájeno přípravné soudní vyšetřování podle velkého retribučního dekretu a odsouzené podle malého retribučního dekretu – překážka volebního práva. Volební předpisy doplněny zákonem z roku 1946 o volbě ústavodárného Národního shromáždění, stanovena povinnost volit pod pokutou. </a:t>
            </a:r>
          </a:p>
          <a:p>
            <a:r>
              <a:rPr lang="cs-CZ" u="sng" dirty="0" smtClean="0"/>
              <a:t>Vývoj trestního práva </a:t>
            </a:r>
            <a:r>
              <a:rPr lang="cs-CZ" dirty="0" smtClean="0"/>
              <a:t>– významné změny retribučních předpisů, amnestijní zákon (beztrestnost pro jednání, která byla výrazem touhy po spravedlivé odplatě za činy okupantů nebo jejich pomahačů). Speciální normy k ochraně znárodněných podniků – větší ochrana než u útoků proti soukromým podnikům, zločin pletich proti znárodnění. Přijata legislativa proti černému obchodu (zákon č. 15/1947) – přemrštěné ceny, poruchy v dodávkách a výrobě zboží, maření lístkového systému…</a:t>
            </a:r>
          </a:p>
          <a:p>
            <a:r>
              <a:rPr lang="cs-CZ" u="sng" dirty="0" smtClean="0"/>
              <a:t>Revize pozemkové reformy</a:t>
            </a:r>
            <a:r>
              <a:rPr lang="cs-CZ" dirty="0" smtClean="0"/>
              <a:t> – dokončení první prvorepublikové pozemkové reformy, příprava nové pozemkové reformy, diskuse o maximální výměře půdy v soukromém vlastnictví a o možnosti zakládání družstev. </a:t>
            </a:r>
            <a:r>
              <a:rPr lang="cs-CZ" dirty="0" err="1" smtClean="0"/>
              <a:t>Ďurišovy</a:t>
            </a:r>
            <a:r>
              <a:rPr lang="cs-CZ" dirty="0" smtClean="0"/>
              <a:t> zákony, Hradecký program – půda těm, kdo na ní pracují, do února 1948 nebyl realizován. </a:t>
            </a:r>
          </a:p>
          <a:p>
            <a:r>
              <a:rPr lang="cs-CZ" u="sng" dirty="0" smtClean="0"/>
              <a:t>Sociální zabezpečení</a:t>
            </a:r>
            <a:r>
              <a:rPr lang="cs-CZ" dirty="0" smtClean="0"/>
              <a:t>: zajištění kontinuity vyplácení dávek – ještě před konec války návrh dekretu o sociální bezpečnosti. „Po válce odškodňování obětí války – zákon o odstranění křivd a o některých ochranných opatřeních v oboru veřejnoprávního sociálního pojištění.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00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>
            <a:normAutofit fontScale="70000" lnSpcReduction="20000"/>
          </a:bodyPr>
          <a:lstStyle/>
          <a:p>
            <a:r>
              <a:rPr lang="cs-CZ" b="1" u="sng" dirty="0" smtClean="0"/>
              <a:t>Vývoj práva v letech 1948 – 1950</a:t>
            </a:r>
            <a:endParaRPr lang="cs-CZ" dirty="0" smtClean="0"/>
          </a:p>
          <a:p>
            <a:r>
              <a:rPr lang="cs-CZ" dirty="0" smtClean="0"/>
              <a:t>Program očisty – akční výbory národní fronty a jejich postavení – vyhláška ministerstva z 25. února 1948. Akční program.</a:t>
            </a:r>
          </a:p>
          <a:p>
            <a:pPr lvl="0"/>
            <a:r>
              <a:rPr lang="cs-CZ" dirty="0" smtClean="0"/>
              <a:t>nové zřízení – lidově demokratická republika, jednotný stát dvou rovnoprávných slovanských národů, záruka základních občanských práv a svobod včetně sociálních práv a občanských povinností. </a:t>
            </a:r>
          </a:p>
          <a:p>
            <a:pPr lvl="0"/>
            <a:r>
              <a:rPr lang="cs-CZ" dirty="0" smtClean="0"/>
              <a:t>Zachování slovenských národních orgánů (Slovenské národní rady a Sboru pověřenců)</a:t>
            </a:r>
          </a:p>
          <a:p>
            <a:pPr lvl="0"/>
            <a:r>
              <a:rPr lang="cs-CZ" dirty="0" smtClean="0"/>
              <a:t>Neexistence ústavního soudu</a:t>
            </a:r>
          </a:p>
          <a:p>
            <a:r>
              <a:rPr lang="cs-CZ" u="sng" dirty="0" smtClean="0"/>
              <a:t>Právnická dvouletka</a:t>
            </a:r>
            <a:r>
              <a:rPr lang="cs-CZ" dirty="0" smtClean="0"/>
              <a:t>: snaha o zásadní změnu právního řádu formou kodifikace a unifikace, dvě </a:t>
            </a:r>
            <a:r>
              <a:rPr lang="cs-CZ" dirty="0" err="1" smtClean="0"/>
              <a:t>rekodifikační</a:t>
            </a:r>
            <a:r>
              <a:rPr lang="cs-CZ" dirty="0" smtClean="0"/>
              <a:t> komise – pro občanské a trestní právo. Vytvořena kodifikační komise pro zvláštní úkoly (právo směnečné, šekové, známkové, autorské, část práva obchodního, v komisích kromě odborníků i dělníci z pražských továren. Výsledkem právnické dvouletky zákon o právu rodinném, nový trestní zákon, trestní řád, občanský zákoník a občanský soudní řád. </a:t>
            </a:r>
          </a:p>
          <a:p>
            <a:r>
              <a:rPr lang="cs-CZ" u="sng" dirty="0" smtClean="0"/>
              <a:t>Znárodnění, likvidace soukromých živností, úprava plánování a státem řízené ekonomiky</a:t>
            </a:r>
            <a:r>
              <a:rPr lang="cs-CZ" dirty="0" smtClean="0"/>
              <a:t>: další znárodnění součástí Akčního programu – na střední a malé podniky, za majetek se měla poskytovat náhrada, ale rozšířen okruh osob, které na ni neměly nárok. Živnosti převáděny na základě směrnice ÚV KSČ z jara 1949 „do vyšších forem socialistického podnikání“ – vznik družstevního podnikání zastřešeného Ústřední radou družstev.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Autofit/>
          </a:bodyPr>
          <a:lstStyle/>
          <a:p>
            <a:r>
              <a:rPr lang="cs-CZ" sz="1400" u="sng" dirty="0" smtClean="0"/>
              <a:t>Politické procesy 50. let a tábory nucených prací</a:t>
            </a:r>
            <a:r>
              <a:rPr lang="cs-CZ" sz="1400" dirty="0" smtClean="0"/>
              <a:t>: 1948 – 1954 propracovaný systém táborů nucených prací založených na základě zákona č. 247/1948 Sb. – odsouzené osoby, třídní nepřátelé a osoby práci se vyhýbající, o zařazení rozhodovaly zvláštní tříčlenné komise vytvářené KNV, doba pobytu v táboře od tří měsíců do dvou let, možnost opakovaného prodloužení, po propuštění z tábora možnost úředního určení místa pobytu. Kromě TNP zvláštní </a:t>
            </a:r>
            <a:r>
              <a:rPr lang="cs-CZ" sz="1400" dirty="0" err="1" smtClean="0"/>
              <a:t>nápravněpracovní</a:t>
            </a:r>
            <a:r>
              <a:rPr lang="cs-CZ" sz="1400" dirty="0" smtClean="0"/>
              <a:t> tábory pro výkon trestu odnětí svobody a donucovací pracovny.</a:t>
            </a:r>
          </a:p>
          <a:p>
            <a:pPr>
              <a:buNone/>
            </a:pPr>
            <a:endParaRPr lang="cs-CZ" sz="1400" dirty="0" smtClean="0"/>
          </a:p>
          <a:p>
            <a:r>
              <a:rPr lang="cs-CZ" sz="1400" u="sng" dirty="0" smtClean="0"/>
              <a:t>Právní postavení církví</a:t>
            </a:r>
            <a:r>
              <a:rPr lang="cs-CZ" sz="1400" dirty="0" smtClean="0"/>
              <a:t> – ústavně zaručena svoboda vyznání, volnost provádění náboženských úkonů, pokud výkon tohoto práva nebude v neshodě s veřejným pořádkem a dobrými mravy. Zhoršení diplomatických vztahů s Vatikánem, trestný čin zneužití úřadu duchovního v zákoně na ochranu lidově demokratické republiky. Církevní zákony z roku 1949 (zřízení Státního úřadu pro věci církevní – správa a organizace církevních záležitostí, dozor nad vyučováním náboženství, věci náboženských spolků a organizací, dohled nad církevním tiskem). Sekretariát pro věci církevní Úřadu předsednictva vlády ČSSR. Zákon o hospodářském zabezpečení církví a náboženských společností státem z října 1949. </a:t>
            </a:r>
          </a:p>
          <a:p>
            <a:r>
              <a:rPr lang="cs-CZ" sz="1400" dirty="0" smtClean="0"/>
              <a:t>Ztráta církevních pravomocí ve věcech manželských – obligatorní civilní sňatek.</a:t>
            </a:r>
          </a:p>
          <a:p>
            <a:r>
              <a:rPr lang="cs-CZ" sz="1400" dirty="0" smtClean="0"/>
              <a:t>Provedení tzv. akce K – nucené soustředění mužských a ženských řádů centralizačních a internačních klášterů. </a:t>
            </a:r>
          </a:p>
          <a:p>
            <a:r>
              <a:rPr lang="cs-CZ" sz="1400" dirty="0" smtClean="0"/>
              <a:t>, prošetřování politických procesů), završení vytvoření hospodářského práva a práva mezinárodního obchodu.</a:t>
            </a:r>
          </a:p>
          <a:p>
            <a:endParaRPr lang="cs-CZ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do dějin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sz="8000" dirty="0" smtClean="0"/>
              <a:t>Co je právo?</a:t>
            </a:r>
          </a:p>
          <a:p>
            <a:pPr>
              <a:buNone/>
            </a:pPr>
            <a:endParaRPr lang="cs-CZ" sz="8000" dirty="0" smtClean="0"/>
          </a:p>
          <a:p>
            <a:pPr>
              <a:buNone/>
            </a:pPr>
            <a:r>
              <a:rPr lang="cs-CZ" sz="8000" dirty="0" smtClean="0"/>
              <a:t>Co jsou právní dějiny?</a:t>
            </a:r>
          </a:p>
          <a:p>
            <a:pPr>
              <a:buNone/>
            </a:pPr>
            <a:endParaRPr lang="cs-CZ" sz="8000" dirty="0" smtClean="0"/>
          </a:p>
          <a:p>
            <a:pPr>
              <a:buNone/>
            </a:pPr>
            <a:r>
              <a:rPr lang="cs-CZ" sz="8000" dirty="0" smtClean="0"/>
              <a:t>Prameny práva</a:t>
            </a:r>
          </a:p>
          <a:p>
            <a:pPr lvl="0"/>
            <a:r>
              <a:rPr lang="cs-CZ" sz="8000" b="1" dirty="0" smtClean="0"/>
              <a:t>Právní obyčej</a:t>
            </a:r>
            <a:endParaRPr lang="cs-CZ" sz="8000" dirty="0" smtClean="0"/>
          </a:p>
          <a:p>
            <a:pPr lvl="0"/>
            <a:r>
              <a:rPr lang="cs-CZ" sz="8000" b="1" dirty="0" smtClean="0"/>
              <a:t>Nařízení panovníka (výsady, statuta, dekrety, privilegia)</a:t>
            </a:r>
          </a:p>
          <a:p>
            <a:pPr lvl="0"/>
            <a:r>
              <a:rPr lang="cs-CZ" sz="8000" b="1" dirty="0" smtClean="0"/>
              <a:t>Soudní nález</a:t>
            </a:r>
            <a:endParaRPr lang="cs-CZ" sz="8000" dirty="0" smtClean="0"/>
          </a:p>
          <a:p>
            <a:pPr lvl="0"/>
            <a:r>
              <a:rPr lang="cs-CZ" sz="8000" b="1" dirty="0" smtClean="0"/>
              <a:t>Právní knihy </a:t>
            </a:r>
            <a:endParaRPr lang="cs-CZ" sz="8000" dirty="0" smtClean="0"/>
          </a:p>
          <a:p>
            <a:pPr lvl="0"/>
            <a:r>
              <a:rPr lang="cs-CZ" sz="8000" b="1" dirty="0" smtClean="0"/>
              <a:t>Sněmovní usnesení</a:t>
            </a:r>
            <a:endParaRPr lang="cs-CZ" sz="8000" dirty="0" smtClean="0"/>
          </a:p>
          <a:p>
            <a:pPr lvl="0"/>
            <a:r>
              <a:rPr lang="cs-CZ" sz="8000" b="1" dirty="0" smtClean="0"/>
              <a:t>Kodifikace </a:t>
            </a:r>
            <a:endParaRPr lang="cs-CZ" sz="8000" dirty="0" smtClean="0"/>
          </a:p>
          <a:p>
            <a:pPr lvl="0"/>
            <a:r>
              <a:rPr lang="cs-CZ" sz="8000" b="1" dirty="0" smtClean="0"/>
              <a:t>Zákony a podzákonné normy</a:t>
            </a:r>
            <a:endParaRPr lang="cs-CZ" sz="8000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 fontScale="85000" lnSpcReduction="10000"/>
          </a:bodyPr>
          <a:lstStyle/>
          <a:p>
            <a:r>
              <a:rPr lang="cs-CZ" u="sng" dirty="0" smtClean="0"/>
              <a:t>Pozemková reforma a počátek kolektivizace</a:t>
            </a:r>
            <a:r>
              <a:rPr lang="cs-CZ" dirty="0" smtClean="0"/>
              <a:t> – zákon č. 46/1948, o nové pozemkové reformě – zásady Hradeckého programu, omezení vlastnictví půdy jednotlivce na 50 ha, vykoupení půdy, na níž vlastník trvale nepracuje, výjimky z povinného výkupu, správa vykoupené půdy Národním pozemkovým fondem. Zákon č. 47/1948 Sb., scelovací zákon – úprava hranic pozemků pro lepší obdělávání. Akční plán zakládání JZD, zákon č. 27/1949 Sb., o mechanizaci zemědělství, oprávnění nuceného odkupu zemědělské techniky. Politika vylučování vesnických boháčů, omezení vlastnických práv k půdě, od podzimu akce </a:t>
            </a:r>
            <a:r>
              <a:rPr lang="cs-CZ" dirty="0" err="1" smtClean="0"/>
              <a:t>kulak</a:t>
            </a:r>
            <a:r>
              <a:rPr lang="cs-CZ" dirty="0" smtClean="0"/>
              <a:t> – přesídlení rodin. Podpora zakládání JZD – nové Vzorové stanovy JZD v únoru 1953 (vztahy uvnitř JZD, povinnosti rolníků při vstupu do JZD)</a:t>
            </a:r>
          </a:p>
          <a:p>
            <a:r>
              <a:rPr lang="cs-CZ" dirty="0" smtClean="0"/>
              <a:t> </a:t>
            </a:r>
          </a:p>
          <a:p>
            <a:r>
              <a:rPr lang="cs-CZ" b="1" u="sng" dirty="0" err="1" smtClean="0"/>
              <a:t>Rekodifikace</a:t>
            </a:r>
            <a:r>
              <a:rPr lang="cs-CZ" b="1" u="sng" dirty="0" smtClean="0"/>
              <a:t> práva po přijetí ústavy z roku 1960</a:t>
            </a:r>
            <a:endParaRPr lang="cs-CZ" dirty="0" smtClean="0"/>
          </a:p>
          <a:p>
            <a:r>
              <a:rPr lang="cs-CZ" dirty="0" smtClean="0"/>
              <a:t>Ústava č. 100/1960 Sb. (socialistická ústava) – 	budování vyspělé socialistické společnosti a přechod ke komunismu, vedoucí úloha KSČ. Zásady nové trestní politiky (</a:t>
            </a:r>
            <a:r>
              <a:rPr lang="cs-CZ" dirty="0" err="1" smtClean="0"/>
              <a:t>rekodifikace</a:t>
            </a:r>
            <a:r>
              <a:rPr lang="cs-CZ" dirty="0" smtClean="0"/>
              <a:t> trestního zákoníku i trestního řádu: zřízení místních lidových soudů, zavedení tzv. </a:t>
            </a:r>
            <a:r>
              <a:rPr lang="cs-CZ" smtClean="0"/>
              <a:t>provinění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středověku a stavovského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Charakteristické znaky:</a:t>
            </a:r>
          </a:p>
          <a:p>
            <a:pPr>
              <a:buFontTx/>
              <a:buChar char="-"/>
            </a:pPr>
            <a:r>
              <a:rPr lang="cs-CZ" dirty="0" smtClean="0"/>
              <a:t>Právo obyčejové</a:t>
            </a:r>
          </a:p>
          <a:p>
            <a:pPr>
              <a:buFontTx/>
              <a:buChar char="-"/>
            </a:pPr>
            <a:r>
              <a:rPr lang="cs-CZ" dirty="0" smtClean="0"/>
              <a:t>Právní partikularismus (teritoriální, stavovský)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Kategorie práva:</a:t>
            </a:r>
          </a:p>
          <a:p>
            <a:pPr lvl="0"/>
            <a:r>
              <a:rPr lang="cs-CZ" dirty="0" smtClean="0"/>
              <a:t>právo zemské </a:t>
            </a:r>
          </a:p>
          <a:p>
            <a:pPr lvl="0"/>
            <a:r>
              <a:rPr lang="cs-CZ" dirty="0" smtClean="0"/>
              <a:t>právo městské</a:t>
            </a:r>
          </a:p>
          <a:p>
            <a:pPr lvl="0"/>
            <a:r>
              <a:rPr lang="cs-CZ" dirty="0" smtClean="0"/>
              <a:t>právo pozemkově vrchnostenské (vztahy mezi vrchností a poddanými i mezi oddanými navzájem)</a:t>
            </a:r>
          </a:p>
          <a:p>
            <a:pPr lvl="0"/>
            <a:r>
              <a:rPr lang="cs-CZ" dirty="0" smtClean="0"/>
              <a:t>lenní právo (vztah mezi pánem a leníkem a mezi leníky navzájem)</a:t>
            </a:r>
          </a:p>
          <a:p>
            <a:pPr lvl="0"/>
            <a:r>
              <a:rPr lang="cs-CZ" dirty="0" smtClean="0"/>
              <a:t>horní právo</a:t>
            </a:r>
          </a:p>
          <a:p>
            <a:pPr lvl="0"/>
            <a:r>
              <a:rPr lang="cs-CZ" dirty="0" smtClean="0"/>
              <a:t>právo viničné</a:t>
            </a:r>
          </a:p>
          <a:p>
            <a:pPr lvl="0"/>
            <a:r>
              <a:rPr lang="cs-CZ" dirty="0" smtClean="0"/>
              <a:t>právo vojenské</a:t>
            </a:r>
          </a:p>
          <a:p>
            <a:pPr lvl="0"/>
            <a:endParaRPr lang="cs-CZ" dirty="0" smtClean="0"/>
          </a:p>
          <a:p>
            <a:r>
              <a:rPr lang="cs-CZ" dirty="0" smtClean="0"/>
              <a:t>Zvláštní postavení práva kanonického – pro duchovní osoby, ale zasahovalo i do norem práva rodinného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v systému pramenů českého středověkého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Obyčejové právo doplňováno legislativními akty panovníka a zemských sněmů (z iniciativy panovníka, posléze i z iniciativy sněmů samotných či jejich členů). </a:t>
            </a:r>
          </a:p>
          <a:p>
            <a:r>
              <a:rPr lang="cs-CZ" dirty="0" smtClean="0"/>
              <a:t>Podíl na tvorbě legislativy měl i zemský soud formou obecných nálezů práva. </a:t>
            </a:r>
          </a:p>
          <a:p>
            <a:r>
              <a:rPr lang="cs-CZ" dirty="0" smtClean="0"/>
              <a:t>Městské právo doplněno o legislativní činnost městské rady a o rozhodovací činnost městských soudů. </a:t>
            </a:r>
          </a:p>
          <a:p>
            <a:r>
              <a:rPr lang="cs-CZ" dirty="0" smtClean="0"/>
              <a:t>Pozemkově vrchnostenské právo vytvářeno nařízeními vrchnosti. </a:t>
            </a:r>
          </a:p>
          <a:p>
            <a:r>
              <a:rPr lang="cs-CZ" dirty="0" smtClean="0"/>
              <a:t>Od konce 13. století snahy o systematické uspořádání jednotlivých kategorií práva (právní knihy a kodifikace):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7467600" cy="5709248"/>
          </a:xfrm>
        </p:spPr>
        <p:txBody>
          <a:bodyPr>
            <a:normAutofit lnSpcReduction="10000"/>
          </a:bodyPr>
          <a:lstStyle/>
          <a:p>
            <a:r>
              <a:rPr lang="cs-CZ" u="sng" dirty="0" smtClean="0"/>
              <a:t>Právní knihy z oblasti zemského práva</a:t>
            </a:r>
            <a:r>
              <a:rPr lang="cs-CZ" dirty="0" smtClean="0"/>
              <a:t>: Kniha rožmberská, Ordo </a:t>
            </a:r>
            <a:r>
              <a:rPr lang="cs-CZ" dirty="0" err="1" smtClean="0"/>
              <a:t>iudicii</a:t>
            </a:r>
            <a:r>
              <a:rPr lang="cs-CZ" dirty="0" smtClean="0"/>
              <a:t> </a:t>
            </a:r>
            <a:r>
              <a:rPr lang="cs-CZ" dirty="0" err="1" smtClean="0"/>
              <a:t>terrae</a:t>
            </a:r>
            <a:r>
              <a:rPr lang="cs-CZ" dirty="0" smtClean="0"/>
              <a:t>, Práva zemská česká, O právech, </a:t>
            </a:r>
            <a:r>
              <a:rPr lang="cs-CZ" dirty="0" err="1" smtClean="0"/>
              <a:t>sudiech</a:t>
            </a:r>
            <a:r>
              <a:rPr lang="cs-CZ" dirty="0" smtClean="0"/>
              <a:t> a </a:t>
            </a:r>
            <a:r>
              <a:rPr lang="cs-CZ" dirty="0" err="1" smtClean="0"/>
              <a:t>dskách</a:t>
            </a:r>
            <a:r>
              <a:rPr lang="cs-CZ" dirty="0" smtClean="0"/>
              <a:t> země české knihy devatery, na Moravě kniha </a:t>
            </a:r>
            <a:r>
              <a:rPr lang="cs-CZ" dirty="0" err="1" smtClean="0"/>
              <a:t>Tovačovská</a:t>
            </a:r>
            <a:r>
              <a:rPr lang="cs-CZ" dirty="0" smtClean="0"/>
              <a:t>, kniha </a:t>
            </a:r>
            <a:r>
              <a:rPr lang="cs-CZ" dirty="0" err="1" smtClean="0"/>
              <a:t>Drnovská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r>
              <a:rPr lang="cs-CZ" u="sng" dirty="0" smtClean="0"/>
              <a:t>Pokusy o kodifikaci městského práva</a:t>
            </a:r>
            <a:r>
              <a:rPr lang="cs-CZ" dirty="0" smtClean="0"/>
              <a:t>: Kniha písaře Jana, Knihy práv městských </a:t>
            </a:r>
            <a:r>
              <a:rPr lang="cs-CZ" dirty="0" err="1" smtClean="0"/>
              <a:t>Brikcího</a:t>
            </a:r>
            <a:r>
              <a:rPr lang="cs-CZ" dirty="0" smtClean="0"/>
              <a:t> z </a:t>
            </a:r>
            <a:r>
              <a:rPr lang="cs-CZ" dirty="0" err="1" smtClean="0"/>
              <a:t>Likcska</a:t>
            </a:r>
            <a:r>
              <a:rPr lang="cs-CZ" dirty="0" smtClean="0"/>
              <a:t>, Práva městská Království českého Pavla Kristiána </a:t>
            </a:r>
            <a:r>
              <a:rPr lang="cs-CZ" dirty="0" err="1" smtClean="0"/>
              <a:t>Koldína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Kodifikace – první dokončenou kodifikací Horní zákoník Václava II., snahy o kodifikaci zemského práva úspěšné až po husitských válkách – Vladislavské zřízení zemské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Kategorie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u="sng" dirty="0" smtClean="0"/>
              <a:t>Zemské právo</a:t>
            </a:r>
            <a:endParaRPr lang="cs-CZ" dirty="0" smtClean="0"/>
          </a:p>
          <a:p>
            <a:r>
              <a:rPr lang="cs-CZ" dirty="0" smtClean="0"/>
              <a:t>Upravovalo právní postavení příslušníků šlechty, svobodných (sedláci) a ústavní poměry státu, zejména jeho orgánů. </a:t>
            </a:r>
          </a:p>
          <a:p>
            <a:r>
              <a:rPr lang="cs-CZ" dirty="0" smtClean="0"/>
              <a:t>charakter obyčejového práva a zákonodárných aktů panovníka (Břetislavova </a:t>
            </a:r>
            <a:r>
              <a:rPr lang="cs-CZ" dirty="0" err="1" smtClean="0"/>
              <a:t>dekreta</a:t>
            </a:r>
            <a:r>
              <a:rPr lang="cs-CZ" dirty="0" smtClean="0"/>
              <a:t>, Statuta Konráda Oty )</a:t>
            </a:r>
          </a:p>
          <a:p>
            <a:r>
              <a:rPr lang="cs-CZ" dirty="0" smtClean="0"/>
              <a:t>nálezy většího zemského soudu a usneseními zemského sněmu. </a:t>
            </a:r>
          </a:p>
          <a:p>
            <a:r>
              <a:rPr lang="cs-CZ" dirty="0" smtClean="0"/>
              <a:t>snahy o kodifikaci zemského práva (Karel IV., </a:t>
            </a:r>
            <a:r>
              <a:rPr lang="cs-CZ" dirty="0" err="1" smtClean="0"/>
              <a:t>Vladilav</a:t>
            </a:r>
            <a:r>
              <a:rPr lang="cs-CZ" dirty="0" smtClean="0"/>
              <a:t> Jagellonský)</a:t>
            </a:r>
          </a:p>
          <a:p>
            <a:r>
              <a:rPr lang="cs-CZ" dirty="0" smtClean="0"/>
              <a:t>Vladislavské zřízení zemské</a:t>
            </a:r>
          </a:p>
          <a:p>
            <a:r>
              <a:rPr lang="cs-CZ" dirty="0" smtClean="0"/>
              <a:t>Svatováclavská smlouva (jurisdikce šlechtických a městských soudů).</a:t>
            </a:r>
          </a:p>
          <a:p>
            <a:r>
              <a:rPr lang="cs-CZ" dirty="0" smtClean="0"/>
              <a:t>doplňky Vladislavského zřízení zemského – Zřízení o ručnicích (1524), Smlouva o hory a kovy, novelizovaná Narovnáním o hory a kovy (1575), O </a:t>
            </a:r>
            <a:r>
              <a:rPr lang="cs-CZ" dirty="0" err="1" smtClean="0"/>
              <a:t>mezech</a:t>
            </a:r>
            <a:r>
              <a:rPr lang="cs-CZ" dirty="0" smtClean="0"/>
              <a:t>, hranicích, soudu a rozepři mezní a příslušenství jich v Království českém (1600). </a:t>
            </a:r>
          </a:p>
          <a:p>
            <a:r>
              <a:rPr lang="cs-CZ" dirty="0" smtClean="0"/>
              <a:t>Zemská zřízení na Moravě – dlouho místo toho </a:t>
            </a:r>
            <a:r>
              <a:rPr lang="cs-CZ" dirty="0" err="1" smtClean="0"/>
              <a:t>landfrýdy</a:t>
            </a:r>
            <a:r>
              <a:rPr lang="cs-CZ" dirty="0" smtClean="0"/>
              <a:t>, až 1535 Zřízení markrabství moravského o soudu zemském, 1545 Práva a zřízení markrabství moravského, 1602 Zřízení zemské Markrabství moravského.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0203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467600" cy="5853264"/>
          </a:xfrm>
        </p:spPr>
        <p:txBody>
          <a:bodyPr>
            <a:normAutofit fontScale="70000" lnSpcReduction="20000"/>
          </a:bodyPr>
          <a:lstStyle/>
          <a:p>
            <a:r>
              <a:rPr lang="cs-CZ" b="1" u="sng" dirty="0" smtClean="0"/>
              <a:t>Městská práva</a:t>
            </a:r>
            <a:endParaRPr lang="cs-CZ" dirty="0" smtClean="0"/>
          </a:p>
          <a:p>
            <a:r>
              <a:rPr lang="cs-CZ" sz="2600" dirty="0" smtClean="0"/>
              <a:t>městské privilegium (vnitřní organizace a správa města, výkon správy a soudnictví, povinnosti obyvatel, určení práva, kterým se město bude řídit – filiace městského práva).</a:t>
            </a:r>
          </a:p>
          <a:p>
            <a:pPr marL="0" indent="0">
              <a:buNone/>
            </a:pPr>
            <a:endParaRPr lang="cs-CZ" sz="2600" dirty="0" smtClean="0"/>
          </a:p>
          <a:p>
            <a:r>
              <a:rPr lang="cs-CZ" sz="2600" dirty="0" smtClean="0"/>
              <a:t>Právní partikularismus – oblasti městských práv: </a:t>
            </a:r>
            <a:r>
              <a:rPr lang="cs-CZ" sz="2600" dirty="0" smtClean="0"/>
              <a:t>hornoněmecké</a:t>
            </a:r>
            <a:r>
              <a:rPr lang="cs-CZ" sz="2600" dirty="0" smtClean="0"/>
              <a:t>, sasko-magdeburské (Litoměřice, Olomouc), </a:t>
            </a:r>
            <a:r>
              <a:rPr lang="cs-CZ" sz="2600" i="1" dirty="0" smtClean="0"/>
              <a:t>Saské zrcadlo</a:t>
            </a:r>
            <a:r>
              <a:rPr lang="cs-CZ" sz="2600" dirty="0" smtClean="0"/>
              <a:t> x dolnoněmecké, švábsko-norimberské (Staré Město pražské, Brno), </a:t>
            </a:r>
            <a:r>
              <a:rPr lang="cs-CZ" sz="2600" i="1" dirty="0" smtClean="0"/>
              <a:t>Švábské zrcadlo</a:t>
            </a:r>
            <a:r>
              <a:rPr lang="cs-CZ" sz="2600" dirty="0" smtClean="0"/>
              <a:t>. </a:t>
            </a:r>
          </a:p>
          <a:p>
            <a:r>
              <a:rPr lang="cs-CZ" sz="2600" dirty="0" smtClean="0"/>
              <a:t>Prameny městského práva: </a:t>
            </a:r>
          </a:p>
          <a:p>
            <a:pPr lvl="0"/>
            <a:r>
              <a:rPr lang="cs-CZ" sz="2600" dirty="0" smtClean="0"/>
              <a:t>zakládací listina a privilegia</a:t>
            </a:r>
          </a:p>
          <a:p>
            <a:pPr lvl="0"/>
            <a:r>
              <a:rPr lang="cs-CZ" sz="2600" dirty="0" smtClean="0"/>
              <a:t>usnesení (statuta) městské správy</a:t>
            </a:r>
          </a:p>
          <a:p>
            <a:pPr lvl="0"/>
            <a:r>
              <a:rPr lang="cs-CZ" sz="2600" dirty="0" smtClean="0"/>
              <a:t>rozsudky městského soudu</a:t>
            </a:r>
          </a:p>
          <a:p>
            <a:r>
              <a:rPr lang="cs-CZ" sz="2600" dirty="0" smtClean="0"/>
              <a:t>Kodifikace městského práva – Knihy práv městských </a:t>
            </a:r>
            <a:r>
              <a:rPr lang="cs-CZ" sz="2600" dirty="0" err="1" smtClean="0"/>
              <a:t>Brikcího</a:t>
            </a:r>
            <a:r>
              <a:rPr lang="cs-CZ" sz="2600" dirty="0" smtClean="0"/>
              <a:t> z </a:t>
            </a:r>
            <a:r>
              <a:rPr lang="cs-CZ" sz="2600" dirty="0" err="1" smtClean="0"/>
              <a:t>Licska</a:t>
            </a:r>
            <a:r>
              <a:rPr lang="cs-CZ" sz="2600" dirty="0" smtClean="0"/>
              <a:t>, Práva městská království Českého Pavla Kristiána </a:t>
            </a:r>
            <a:r>
              <a:rPr lang="cs-CZ" sz="2600" dirty="0" err="1" smtClean="0"/>
              <a:t>Koldína</a:t>
            </a:r>
            <a:r>
              <a:rPr lang="cs-CZ" sz="2600" dirty="0" smtClean="0"/>
              <a:t> (1579 schválena zemským sněmem, závazná pro městskou praxi u českých měst, postupné rozšiřování i do dalších zemí – moravská města na základě nařízení Leopolda I. z let 1697 a 1707, slezská města od 1717.</a:t>
            </a:r>
          </a:p>
          <a:p>
            <a:endParaRPr lang="cs-CZ" sz="2600" dirty="0" smtClean="0"/>
          </a:p>
          <a:p>
            <a:r>
              <a:rPr lang="cs-CZ" dirty="0" smtClean="0"/>
              <a:t>Cechy – cechovní </a:t>
            </a:r>
            <a:r>
              <a:rPr lang="cs-CZ" dirty="0" err="1" smtClean="0"/>
              <a:t>přímus</a:t>
            </a:r>
            <a:r>
              <a:rPr lang="cs-CZ" dirty="0" smtClean="0"/>
              <a:t>, cechovní soudnictví, cechovní artikuly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192688"/>
          </a:xfrm>
        </p:spPr>
        <p:txBody>
          <a:bodyPr>
            <a:normAutofit fontScale="77500" lnSpcReduction="20000"/>
          </a:bodyPr>
          <a:lstStyle/>
          <a:p>
            <a:r>
              <a:rPr lang="cs-CZ" sz="2500" b="1" u="sng" dirty="0" smtClean="0"/>
              <a:t>Kanonické právo</a:t>
            </a:r>
            <a:endParaRPr lang="cs-CZ" sz="2500" dirty="0" smtClean="0"/>
          </a:p>
          <a:p>
            <a:r>
              <a:rPr lang="cs-CZ" sz="2500" dirty="0" smtClean="0"/>
              <a:t>Personalita práva – církevní osoby, vztahy osob necírkevních především v oblasti práva rodinného, svátků či tzv. božího míru. </a:t>
            </a:r>
          </a:p>
          <a:p>
            <a:r>
              <a:rPr lang="cs-CZ" sz="2500" i="1" dirty="0" smtClean="0"/>
              <a:t>Corpus </a:t>
            </a:r>
            <a:r>
              <a:rPr lang="cs-CZ" sz="2500" i="1" dirty="0" err="1" smtClean="0"/>
              <a:t>iuris</a:t>
            </a:r>
            <a:r>
              <a:rPr lang="cs-CZ" sz="2500" i="1" dirty="0" smtClean="0"/>
              <a:t> </a:t>
            </a:r>
            <a:r>
              <a:rPr lang="cs-CZ" sz="2500" i="1" dirty="0" err="1" smtClean="0"/>
              <a:t>canonici</a:t>
            </a:r>
            <a:r>
              <a:rPr lang="cs-CZ" sz="2500" dirty="0" smtClean="0"/>
              <a:t> + místní kanonické právo utvářené diecézními synodami a rozhodnutími metropolitů a diecézních biskupů. Vedle kanonického práva římskokatolického i předpisy vydávané církvemi reformními – statuta husitských synod, dekrety jednoty bratrské.</a:t>
            </a:r>
          </a:p>
          <a:p>
            <a:r>
              <a:rPr lang="cs-CZ" sz="2500" b="1" u="sng" dirty="0" smtClean="0"/>
              <a:t>Pozemkově vrchnostenské právo</a:t>
            </a:r>
            <a:endParaRPr lang="cs-CZ" sz="2500" dirty="0" smtClean="0"/>
          </a:p>
          <a:p>
            <a:r>
              <a:rPr lang="cs-CZ" sz="2500" dirty="0" smtClean="0"/>
              <a:t>Úprava vztahů mezi poddanými a jejich vrchností a mezi poddanými navzájem. </a:t>
            </a:r>
          </a:p>
          <a:p>
            <a:r>
              <a:rPr lang="cs-CZ" sz="2500" dirty="0" smtClean="0"/>
              <a:t>Vesnické právo upravováno zásahy vrchnosti a jejího úředního aparátu, od 13. století sepisovány urbáře, od 16. století vydávány selské řády a úřednické instrukce.</a:t>
            </a:r>
          </a:p>
          <a:p>
            <a:r>
              <a:rPr lang="cs-CZ" sz="2500" dirty="0" smtClean="0"/>
              <a:t>Pozemkově vrchnostenské právo ovlivněno i právem zemským – </a:t>
            </a:r>
            <a:r>
              <a:rPr lang="cs-CZ" sz="2500" dirty="0" err="1" smtClean="0"/>
              <a:t>Maiestas</a:t>
            </a:r>
            <a:r>
              <a:rPr lang="cs-CZ" sz="2500" dirty="0" smtClean="0"/>
              <a:t> </a:t>
            </a:r>
            <a:r>
              <a:rPr lang="cs-CZ" sz="2500" dirty="0" err="1" smtClean="0"/>
              <a:t>Carolina</a:t>
            </a:r>
            <a:r>
              <a:rPr lang="cs-CZ" sz="2500" dirty="0" smtClean="0"/>
              <a:t> – volné stěhování poddaných, omezení výkonu trestního práva vrchností, spíše však ochrana vrchnosti před poddanými – sněmovní usnesení o vrácení zběhlých poddaných, zákaz stěhování poddaných, vrchnostenská trestní jurisdikce. Zemskými sněmy vydávány čelední řády (1547, 1549).</a:t>
            </a:r>
          </a:p>
          <a:p>
            <a:r>
              <a:rPr lang="cs-CZ" sz="2500" dirty="0" smtClean="0"/>
              <a:t>Existence bratrstev – včelařská, </a:t>
            </a:r>
            <a:r>
              <a:rPr lang="cs-CZ" sz="2500" dirty="0" err="1" smtClean="0"/>
              <a:t>uhlířská</a:t>
            </a:r>
            <a:r>
              <a:rPr lang="cs-CZ" sz="2500" dirty="0" smtClean="0"/>
              <a:t> s vlastními samosprávnými orgány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326</TotalTime>
  <Words>1054</Words>
  <Application>Microsoft Office PowerPoint</Application>
  <PresentationFormat>Předvádění na obrazovce (4:3)</PresentationFormat>
  <Paragraphs>215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Century Schoolbook</vt:lpstr>
      <vt:lpstr>Wingdings</vt:lpstr>
      <vt:lpstr>Wingdings 2</vt:lpstr>
      <vt:lpstr>Arkýř</vt:lpstr>
      <vt:lpstr>Právní dějiny</vt:lpstr>
      <vt:lpstr>Probíraná témata</vt:lpstr>
      <vt:lpstr>Úvod do dějin práva</vt:lpstr>
      <vt:lpstr>Právo středověku a stavovského státu</vt:lpstr>
      <vt:lpstr>Změny v systému pramenů českého středověkého práva</vt:lpstr>
      <vt:lpstr>Prezentace aplikace PowerPoint</vt:lpstr>
      <vt:lpstr>Kategorie práva</vt:lpstr>
      <vt:lpstr>Prezentace aplikace PowerPoint</vt:lpstr>
      <vt:lpstr>Prezentace aplikace PowerPoint</vt:lpstr>
      <vt:lpstr>Prezentace aplikace PowerPoint</vt:lpstr>
      <vt:lpstr>České právo v letech 1620-1918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České právo v letech 1918-1945</vt:lpstr>
      <vt:lpstr>Prezentace aplikace PowerPoint</vt:lpstr>
      <vt:lpstr>Prezentace aplikace PowerPoint</vt:lpstr>
      <vt:lpstr>Prezentace aplikace PowerPoint</vt:lpstr>
      <vt:lpstr>České právo po roce 1945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Slezská univerzita v Opavě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dějiny</dc:title>
  <dc:creator>Doc. PhDr. Rudolf Žáček, Dr.</dc:creator>
  <cp:lastModifiedBy>Doc. PhDr. Rudolf Žáček, Dr.</cp:lastModifiedBy>
  <cp:revision>4</cp:revision>
  <dcterms:created xsi:type="dcterms:W3CDTF">2017-03-03T05:15:37Z</dcterms:created>
  <dcterms:modified xsi:type="dcterms:W3CDTF">2020-05-05T06:40:06Z</dcterms:modified>
</cp:coreProperties>
</file>