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31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58" r:id="rId18"/>
    <p:sldId id="259" r:id="rId19"/>
    <p:sldId id="291" r:id="rId20"/>
    <p:sldId id="260" r:id="rId21"/>
    <p:sldId id="261" r:id="rId22"/>
    <p:sldId id="262" r:id="rId23"/>
    <p:sldId id="263" r:id="rId24"/>
    <p:sldId id="264" r:id="rId25"/>
    <p:sldId id="265" r:id="rId26"/>
    <p:sldId id="292" r:id="rId27"/>
    <p:sldId id="293" r:id="rId28"/>
    <p:sldId id="266" r:id="rId29"/>
    <p:sldId id="267" r:id="rId30"/>
    <p:sldId id="294" r:id="rId31"/>
    <p:sldId id="295" r:id="rId32"/>
    <p:sldId id="296" r:id="rId33"/>
    <p:sldId id="268" r:id="rId34"/>
    <p:sldId id="297" r:id="rId35"/>
    <p:sldId id="298" r:id="rId36"/>
    <p:sldId id="299" r:id="rId37"/>
    <p:sldId id="269" r:id="rId38"/>
    <p:sldId id="303" r:id="rId39"/>
    <p:sldId id="304" r:id="rId40"/>
    <p:sldId id="305" r:id="rId41"/>
    <p:sldId id="306" r:id="rId42"/>
    <p:sldId id="307" r:id="rId43"/>
    <p:sldId id="300" r:id="rId44"/>
    <p:sldId id="301" r:id="rId45"/>
    <p:sldId id="302" r:id="rId46"/>
    <p:sldId id="272" r:id="rId47"/>
    <p:sldId id="273" r:id="rId48"/>
    <p:sldId id="274" r:id="rId49"/>
    <p:sldId id="275" r:id="rId50"/>
    <p:sldId id="309" r:id="rId51"/>
    <p:sldId id="310" r:id="rId52"/>
    <p:sldId id="311" r:id="rId53"/>
    <p:sldId id="312" r:id="rId54"/>
    <p:sldId id="313" r:id="rId55"/>
    <p:sldId id="314" r:id="rId5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9" autoAdjust="0"/>
  </p:normalViewPr>
  <p:slideViewPr>
    <p:cSldViewPr>
      <p:cViewPr varScale="1">
        <p:scale>
          <a:sx n="92" d="100"/>
          <a:sy n="92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03AB-692E-4403-BA17-973393D768B0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7A43-0BC2-4DA1-B425-B424491C9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5F4D-D35F-467E-ADAF-91456B3FA4AC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11C3-A946-4A01-B855-3C373F99A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9239-3F62-4E81-A29C-A499D351D6A6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956D-7A97-4DAE-814C-0992F7DC5C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386E-F5D3-4CAD-A43C-68ED296B18FA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236C-F24B-49DF-8DB6-BEE0F1A46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7BC0-7D9A-46DB-A283-9318CE5610BD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102-D598-48E0-8A07-CD521E798F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68B1-7C99-4FEA-B621-B29B474FAC13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7F08-0247-4ACC-88A2-B3D2FD9A43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A09E-57A3-41FC-BCB1-F1CF090052D0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E2F0-CBEF-4B53-97F2-08BD974853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4849-0879-4CB6-8974-04D5B4E0B568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E093-C501-45F4-8F33-6089580B9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77A5-4B6C-4756-A29D-A0D0DC1E913B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C308-0DA7-4965-A97D-1DE0145A6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0771-598A-48A7-94F1-F6F276A9B36E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0A71-398D-41F2-806A-58F1F07E6E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200F-73A1-45DE-A5B9-B055A5E79E9A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408-BC98-4DEC-BC0A-88256E4BAA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612C1-FE19-490E-A99C-652279E6B387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0CDE0C-97E2-4FC2-B703-75195A33C7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6400800" cy="769937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Mléko a mléčné výrobky</a:t>
            </a:r>
          </a:p>
        </p:txBody>
      </p:sp>
      <p:pic>
        <p:nvPicPr>
          <p:cNvPr id="13314" name="Obrázek 3"/>
          <p:cNvPicPr>
            <a:picLocks noChangeAspect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882650"/>
            <a:ext cx="7561262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642937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Life Plus</a:t>
            </a:r>
          </a:p>
        </p:txBody>
      </p:sp>
      <p:pic>
        <p:nvPicPr>
          <p:cNvPr id="21506" name="Content Placeholder 3" descr="colostrum life plus cucac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857250"/>
            <a:ext cx="339407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511300"/>
          </a:xfrm>
        </p:spPr>
        <p:txBody>
          <a:bodyPr/>
          <a:lstStyle/>
          <a:p>
            <a:pPr eaLnBrk="1" hangingPunct="1"/>
            <a:r>
              <a:rPr lang="cs-CZ" sz="4000" b="1" smtClean="0">
                <a:latin typeface="Arial" charset="0"/>
              </a:rPr>
              <a:t>Členění mléka 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2.) Zralé mléko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Kravské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– liší se obsahem tuku, bílkovin a ostatních látek, podle plemene zvířete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Obsah: cukr 4,5 – 5%, bílkoviny 3,2 – 3,6%, mléčný tuk 3,5 – 6,5%, tukoprostá sušina 8,5 – 9% a asi 88% vody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latin typeface="Arial" charset="0"/>
                <a:cs typeface="Arial" charset="0"/>
              </a:rPr>
              <a:t>Čerstvé mléko</a:t>
            </a:r>
            <a:r>
              <a:rPr lang="cs-CZ" sz="3200" smtClean="0">
                <a:latin typeface="Arial" charset="0"/>
                <a:cs typeface="Arial" charset="0"/>
              </a:rPr>
              <a:t/>
            </a:r>
            <a:br>
              <a:rPr lang="cs-CZ" sz="3200" smtClean="0">
                <a:latin typeface="Arial" charset="0"/>
                <a:cs typeface="Arial" charset="0"/>
              </a:rPr>
            </a:br>
            <a:endParaRPr lang="cs-CZ" sz="3200" smtClean="0">
              <a:latin typeface="Arial" charset="0"/>
              <a:cs typeface="Arial" charset="0"/>
            </a:endParaRPr>
          </a:p>
        </p:txBody>
      </p:sp>
      <p:pic>
        <p:nvPicPr>
          <p:cNvPr id="23554" name="Content Placeholder 6" descr="cerstve mleko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6048375" cy="4103687"/>
          </a:xfrm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39750" y="5929313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Čerstvé mléko, 4% tuku. Doba trvanlivosti 3 – 5 dní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5929313"/>
            <a:ext cx="8229600" cy="5715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Automat na mléko</a:t>
            </a:r>
          </a:p>
        </p:txBody>
      </p:sp>
      <p:pic>
        <p:nvPicPr>
          <p:cNvPr id="24578" name="Content Placeholder 3" descr="automat na mle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571625"/>
            <a:ext cx="5048250" cy="379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Arial" charset="0"/>
              </a:rPr>
              <a:t>Selské mléko, </a:t>
            </a:r>
            <a:endParaRPr lang="cs-CZ" sz="3200" smtClean="0">
              <a:latin typeface="Arial" charset="0"/>
              <a:cs typeface="Arial" charset="0"/>
            </a:endParaRPr>
          </a:p>
        </p:txBody>
      </p:sp>
      <p:pic>
        <p:nvPicPr>
          <p:cNvPr id="25602" name="Content Placeholder 3" descr="ml. plast pln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714500"/>
            <a:ext cx="4006850" cy="4006850"/>
          </a:xfr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824288" y="5661025"/>
            <a:ext cx="470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3,5% tuku S prodlouženou dobou trvanlivosti</a:t>
            </a:r>
            <a:br>
              <a:rPr lang="cs-CZ"/>
            </a:br>
            <a:r>
              <a:rPr lang="cs-CZ"/>
              <a:t>- až 10 dní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642938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Polotučné, 1,5% tuku</a:t>
            </a:r>
          </a:p>
        </p:txBody>
      </p:sp>
      <p:pic>
        <p:nvPicPr>
          <p:cNvPr id="26626" name="Content Placeholder 3" descr="ml. plast pol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928688"/>
            <a:ext cx="4552950" cy="455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642937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Odtučněné, 0,5% tuku</a:t>
            </a:r>
          </a:p>
        </p:txBody>
      </p:sp>
      <p:pic>
        <p:nvPicPr>
          <p:cNvPr id="27650" name="Content Placeholder 3" descr="ml. plast niz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909638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6000750"/>
            <a:ext cx="8229600" cy="5715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Plnotučné mléko, 3,5% tuku</a:t>
            </a:r>
          </a:p>
        </p:txBody>
      </p:sp>
      <p:pic>
        <p:nvPicPr>
          <p:cNvPr id="28674" name="Content Placeholder 3" descr="plnot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1566863"/>
            <a:ext cx="2428875" cy="4295775"/>
          </a:xfrm>
        </p:spPr>
      </p:pic>
      <p:sp>
        <p:nvSpPr>
          <p:cNvPr id="28675" name="Obdélník 3"/>
          <p:cNvSpPr>
            <a:spLocks noChangeArrowheads="1"/>
          </p:cNvSpPr>
          <p:nvPr/>
        </p:nvSpPr>
        <p:spPr bwMode="auto">
          <a:xfrm>
            <a:off x="2649538" y="285750"/>
            <a:ext cx="3521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/>
              <a:t>Trvanlivá mléka</a:t>
            </a:r>
          </a:p>
          <a:p>
            <a:pPr algn="ctr"/>
            <a:r>
              <a:rPr lang="cs-CZ" sz="2400"/>
              <a:t>-trvanlivost 3 – 6 měsíců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5715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Polotučné mléko, 1,5% tuku</a:t>
            </a:r>
          </a:p>
        </p:txBody>
      </p:sp>
      <p:pic>
        <p:nvPicPr>
          <p:cNvPr id="29698" name="Content Placeholder 3" descr="polot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714375"/>
            <a:ext cx="2543175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57200" y="5857875"/>
            <a:ext cx="8229600" cy="5715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Odtučněné mléko, 0,5% tuku</a:t>
            </a:r>
          </a:p>
        </p:txBody>
      </p:sp>
      <p:pic>
        <p:nvPicPr>
          <p:cNvPr id="30722" name="Zástupný symbol pro obsah 3" descr="mleko_odtucne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143000"/>
            <a:ext cx="4357688" cy="43576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latin typeface="Arial" charset="0"/>
                <a:cs typeface="Arial" charset="0"/>
              </a:rPr>
              <a:t>Mléko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   Produkt mléčných žláz samic savců. Mlékem je základním zdrojem živin pro novorozence.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1.) Nezralé mléko</a:t>
            </a:r>
            <a:r>
              <a:rPr lang="cs-CZ" b="1" smtClean="0">
                <a:latin typeface="Arial" charset="0"/>
                <a:cs typeface="Arial" charset="0"/>
              </a:rPr>
              <a:t> </a:t>
            </a:r>
            <a:r>
              <a:rPr lang="cs-CZ" smtClean="0">
                <a:latin typeface="Arial" charset="0"/>
                <a:cs typeface="Arial" charset="0"/>
              </a:rPr>
              <a:t>(mlezivo, colostrum)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	je první výměšek mléčné žlázy samice několik hodin až dnů po porodu (dle druhu savce). Má zvýšený obsah imunoglobulinů (pasivní imunita), hořčíku, vitamínů a minerálů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357313" y="428625"/>
            <a:ext cx="6143625" cy="785813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Ochucená mléka trvanlivá</a:t>
            </a:r>
          </a:p>
        </p:txBody>
      </p:sp>
      <p:pic>
        <p:nvPicPr>
          <p:cNvPr id="31746" name="Content Placeholder 5" descr="slazene-mle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428750"/>
            <a:ext cx="4303713" cy="4525963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43125" y="5857875"/>
            <a:ext cx="4214813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>
                <a:latin typeface="Arial" pitchFamily="34" charset="0"/>
                <a:ea typeface="+mj-ea"/>
                <a:cs typeface="Arial" pitchFamily="34" charset="0"/>
              </a:rPr>
              <a:t>Mléčné, 1,5% 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214438" y="5857875"/>
            <a:ext cx="6357937" cy="642938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Jahodové 1,5% tuku</a:t>
            </a:r>
          </a:p>
        </p:txBody>
      </p:sp>
      <p:pic>
        <p:nvPicPr>
          <p:cNvPr id="32770" name="Content Placeholder 3" descr="slazene-mleko-jahodov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214438"/>
            <a:ext cx="43148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000125" y="5715000"/>
            <a:ext cx="6643688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Čokoládové, 1,5% tuku</a:t>
            </a:r>
          </a:p>
        </p:txBody>
      </p:sp>
      <p:pic>
        <p:nvPicPr>
          <p:cNvPr id="33794" name="Content Placeholder 3" descr="slazene-mleko-cokoladov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000125"/>
            <a:ext cx="4305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000125" y="5715000"/>
            <a:ext cx="7000875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Kávové, 1,5% tuku</a:t>
            </a:r>
          </a:p>
        </p:txBody>
      </p:sp>
      <p:pic>
        <p:nvPicPr>
          <p:cNvPr id="34818" name="Content Placeholder 3" descr="slazene-mleko-kavov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000125"/>
            <a:ext cx="3022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Zahuštěná mléka</a:t>
            </a:r>
            <a:br>
              <a:rPr lang="cs-CZ" sz="3200" smtClean="0">
                <a:latin typeface="Arial" charset="0"/>
                <a:cs typeface="Arial" charset="0"/>
              </a:rPr>
            </a:br>
            <a:r>
              <a:rPr lang="cs-CZ" sz="3200" smtClean="0">
                <a:latin typeface="Arial" charset="0"/>
                <a:cs typeface="Arial" charset="0"/>
              </a:rPr>
              <a:t>-trvanlivost 6 – 18 měsíců</a:t>
            </a:r>
          </a:p>
        </p:txBody>
      </p:sp>
      <p:pic>
        <p:nvPicPr>
          <p:cNvPr id="35842" name="Content Placeholder 5" descr="zahustene-mleko-neslazene-krabicka-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71625"/>
            <a:ext cx="4810125" cy="4429125"/>
          </a:xfrm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571625" y="5929313"/>
            <a:ext cx="6313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Neslazené plnotučné, 9% 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5643563"/>
            <a:ext cx="8229600" cy="785812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Neslazené plnotučné, 7,5% tuku</a:t>
            </a:r>
          </a:p>
        </p:txBody>
      </p:sp>
      <p:pic>
        <p:nvPicPr>
          <p:cNvPr id="36866" name="Content Placeholder 3" descr="zahustene-mleko-neslazene-krabicka-75-2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214438"/>
            <a:ext cx="4398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9313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Neslazené plnotučné, 9% tuku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Zástupný symbol pro obsah 3" descr="zahustene-mleko-neslazene-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071563"/>
            <a:ext cx="3806825" cy="45259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457200" y="5857875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Neslazené plnotučné, 7,5% tuku</a:t>
            </a:r>
          </a:p>
        </p:txBody>
      </p:sp>
      <p:pic>
        <p:nvPicPr>
          <p:cNvPr id="38914" name="Zástupný symbol pro obsah 3" descr="zahustene-mleko-neslazene-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143000"/>
            <a:ext cx="3806825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5572125"/>
            <a:ext cx="7829550" cy="785813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Slazené plnotučné, 9% tuku </a:t>
            </a:r>
          </a:p>
        </p:txBody>
      </p:sp>
      <p:pic>
        <p:nvPicPr>
          <p:cNvPr id="39938" name="Content Placeholder 7" descr="salko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928688"/>
            <a:ext cx="3571875" cy="446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5643563"/>
            <a:ext cx="8229600" cy="785812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Slazené plnotučné kakaové, 9% tuku</a:t>
            </a:r>
          </a:p>
        </p:txBody>
      </p:sp>
      <p:pic>
        <p:nvPicPr>
          <p:cNvPr id="40962" name="Content Placeholder 3" descr="zahustene-mleko-slazene-s-kakaem-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000125"/>
            <a:ext cx="3613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Členění mléka 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cs-CZ" smtClean="0">
                <a:latin typeface="Arial" charset="0"/>
                <a:cs typeface="Arial" charset="0"/>
              </a:rPr>
              <a:t>Nezralé mléko</a:t>
            </a:r>
            <a:r>
              <a:rPr lang="cs-CZ" b="1" smtClean="0">
                <a:latin typeface="Arial" charset="0"/>
                <a:cs typeface="Arial" charset="0"/>
              </a:rPr>
              <a:t> </a:t>
            </a:r>
            <a:r>
              <a:rPr lang="cs-CZ" smtClean="0">
                <a:latin typeface="Arial" charset="0"/>
                <a:cs typeface="Arial" charset="0"/>
              </a:rPr>
              <a:t>(mlezivo, colostrum)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cs-CZ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	Je první výměšek mléčné žlázy samice několik hodin až dnů po porodu (dle druhu savce). Má zvýšený obsah imunoglobulinů (pasivní imunita), hořčíku, vitamínů a minerálů. </a:t>
            </a:r>
          </a:p>
          <a:p>
            <a:pPr marL="609600" indent="-609600"/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Sušená mléka</a:t>
            </a:r>
          </a:p>
        </p:txBody>
      </p:sp>
      <p:pic>
        <p:nvPicPr>
          <p:cNvPr id="41986" name="Zástupný symbol pro obsah 3" descr="susene pln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714500"/>
            <a:ext cx="4572000" cy="3765550"/>
          </a:xfrm>
        </p:spPr>
      </p:pic>
      <p:sp>
        <p:nvSpPr>
          <p:cNvPr id="41987" name="Obdélník 4"/>
          <p:cNvSpPr>
            <a:spLocks noChangeArrowheads="1"/>
          </p:cNvSpPr>
          <p:nvPr/>
        </p:nvSpPr>
        <p:spPr bwMode="auto">
          <a:xfrm>
            <a:off x="857250" y="5929313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Sušené mléko plnotučné, 26% tuku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>
          <a:xfrm>
            <a:off x="457200" y="5857875"/>
            <a:ext cx="8229600" cy="642938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Sušené mléko polotučné, 13,6% tuku</a:t>
            </a:r>
          </a:p>
        </p:txBody>
      </p:sp>
      <p:pic>
        <p:nvPicPr>
          <p:cNvPr id="43010" name="Zástupný symbol pro obsah 3" descr="susene pol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214438"/>
            <a:ext cx="4786313" cy="40005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785812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Sušené mléko odtučněné, 1,3% tuku</a:t>
            </a:r>
          </a:p>
        </p:txBody>
      </p:sp>
      <p:pic>
        <p:nvPicPr>
          <p:cNvPr id="44034" name="Zástupný symbol pro obsah 3" descr="susene odtu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357313"/>
            <a:ext cx="4786312" cy="40005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Smetana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- ne nejtučnější část mléka, která se usazuje na jeho povrchu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Zástupný symbol pro obsah 6" descr="smetana ke slehani 3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571625"/>
            <a:ext cx="4525962" cy="4525963"/>
          </a:xfrm>
        </p:spPr>
      </p:pic>
      <p:sp>
        <p:nvSpPr>
          <p:cNvPr id="45059" name="Obdélník 7"/>
          <p:cNvSpPr>
            <a:spLocks noChangeArrowheads="1"/>
          </p:cNvSpPr>
          <p:nvPr/>
        </p:nvSpPr>
        <p:spPr bwMode="auto">
          <a:xfrm>
            <a:off x="1785938" y="6072188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Smetana ke šlehání, 31% 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>
          <a:xfrm>
            <a:off x="214313" y="5857875"/>
            <a:ext cx="8472487" cy="642938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Smetana na vaření, 19% tuku</a:t>
            </a:r>
          </a:p>
        </p:txBody>
      </p:sp>
      <p:pic>
        <p:nvPicPr>
          <p:cNvPr id="46082" name="Zástupný symbol pro obsah 3" descr="smetana na vareni_19_prof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214438"/>
            <a:ext cx="4525963" cy="452596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>
          <a:xfrm>
            <a:off x="285750" y="5715000"/>
            <a:ext cx="840105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Smetana na vaření, 12% tuku</a:t>
            </a:r>
          </a:p>
        </p:txBody>
      </p:sp>
      <p:pic>
        <p:nvPicPr>
          <p:cNvPr id="47106" name="Zástupný symbol pro obsah 3" descr="smetana na vareni 1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928688"/>
            <a:ext cx="4525963" cy="45259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85813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Smetana na vaření, 10% tuku</a:t>
            </a:r>
          </a:p>
        </p:txBody>
      </p:sp>
      <p:pic>
        <p:nvPicPr>
          <p:cNvPr id="48130" name="Zástupný symbol pro obsah 3" descr="smetana na vareni 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071563"/>
            <a:ext cx="4525963" cy="452596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Smetana na vaření, 20% tuku</a:t>
            </a:r>
          </a:p>
        </p:txBody>
      </p:sp>
      <p:pic>
        <p:nvPicPr>
          <p:cNvPr id="49154" name="Content Placeholder 3" descr="trvanliva-smetana-cuci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143000"/>
            <a:ext cx="42545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Zakysaná smetana, 20% tuku</a:t>
            </a:r>
          </a:p>
        </p:txBody>
      </p:sp>
      <p:pic>
        <p:nvPicPr>
          <p:cNvPr id="50178" name="Zástupný symbol pro obsah 3" descr="zakysana smetana 2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143000"/>
            <a:ext cx="4525962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642938" y="5715000"/>
            <a:ext cx="8043862" cy="785813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Zakysaná smetana, 12% tuku</a:t>
            </a:r>
          </a:p>
        </p:txBody>
      </p:sp>
      <p:pic>
        <p:nvPicPr>
          <p:cNvPr id="51202" name="Zástupný symbol pro obsah 3" descr="zakysana smetana1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214438"/>
            <a:ext cx="4525962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Colostrum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z="2800" smtClean="0">
                <a:latin typeface="Arial" charset="0"/>
                <a:cs typeface="Arial" charset="0"/>
              </a:rPr>
              <a:t>-</a:t>
            </a:r>
            <a:r>
              <a:rPr lang="cs-CZ" sz="2400" smtClean="0">
                <a:latin typeface="Arial" charset="0"/>
                <a:cs typeface="Arial" charset="0"/>
              </a:rPr>
              <a:t>jako doplněk stravy na obranu imunitního systému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1988"/>
          </a:xfrm>
        </p:spPr>
        <p:txBody>
          <a:bodyPr/>
          <a:lstStyle/>
          <a:p>
            <a:pPr eaLnBrk="1" hangingPunct="1"/>
            <a:r>
              <a:rPr lang="cs-CZ" sz="2400" b="1" smtClean="0">
                <a:latin typeface="Arial" charset="0"/>
                <a:cs typeface="Arial" charset="0"/>
              </a:rPr>
              <a:t>Colostrum Plus – </a:t>
            </a:r>
            <a:r>
              <a:rPr lang="cs-CZ" sz="2400" smtClean="0">
                <a:latin typeface="Arial" charset="0"/>
                <a:cs typeface="Arial" charset="0"/>
              </a:rPr>
              <a:t>příznivě působí při alergiích, především kožních a potravinových</a:t>
            </a:r>
          </a:p>
          <a:p>
            <a:pPr eaLnBrk="1" hangingPunct="1"/>
            <a:r>
              <a:rPr lang="cs-CZ" sz="2400" b="1" smtClean="0">
                <a:latin typeface="Arial" charset="0"/>
                <a:cs typeface="Arial" charset="0"/>
              </a:rPr>
              <a:t>Colostrum Candida – </a:t>
            </a:r>
            <a:r>
              <a:rPr lang="cs-CZ" sz="2400" smtClean="0">
                <a:latin typeface="Arial" charset="0"/>
                <a:cs typeface="Arial" charset="0"/>
              </a:rPr>
              <a:t>udržuje zdravou střední mikroflóru</a:t>
            </a:r>
          </a:p>
          <a:p>
            <a:pPr eaLnBrk="1" hangingPunct="1"/>
            <a:r>
              <a:rPr lang="cs-CZ" sz="2400" b="1" smtClean="0">
                <a:latin typeface="Arial" charset="0"/>
                <a:cs typeface="Arial" charset="0"/>
              </a:rPr>
              <a:t>Colostrum High – ig – </a:t>
            </a:r>
            <a:r>
              <a:rPr lang="cs-CZ" sz="2400" smtClean="0">
                <a:latin typeface="Arial" charset="0"/>
                <a:cs typeface="Arial" charset="0"/>
              </a:rPr>
              <a:t>pro děti od 3 do 12 let, vyšší množství imunoglobulínu</a:t>
            </a:r>
          </a:p>
          <a:p>
            <a:pPr eaLnBrk="1" hangingPunct="1"/>
            <a:r>
              <a:rPr lang="cs-CZ" sz="2400" b="1" smtClean="0">
                <a:latin typeface="Arial" charset="0"/>
                <a:cs typeface="Arial" charset="0"/>
              </a:rPr>
              <a:t>Colostrum Immune – </a:t>
            </a:r>
            <a:r>
              <a:rPr lang="cs-CZ" sz="2400" smtClean="0">
                <a:latin typeface="Arial" charset="0"/>
                <a:cs typeface="Arial" charset="0"/>
              </a:rPr>
              <a:t>věk 40 let a více, regenerace a udržování zdravé střední mikroflóry</a:t>
            </a:r>
          </a:p>
          <a:p>
            <a:pPr eaLnBrk="1" hangingPunct="1"/>
            <a:r>
              <a:rPr lang="cs-CZ" sz="2400" b="1" smtClean="0">
                <a:latin typeface="Arial" charset="0"/>
                <a:cs typeface="Arial" charset="0"/>
              </a:rPr>
              <a:t>Primary Food – </a:t>
            </a:r>
            <a:r>
              <a:rPr lang="cs-CZ" sz="2400" smtClean="0">
                <a:latin typeface="Arial" charset="0"/>
                <a:cs typeface="Arial" charset="0"/>
              </a:rPr>
              <a:t>tekutý doplněk stravy, pro děti do 4 let, vhodné i pro děti s alergií na mléko</a:t>
            </a:r>
          </a:p>
          <a:p>
            <a:pPr eaLnBrk="1" hangingPunct="1"/>
            <a:r>
              <a:rPr lang="cs-CZ" sz="2400" b="1" smtClean="0">
                <a:latin typeface="Arial" charset="0"/>
                <a:cs typeface="Arial" charset="0"/>
              </a:rPr>
              <a:t>Life Plus – </a:t>
            </a:r>
            <a:r>
              <a:rPr lang="cs-CZ" sz="2400" smtClean="0">
                <a:latin typeface="Arial" charset="0"/>
                <a:cs typeface="Arial" charset="0"/>
              </a:rPr>
              <a:t>cucací tablety s vanilkovou příchutí, vhodné pro děti jako prevenci proti bakteriích v ústech nebo krku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642938" y="5715000"/>
            <a:ext cx="8043862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Zakysaná smetana, 10% tuku</a:t>
            </a:r>
          </a:p>
        </p:txBody>
      </p:sp>
      <p:pic>
        <p:nvPicPr>
          <p:cNvPr id="52226" name="Zástupný symbol pro obsah 3" descr="zakysana smetana 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143000"/>
            <a:ext cx="4525962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Zakysaná smetana, 12,5% tuku</a:t>
            </a:r>
          </a:p>
        </p:txBody>
      </p:sp>
      <p:pic>
        <p:nvPicPr>
          <p:cNvPr id="53250" name="Zástupný symbol pro obsah 3" descr="zakysana smetana rajce bazalk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785813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Zakysaná smetana, 12,5% tuku</a:t>
            </a:r>
          </a:p>
        </p:txBody>
      </p:sp>
      <p:pic>
        <p:nvPicPr>
          <p:cNvPr id="54274" name="Zástupný symbol pro obsah 3" descr="zakys smet cesnek 12,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642938"/>
            <a:ext cx="4525963" cy="452596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Šlehačka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-sladká smetana, obsahuje alespoň 32% tuku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Zástupný symbol pro obsah 3" descr="slehacka 4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sp>
        <p:nvSpPr>
          <p:cNvPr id="55299" name="Obdélník 4"/>
          <p:cNvSpPr>
            <a:spLocks noChangeArrowheads="1"/>
          </p:cNvSpPr>
          <p:nvPr/>
        </p:nvSpPr>
        <p:spPr bwMode="auto">
          <a:xfrm>
            <a:off x="2571750" y="6143625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Šlehačka, 40% 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>
          <a:xfrm>
            <a:off x="457200" y="5929313"/>
            <a:ext cx="8229600" cy="5715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Šlehačka Pařížská, 27% tuku</a:t>
            </a:r>
          </a:p>
        </p:txBody>
      </p:sp>
      <p:pic>
        <p:nvPicPr>
          <p:cNvPr id="56322" name="Zástupný symbol pro obsah 3" descr="slehacka coko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214438"/>
            <a:ext cx="4525962" cy="452596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>
          <a:xfrm>
            <a:off x="457200" y="5857875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Šlehačka ve spreji, 33% tuku</a:t>
            </a:r>
          </a:p>
        </p:txBody>
      </p:sp>
      <p:pic>
        <p:nvPicPr>
          <p:cNvPr id="57346" name="Zástupný symbol pro obsah 3" descr="slehacka ve sprej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0"/>
            <a:ext cx="2433637" cy="59785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Kozí mléko</a:t>
            </a:r>
            <a:br>
              <a:rPr lang="cs-CZ" sz="36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-kvalita mléka závisí na kvalitě krmiva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-je stravitelnější a zdravotně prospěšnější než kravské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Obsah: bílkoviny 3,56%, tuky 4,14%, sacharidy 4,45%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Content Placeholder 5" descr="koz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270125"/>
            <a:ext cx="6370637" cy="425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642937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Kozí mléko, 2% tuku</a:t>
            </a:r>
          </a:p>
        </p:txBody>
      </p:sp>
      <p:pic>
        <p:nvPicPr>
          <p:cNvPr id="59394" name="Content Placeholder 5" descr="kozi mle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000125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Ovčí mléko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Obsah: 5,5% bílkovin, 5% cukru, 7% tuku, více vitamínů skupiny B než u mléka kravího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Content Placeholder 4" descr="ovc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928813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785812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Ovčí mléko polotučné, 1,6% tuku</a:t>
            </a:r>
          </a:p>
        </p:txBody>
      </p:sp>
      <p:pic>
        <p:nvPicPr>
          <p:cNvPr id="61442" name="Content Placeholder 3" descr="ovci ml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928688"/>
            <a:ext cx="35147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5572125"/>
            <a:ext cx="8229600" cy="642938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Colostrum Plus</a:t>
            </a:r>
          </a:p>
        </p:txBody>
      </p:sp>
      <p:pic>
        <p:nvPicPr>
          <p:cNvPr id="16386" name="Content Placeholder 3" descr="colostrum plu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500188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Velbloudí mléko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-posiluje imunitní systém dětí a pomáhá léčit alergie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-je slanější než kravské a obsahuje trojnásobek vitamínu C, až desetinásobek železa a má velmi nízký obsah tuku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Zástupný symbol pro obsah 3" descr="velblou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357438"/>
            <a:ext cx="6286500" cy="4325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>
          <a:xfrm>
            <a:off x="642938" y="5857875"/>
            <a:ext cx="7443787" cy="5715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Velbloudí  plnotučné mléko 4,2% tuku </a:t>
            </a:r>
          </a:p>
        </p:txBody>
      </p:sp>
      <p:pic>
        <p:nvPicPr>
          <p:cNvPr id="63490" name="Zástupný symbol pro obsah 3" descr="velbloud m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714375"/>
            <a:ext cx="2571750" cy="49879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Sojové mléko</a:t>
            </a:r>
            <a:br>
              <a:rPr lang="cs-CZ" sz="3200" smtClean="0">
                <a:latin typeface="Arial" charset="0"/>
                <a:cs typeface="Arial" charset="0"/>
              </a:rPr>
            </a:br>
            <a:r>
              <a:rPr lang="cs-CZ" sz="3200" smtClean="0">
                <a:latin typeface="Arial" charset="0"/>
                <a:cs typeface="Arial" charset="0"/>
              </a:rPr>
              <a:t>-náhražka mléka</a:t>
            </a:r>
          </a:p>
        </p:txBody>
      </p:sp>
      <p:pic>
        <p:nvPicPr>
          <p:cNvPr id="64514" name="Zástupný symbol pro obsah 3" descr="soy mil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643063"/>
            <a:ext cx="4762500" cy="3810000"/>
          </a:xfrm>
        </p:spPr>
      </p:pic>
      <p:sp>
        <p:nvSpPr>
          <p:cNvPr id="64515" name="Obdélník 4"/>
          <p:cNvSpPr>
            <a:spLocks noChangeArrowheads="1"/>
          </p:cNvSpPr>
          <p:nvPr/>
        </p:nvSpPr>
        <p:spPr bwMode="auto">
          <a:xfrm>
            <a:off x="3286125" y="5857875"/>
            <a:ext cx="4125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Sojové mléko 2%tuku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>
          <a:xfrm>
            <a:off x="457200" y="5786438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Sojová šlehačka, 11% tuku</a:t>
            </a:r>
          </a:p>
        </p:txBody>
      </p:sp>
      <p:pic>
        <p:nvPicPr>
          <p:cNvPr id="65538" name="Zástupný symbol pro obsah 3" descr="sojova slehacka 11pro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357188"/>
            <a:ext cx="3000375" cy="4789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2011363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Rýžové mléko</a:t>
            </a:r>
            <a:br>
              <a:rPr lang="cs-CZ" sz="3200" smtClean="0">
                <a:latin typeface="Arial" charset="0"/>
                <a:cs typeface="Arial" charset="0"/>
              </a:rPr>
            </a:br>
            <a:r>
              <a:rPr lang="cs-CZ" sz="3200" smtClean="0">
                <a:latin typeface="Arial" charset="0"/>
                <a:cs typeface="Arial" charset="0"/>
              </a:rPr>
              <a:t>-lehké pro zažívání, nezpůsobuje alergické reakce</a:t>
            </a:r>
            <a:br>
              <a:rPr lang="cs-CZ" sz="3200" smtClean="0">
                <a:latin typeface="Arial" charset="0"/>
                <a:cs typeface="Arial" charset="0"/>
              </a:rPr>
            </a:br>
            <a:r>
              <a:rPr lang="cs-CZ" sz="3200" smtClean="0">
                <a:latin typeface="Arial" charset="0"/>
                <a:cs typeface="Arial" charset="0"/>
              </a:rPr>
              <a:t> -neobsahuje cholesterol, není tak tučné jako kraví</a:t>
            </a:r>
          </a:p>
        </p:txBody>
      </p:sp>
      <p:pic>
        <p:nvPicPr>
          <p:cNvPr id="66562" name="Zástupný symbol pro obsah 3" descr="ryzove-mleko-isola-bi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3357563"/>
            <a:ext cx="2012950" cy="1901825"/>
          </a:xfrm>
        </p:spPr>
      </p:pic>
      <p:sp>
        <p:nvSpPr>
          <p:cNvPr id="66563" name="Obdélník 4"/>
          <p:cNvSpPr>
            <a:spLocks noChangeArrowheads="1"/>
          </p:cNvSpPr>
          <p:nvPr/>
        </p:nvSpPr>
        <p:spPr bwMode="auto">
          <a:xfrm>
            <a:off x="2071688" y="5734050"/>
            <a:ext cx="6129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Rýžové mléko, 1,5% 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ubtitle 2"/>
          <p:cNvSpPr>
            <a:spLocks noGrp="1"/>
          </p:cNvSpPr>
          <p:nvPr>
            <p:ph type="subTitle" idx="4294967295"/>
          </p:nvPr>
        </p:nvSpPr>
        <p:spPr>
          <a:xfrm>
            <a:off x="611188" y="4868863"/>
            <a:ext cx="7777162" cy="7699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800" smtClean="0">
                <a:latin typeface="Arial" charset="0"/>
                <a:cs typeface="Arial" charset="0"/>
              </a:rPr>
              <a:t>Vypracoval: Mgr.Alexandr Burda</a:t>
            </a:r>
            <a:r>
              <a:rPr lang="cs-CZ" sz="4000" b="1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7586" name="Obrázek 3"/>
          <p:cNvPicPr>
            <a:picLocks noChangeAspect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882650"/>
            <a:ext cx="7561262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5643563"/>
            <a:ext cx="8229600" cy="785812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Colostrum Candida</a:t>
            </a:r>
          </a:p>
        </p:txBody>
      </p:sp>
      <p:pic>
        <p:nvPicPr>
          <p:cNvPr id="17410" name="Content Placeholder 3" descr="colostrum candi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571625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Colostrum High-ig</a:t>
            </a:r>
          </a:p>
        </p:txBody>
      </p:sp>
      <p:pic>
        <p:nvPicPr>
          <p:cNvPr id="18434" name="Content Placeholder 3" descr="colostrum hihg 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357313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5643563"/>
            <a:ext cx="8229600" cy="785812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Colostrum Immune</a:t>
            </a:r>
          </a:p>
        </p:txBody>
      </p:sp>
      <p:pic>
        <p:nvPicPr>
          <p:cNvPr id="19458" name="Content Placeholder 3" descr="colostrum immu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42875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14375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Primary food</a:t>
            </a:r>
          </a:p>
        </p:txBody>
      </p:sp>
      <p:pic>
        <p:nvPicPr>
          <p:cNvPr id="20482" name="Content Placeholder 3" descr="colostrum tekut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000125"/>
            <a:ext cx="339407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513</Words>
  <Application>Microsoft Office PowerPoint</Application>
  <PresentationFormat>Předvádění na obrazovce (4:3)</PresentationFormat>
  <Paragraphs>84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8" baseType="lpstr">
      <vt:lpstr>Arial</vt:lpstr>
      <vt:lpstr>Calibri</vt:lpstr>
      <vt:lpstr>Motiv systému Office</vt:lpstr>
      <vt:lpstr>Snímek 1</vt:lpstr>
      <vt:lpstr>Mléko</vt:lpstr>
      <vt:lpstr>Členění mléka </vt:lpstr>
      <vt:lpstr>Colostrum -jako doplněk stravy na obranu imunitního systému</vt:lpstr>
      <vt:lpstr>Colostrum Plus</vt:lpstr>
      <vt:lpstr>Colostrum Candida</vt:lpstr>
      <vt:lpstr>Colostrum High-ig</vt:lpstr>
      <vt:lpstr>Colostrum Immune</vt:lpstr>
      <vt:lpstr>Primary food</vt:lpstr>
      <vt:lpstr>Life Plus</vt:lpstr>
      <vt:lpstr>Členění mléka </vt:lpstr>
      <vt:lpstr>Čerstvé mléko </vt:lpstr>
      <vt:lpstr>Automat na mléko</vt:lpstr>
      <vt:lpstr>Selské mléko, </vt:lpstr>
      <vt:lpstr>Polotučné, 1,5% tuku</vt:lpstr>
      <vt:lpstr>Odtučněné, 0,5% tuku</vt:lpstr>
      <vt:lpstr>Plnotučné mléko, 3,5% tuku</vt:lpstr>
      <vt:lpstr>Polotučné mléko, 1,5% tuku</vt:lpstr>
      <vt:lpstr>Odtučněné mléko, 0,5% tuku</vt:lpstr>
      <vt:lpstr>Ochucená mléka trvanlivá</vt:lpstr>
      <vt:lpstr>Jahodové 1,5% tuku</vt:lpstr>
      <vt:lpstr>Čokoládové, 1,5% tuku</vt:lpstr>
      <vt:lpstr>Kávové, 1,5% tuku</vt:lpstr>
      <vt:lpstr>Zahuštěná mléka -trvanlivost 6 – 18 měsíců</vt:lpstr>
      <vt:lpstr>Neslazené plnotučné, 7,5% tuku</vt:lpstr>
      <vt:lpstr>Neslazené plnotučné, 9% tuku</vt:lpstr>
      <vt:lpstr>Neslazené plnotučné, 7,5% tuku</vt:lpstr>
      <vt:lpstr>Slazené plnotučné, 9% tuku </vt:lpstr>
      <vt:lpstr>Slazené plnotučné kakaové, 9% tuku</vt:lpstr>
      <vt:lpstr>Sušená mléka</vt:lpstr>
      <vt:lpstr>Sušené mléko polotučné, 13,6% tuku</vt:lpstr>
      <vt:lpstr>Sušené mléko odtučněné, 1,3% tuku</vt:lpstr>
      <vt:lpstr>Smetana - ne nejtučnější část mléka, která se usazuje na jeho povrchu</vt:lpstr>
      <vt:lpstr>Smetana na vaření, 19% tuku</vt:lpstr>
      <vt:lpstr>Smetana na vaření, 12% tuku</vt:lpstr>
      <vt:lpstr>Smetana na vaření, 10% tuku</vt:lpstr>
      <vt:lpstr>Smetana na vaření, 20% tuku</vt:lpstr>
      <vt:lpstr>Zakysaná smetana, 20% tuku</vt:lpstr>
      <vt:lpstr>Zakysaná smetana, 12% tuku</vt:lpstr>
      <vt:lpstr>Zakysaná smetana, 10% tuku</vt:lpstr>
      <vt:lpstr>Zakysaná smetana, 12,5% tuku</vt:lpstr>
      <vt:lpstr>Zakysaná smetana, 12,5% tuku</vt:lpstr>
      <vt:lpstr>Šlehačka -sladká smetana, obsahuje alespoň 32% tuku</vt:lpstr>
      <vt:lpstr>Šlehačka Pařížská, 27% tuku</vt:lpstr>
      <vt:lpstr>Šlehačka ve spreji, 33% tuku</vt:lpstr>
      <vt:lpstr>Kozí mléko -kvalita mléka závisí na kvalitě krmiva -je stravitelnější a zdravotně prospěšnější než kravské Obsah: bílkoviny 3,56%, tuky 4,14%, sacharidy 4,45% </vt:lpstr>
      <vt:lpstr>Kozí mléko, 2% tuku</vt:lpstr>
      <vt:lpstr>Ovčí mléko Obsah: 5,5% bílkovin, 5% cukru, 7% tuku, více vitamínů skupiny B než u mléka kravího</vt:lpstr>
      <vt:lpstr>Ovčí mléko polotučné, 1,6% tuku</vt:lpstr>
      <vt:lpstr>Velbloudí mléko -posiluje imunitní systém dětí a pomáhá léčit alergie -je slanější než kravské a obsahuje trojnásobek vitamínu C, až desetinásobek železa a má velmi nízký obsah tuku</vt:lpstr>
      <vt:lpstr>Velbloudí  plnotučné mléko 4,2% tuku </vt:lpstr>
      <vt:lpstr>Sojové mléko -náhražka mléka</vt:lpstr>
      <vt:lpstr>Sojová šlehačka, 11% tuku</vt:lpstr>
      <vt:lpstr>Rýžové mléko -lehké pro zažívání, nezpůsobuje alergické reakce  -neobsahuje cholesterol, není tak tučné jako kraví</vt:lpstr>
      <vt:lpstr>Snímek 55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Mléko a mléčné výrobky</dc:title>
  <dc:creator>Magda</dc:creator>
  <cp:lastModifiedBy>uživatel</cp:lastModifiedBy>
  <cp:revision>45</cp:revision>
  <dcterms:created xsi:type="dcterms:W3CDTF">2010-10-24T17:14:10Z</dcterms:created>
  <dcterms:modified xsi:type="dcterms:W3CDTF">2013-09-09T12:44:27Z</dcterms:modified>
</cp:coreProperties>
</file>