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8" r:id="rId3"/>
    <p:sldId id="261" r:id="rId4"/>
    <p:sldId id="259" r:id="rId5"/>
    <p:sldId id="263" r:id="rId6"/>
    <p:sldId id="264" r:id="rId7"/>
    <p:sldId id="265" r:id="rId8"/>
    <p:sldId id="266" r:id="rId9"/>
    <p:sldId id="267" r:id="rId10"/>
    <p:sldId id="270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B0163-4BC4-407D-8BE1-71063D2E9CFE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5BD7F-A006-4CF0-863B-B2DAC0F33A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D8F11-2D52-400B-82D7-2812B9EF9341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47D45-C381-456B-A2CC-B54D672278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1B52C-D5A9-4E4C-8F63-1498E91C788A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E778F-3DE1-4764-9294-EA303F41D5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B21AF-88A8-4640-9314-86C151FB9F4F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EF327-F576-4A0C-986C-A8D8D8D76B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6EB61-DD32-4401-86F3-EB778510F2CB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D1A38-B36E-4F91-BD84-5FB7151342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AC057-75EC-43E4-9B74-387A854E0694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276A7-A961-48AA-BA2B-CABFD2BDDC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E52F2-F02E-4456-B881-7FA986D98D87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86B62-0409-42E9-A6D0-B5C22B6230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C752B-6DED-4AF3-B8C8-5B358409A061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62363-58E5-4CC9-A8F9-BE7C87319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310DC-EFC8-471D-B776-E34B50F9C193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F793F-E284-498E-A10C-6EB04F67E1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3CE4-E6B3-4462-A0AC-A839A8D86112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64657-7BD4-4EB0-B98F-4DC0B4874D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9C1FE-66F2-437A-BE1E-B455D5343EAF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CFA28-47B5-41C0-9BF8-1A5F00B682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6553BA-E540-46AB-A5C9-BD0F9261D139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BC61C7-4BA2-4F1F-B429-E6AF91921A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ransition spd="med">
    <p:plus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javascript:%20imceFinitor('/files/upload/schwartzwald.jpg',%20250,%20180,%20'7.97%20KB')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3"/>
          <p:cNvSpPr>
            <a:spLocks noGrp="1"/>
          </p:cNvSpPr>
          <p:nvPr>
            <p:ph type="subTitle" idx="4294967295"/>
          </p:nvPr>
        </p:nvSpPr>
        <p:spPr>
          <a:xfrm>
            <a:off x="1371600" y="4652963"/>
            <a:ext cx="6400800" cy="985837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cs-CZ" sz="4400" b="1" smtClean="0">
                <a:solidFill>
                  <a:schemeClr val="tx1"/>
                </a:solidFill>
                <a:latin typeface="Arial" charset="0"/>
              </a:rPr>
              <a:t>Šunka </a:t>
            </a:r>
          </a:p>
        </p:txBody>
      </p:sp>
      <p:pic>
        <p:nvPicPr>
          <p:cNvPr id="13314" name="Obrázek 3"/>
          <p:cNvPicPr>
            <a:picLocks noChangeAspect="1"/>
          </p:cNvPicPr>
          <p:nvPr>
            <p:ph type="ctrTitle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71550" y="741363"/>
            <a:ext cx="7632700" cy="3789362"/>
          </a:xfrm>
        </p:spPr>
      </p:pic>
    </p:spTree>
  </p:cSld>
  <p:clrMapOvr>
    <a:masterClrMapping/>
  </p:clrMapOvr>
  <p:transition spd="med">
    <p:plu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/>
          </p:cNvSpPr>
          <p:nvPr>
            <p:ph type="subTitle" idx="4294967295"/>
          </p:nvPr>
        </p:nvSpPr>
        <p:spPr>
          <a:xfrm>
            <a:off x="250825" y="4652963"/>
            <a:ext cx="8424863" cy="985837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cs-CZ" sz="2800" smtClean="0">
                <a:solidFill>
                  <a:schemeClr val="tx1"/>
                </a:solidFill>
                <a:latin typeface="Arial" charset="0"/>
              </a:rPr>
              <a:t>Vypracoval: Mgr. Alexandr Burda </a:t>
            </a:r>
          </a:p>
        </p:txBody>
      </p:sp>
      <p:pic>
        <p:nvPicPr>
          <p:cNvPr id="31747" name="Obrázek 3"/>
          <p:cNvPicPr>
            <a:picLocks noChangeAspect="1"/>
          </p:cNvPicPr>
          <p:nvPr>
            <p:ph type="ctrTitle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71550" y="741363"/>
            <a:ext cx="7632700" cy="3789362"/>
          </a:xfrm>
        </p:spPr>
      </p:pic>
    </p:spTree>
  </p:cSld>
  <p:clrMapOvr>
    <a:masterClrMapping/>
  </p:clrMapOvr>
  <p:transition spd="med"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ovéPole 1"/>
          <p:cNvSpPr txBox="1">
            <a:spLocks noChangeArrowheads="1"/>
          </p:cNvSpPr>
          <p:nvPr/>
        </p:nvSpPr>
        <p:spPr bwMode="auto">
          <a:xfrm>
            <a:off x="392113" y="547688"/>
            <a:ext cx="8074025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Šunka je vepřové (obvykle kýta) nebo hovězí maso, upravené uzením, sušením nebo též dušením.</a:t>
            </a:r>
          </a:p>
          <a:p>
            <a:endParaRPr lang="cs-CZ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14338" name="TextovéPole 2"/>
          <p:cNvSpPr txBox="1">
            <a:spLocks noChangeArrowheads="1"/>
          </p:cNvSpPr>
          <p:nvPr/>
        </p:nvSpPr>
        <p:spPr bwMode="auto">
          <a:xfrm>
            <a:off x="285750" y="2133600"/>
            <a:ext cx="8286750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Dnes jsou slovem šunka mohou být označovány výrobky, do nichž jsou přidávány náhražky, jako je např. bramborový škrob.</a:t>
            </a:r>
          </a:p>
        </p:txBody>
      </p:sp>
      <p:pic>
        <p:nvPicPr>
          <p:cNvPr id="4" name="Obrázek 3" descr="Schinken_Schinkenland-Westfalen_0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95838" y="3762375"/>
            <a:ext cx="409575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ovéPole 1"/>
          <p:cNvSpPr txBox="1">
            <a:spLocks noChangeArrowheads="1"/>
          </p:cNvSpPr>
          <p:nvPr/>
        </p:nvSpPr>
        <p:spPr bwMode="auto">
          <a:xfrm>
            <a:off x="714375" y="476250"/>
            <a:ext cx="688181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Prosciutto – Neboli Parmská šunka</a:t>
            </a:r>
          </a:p>
        </p:txBody>
      </p:sp>
      <p:sp>
        <p:nvSpPr>
          <p:cNvPr id="15362" name="TextovéPole 2"/>
          <p:cNvSpPr txBox="1">
            <a:spLocks noChangeArrowheads="1"/>
          </p:cNvSpPr>
          <p:nvPr/>
        </p:nvSpPr>
        <p:spPr bwMode="auto">
          <a:xfrm>
            <a:off x="714375" y="1714500"/>
            <a:ext cx="8001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je nasolená, sušená vepřová kýta (šunka), která "uzrává" sušením v proudu čerstvého vzduchu</a:t>
            </a:r>
          </a:p>
        </p:txBody>
      </p:sp>
      <p:pic>
        <p:nvPicPr>
          <p:cNvPr id="4" name="Obrázek 3" descr="3716ham.jpg"/>
          <p:cNvPicPr>
            <a:picLocks noChangeAspect="1"/>
          </p:cNvPicPr>
          <p:nvPr/>
        </p:nvPicPr>
        <p:blipFill>
          <a:blip r:embed="rId2"/>
          <a:srcRect l="8228" t="5296" r="9499" b="6427"/>
          <a:stretch>
            <a:fillRect/>
          </a:stretch>
        </p:blipFill>
        <p:spPr bwMode="auto">
          <a:xfrm>
            <a:off x="3929063" y="3000375"/>
            <a:ext cx="500062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62-103-thickbox.jpg"/>
          <p:cNvPicPr>
            <a:picLocks noChangeAspect="1"/>
          </p:cNvPicPr>
          <p:nvPr/>
        </p:nvPicPr>
        <p:blipFill>
          <a:blip r:embed="rId2"/>
          <a:srcRect l="27499" t="2499" r="23750" b="8749"/>
          <a:stretch>
            <a:fillRect/>
          </a:stretch>
        </p:blipFill>
        <p:spPr bwMode="auto">
          <a:xfrm>
            <a:off x="5989638" y="1412875"/>
            <a:ext cx="2797175" cy="509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ovéPole 2"/>
          <p:cNvSpPr txBox="1">
            <a:spLocks noChangeArrowheads="1"/>
          </p:cNvSpPr>
          <p:nvPr/>
        </p:nvSpPr>
        <p:spPr bwMode="auto">
          <a:xfrm>
            <a:off x="538163" y="1412875"/>
            <a:ext cx="51435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Plátek iberské šunky má více či méně intenzivní rudé zbarvení v libové části, která je protkána žilkami tuku. Musí mít výraznou vůni, nasládlou, nikoli slanou chuť, která se dlouho drží na patře, a charakteristickou následnou chuť.</a:t>
            </a:r>
          </a:p>
        </p:txBody>
      </p:sp>
      <p:sp>
        <p:nvSpPr>
          <p:cNvPr id="16387" name="TextovéPole 3"/>
          <p:cNvSpPr txBox="1">
            <a:spLocks noChangeArrowheads="1"/>
          </p:cNvSpPr>
          <p:nvPr/>
        </p:nvSpPr>
        <p:spPr bwMode="auto">
          <a:xfrm>
            <a:off x="539750" y="214313"/>
            <a:ext cx="82470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Jamón Iberico-neboli šunka z černých prasat </a:t>
            </a: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ovéPole 1"/>
          <p:cNvSpPr txBox="1">
            <a:spLocks noChangeArrowheads="1"/>
          </p:cNvSpPr>
          <p:nvPr/>
        </p:nvSpPr>
        <p:spPr bwMode="auto">
          <a:xfrm>
            <a:off x="1357313" y="285750"/>
            <a:ext cx="3357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Jambon</a:t>
            </a:r>
          </a:p>
        </p:txBody>
      </p:sp>
      <p:sp>
        <p:nvSpPr>
          <p:cNvPr id="17410" name="TextovéPole 2"/>
          <p:cNvSpPr txBox="1">
            <a:spLocks noChangeArrowheads="1"/>
          </p:cNvSpPr>
          <p:nvPr/>
        </p:nvSpPr>
        <p:spPr bwMode="auto">
          <a:xfrm>
            <a:off x="500063" y="1357313"/>
            <a:ext cx="72866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/>
              <a:t>Francouzská šunka z vepřové kýty, která se řádně prosolí ze všech stran a uloží se v plátěném pytli na vrstvu slámy a zahrabe do jámy, vykopané v suchém sklepě.</a:t>
            </a:r>
          </a:p>
        </p:txBody>
      </p:sp>
      <p:pic>
        <p:nvPicPr>
          <p:cNvPr id="17411" name="Obrázek 3" descr="Jambon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3643313"/>
            <a:ext cx="2819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jambon200_1515.jpg"/>
          <p:cNvPicPr>
            <a:picLocks noChangeAspect="1"/>
          </p:cNvPicPr>
          <p:nvPr/>
        </p:nvPicPr>
        <p:blipFill>
          <a:blip r:embed="rId3"/>
          <a:srcRect l="5000" t="24500" r="3500" b="23000"/>
          <a:stretch>
            <a:fillRect/>
          </a:stretch>
        </p:blipFill>
        <p:spPr bwMode="auto">
          <a:xfrm>
            <a:off x="4357688" y="3857625"/>
            <a:ext cx="4357687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ovéPole 1"/>
          <p:cNvSpPr txBox="1">
            <a:spLocks noChangeArrowheads="1"/>
          </p:cNvSpPr>
          <p:nvPr/>
        </p:nvSpPr>
        <p:spPr bwMode="auto">
          <a:xfrm>
            <a:off x="1071563" y="357188"/>
            <a:ext cx="49291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Coburg - Koburská šunka</a:t>
            </a:r>
          </a:p>
        </p:txBody>
      </p:sp>
      <p:sp>
        <p:nvSpPr>
          <p:cNvPr id="18434" name="TextovéPole 2"/>
          <p:cNvSpPr txBox="1">
            <a:spLocks noChangeArrowheads="1"/>
          </p:cNvSpPr>
          <p:nvPr/>
        </p:nvSpPr>
        <p:spPr bwMode="auto">
          <a:xfrm>
            <a:off x="428625" y="1214438"/>
            <a:ext cx="84296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/>
              <a:t>Vzduchem sušená šunka s mimořádně nízkým obsahem tuku a zároveň velmi šťavnatá. Zraje zhruba půl roku</a:t>
            </a:r>
          </a:p>
        </p:txBody>
      </p:sp>
      <p:pic>
        <p:nvPicPr>
          <p:cNvPr id="4" name="Obrázek 3" descr="http://www.asistentka.cz/files/upload/schwartzwald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2598738"/>
            <a:ext cx="5143500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ovéPole 1"/>
          <p:cNvSpPr txBox="1">
            <a:spLocks noChangeArrowheads="1"/>
          </p:cNvSpPr>
          <p:nvPr/>
        </p:nvSpPr>
        <p:spPr bwMode="auto">
          <a:xfrm>
            <a:off x="1643063" y="357188"/>
            <a:ext cx="45132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Holštýnská šunka  </a:t>
            </a:r>
          </a:p>
        </p:txBody>
      </p:sp>
      <p:sp>
        <p:nvSpPr>
          <p:cNvPr id="19458" name="TextovéPole 2"/>
          <p:cNvSpPr txBox="1">
            <a:spLocks noChangeArrowheads="1"/>
          </p:cNvSpPr>
          <p:nvPr/>
        </p:nvSpPr>
        <p:spPr bwMode="auto">
          <a:xfrm>
            <a:off x="244475" y="1125538"/>
            <a:ext cx="8429625" cy="295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/>
              <a:t> Připravuje se z celé kýty a váží až sedmnáct kilogramu, patří tak k vůbec největším. Svou lehce jadrnou chuť nabývá díky suchému způsobu nasolení a zhruba dvouměsíčnímu zrání. Délka studeného uzení kouřem bukového dřeva odvisí od velikosti šunky a trvá vždy několik měsíců.</a:t>
            </a:r>
          </a:p>
          <a:p>
            <a:endParaRPr lang="cs-CZ">
              <a:latin typeface="Franklin Gothic Book" pitchFamily="34" charset="0"/>
            </a:endParaRPr>
          </a:p>
        </p:txBody>
      </p:sp>
      <p:pic>
        <p:nvPicPr>
          <p:cNvPr id="5" name="Obrázek 4" descr="serrano-ham-presentatio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3716338"/>
            <a:ext cx="3832225" cy="287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ovéPole 1"/>
          <p:cNvSpPr txBox="1">
            <a:spLocks noChangeArrowheads="1"/>
          </p:cNvSpPr>
          <p:nvPr/>
        </p:nvSpPr>
        <p:spPr bwMode="auto">
          <a:xfrm>
            <a:off x="1071563" y="357188"/>
            <a:ext cx="3571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Westfálská šunka </a:t>
            </a:r>
          </a:p>
        </p:txBody>
      </p:sp>
      <p:sp>
        <p:nvSpPr>
          <p:cNvPr id="20482" name="TextovéPole 2"/>
          <p:cNvSpPr txBox="1">
            <a:spLocks noChangeArrowheads="1"/>
          </p:cNvSpPr>
          <p:nvPr/>
        </p:nvSpPr>
        <p:spPr bwMode="auto">
          <a:xfrm>
            <a:off x="357188" y="1214438"/>
            <a:ext cx="8072437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/>
              <a:t> Její maso je silně tmavočervené se světlehnědou kůží. Mimořádně jemně chutná je-li navíc ještě sušená na vzduchu. </a:t>
            </a:r>
          </a:p>
          <a:p>
            <a:endParaRPr lang="cs-CZ">
              <a:latin typeface="Franklin Gothic Book" pitchFamily="34" charset="0"/>
            </a:endParaRPr>
          </a:p>
        </p:txBody>
      </p:sp>
      <p:pic>
        <p:nvPicPr>
          <p:cNvPr id="7" name="Obrázek 6" descr="schinken_01_dauni.jpg"/>
          <p:cNvPicPr>
            <a:picLocks noChangeAspect="1"/>
          </p:cNvPicPr>
          <p:nvPr/>
        </p:nvPicPr>
        <p:blipFill>
          <a:blip r:embed="rId2"/>
          <a:srcRect l="7813" t="21471" r="7813" b="21471"/>
          <a:stretch>
            <a:fillRect/>
          </a:stretch>
        </p:blipFill>
        <p:spPr bwMode="auto">
          <a:xfrm>
            <a:off x="357188" y="3714750"/>
            <a:ext cx="6072187" cy="269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Obrázek 7" descr="309229.jpg"/>
          <p:cNvPicPr>
            <a:picLocks noChangeAspect="1"/>
          </p:cNvPicPr>
          <p:nvPr/>
        </p:nvPicPr>
        <p:blipFill>
          <a:blip r:embed="rId3"/>
          <a:srcRect l="12431" t="8571" r="12984" b="9999"/>
          <a:stretch>
            <a:fillRect/>
          </a:stretch>
        </p:blipFill>
        <p:spPr bwMode="auto">
          <a:xfrm>
            <a:off x="7072313" y="2643188"/>
            <a:ext cx="1785937" cy="377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ovéPole 1"/>
          <p:cNvSpPr txBox="1">
            <a:spLocks noChangeArrowheads="1"/>
          </p:cNvSpPr>
          <p:nvPr/>
        </p:nvSpPr>
        <p:spPr bwMode="auto">
          <a:xfrm>
            <a:off x="1071563" y="357188"/>
            <a:ext cx="4857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Schwarzwaldská šunka </a:t>
            </a:r>
          </a:p>
        </p:txBody>
      </p:sp>
      <p:sp>
        <p:nvSpPr>
          <p:cNvPr id="21506" name="TextovéPole 2"/>
          <p:cNvSpPr txBox="1">
            <a:spLocks noChangeArrowheads="1"/>
          </p:cNvSpPr>
          <p:nvPr/>
        </p:nvSpPr>
        <p:spPr bwMode="auto">
          <a:xfrm>
            <a:off x="250825" y="1214438"/>
            <a:ext cx="86788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/>
              <a:t>vyznačuje mimořádně aromatickou uzenou vůní a příjemnou typickou tmavočervenou barvou</a:t>
            </a:r>
          </a:p>
        </p:txBody>
      </p:sp>
      <p:pic>
        <p:nvPicPr>
          <p:cNvPr id="4" name="Obrázek 3" descr="l6386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2636838"/>
            <a:ext cx="5138738" cy="385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143</TotalTime>
  <Words>221</Words>
  <Application>Microsoft Office PowerPoint</Application>
  <PresentationFormat>Předvádění na obrazovce (4:3)</PresentationFormat>
  <Paragraphs>18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9</vt:i4>
      </vt:variant>
      <vt:variant>
        <vt:lpstr>Nadpisy snímků</vt:lpstr>
      </vt:variant>
      <vt:variant>
        <vt:i4>10</vt:i4>
      </vt:variant>
    </vt:vector>
  </HeadingPairs>
  <TitlesOfParts>
    <vt:vector size="24" baseType="lpstr">
      <vt:lpstr>Arial</vt:lpstr>
      <vt:lpstr>Franklin Gothic Medium</vt:lpstr>
      <vt:lpstr>Franklin Gothic Book</vt:lpstr>
      <vt:lpstr>Wingdings 2</vt:lpstr>
      <vt:lpstr>Calibri</vt:lpstr>
      <vt:lpstr>Cesta</vt:lpstr>
      <vt:lpstr>Cesta</vt:lpstr>
      <vt:lpstr>Cesta</vt:lpstr>
      <vt:lpstr>Cesta</vt:lpstr>
      <vt:lpstr>Cesta</vt:lpstr>
      <vt:lpstr>Cesta</vt:lpstr>
      <vt:lpstr>Cesta</vt:lpstr>
      <vt:lpstr>Cesta</vt:lpstr>
      <vt:lpstr>Cesta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Světové uzenářské speciality šunky</dc:title>
  <dc:creator>oem</dc:creator>
  <cp:lastModifiedBy>uživatel</cp:lastModifiedBy>
  <cp:revision>20</cp:revision>
  <dcterms:created xsi:type="dcterms:W3CDTF">2010-10-31T18:18:24Z</dcterms:created>
  <dcterms:modified xsi:type="dcterms:W3CDTF">2013-09-09T12:27:53Z</dcterms:modified>
</cp:coreProperties>
</file>