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2" r:id="rId4"/>
    <p:sldId id="258" r:id="rId5"/>
    <p:sldId id="261" r:id="rId6"/>
    <p:sldId id="259" r:id="rId7"/>
    <p:sldId id="260" r:id="rId8"/>
    <p:sldId id="262" r:id="rId9"/>
    <p:sldId id="263" r:id="rId10"/>
    <p:sldId id="275" r:id="rId11"/>
    <p:sldId id="264" r:id="rId12"/>
    <p:sldId id="265" r:id="rId13"/>
    <p:sldId id="274" r:id="rId14"/>
    <p:sldId id="266" r:id="rId15"/>
    <p:sldId id="267" r:id="rId16"/>
    <p:sldId id="268" r:id="rId17"/>
    <p:sldId id="271" r:id="rId18"/>
    <p:sldId id="270" r:id="rId19"/>
    <p:sldId id="273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2981A-30C7-4F5D-85D3-EDC77F0EDF08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F6B6D-0382-48C8-97E0-68ED4DB403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86BFA-C858-4965-924B-32DB0833B43E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C98EC-840A-48B6-9B26-18B2BA47CA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3D05C-CBE6-4AF9-B245-2D6955E32AF8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1A44-D675-484A-A63F-02CE3BE788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98F1B-BF3B-4326-B0C4-7612273E8BC8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D28E5-F85B-41BF-8E23-160B0B800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471CC-E9A9-4806-A25F-7EC8003719AE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B2EB-CF11-4C7D-B0F7-6B60BA1710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C4B02-038A-4188-B568-0BB7FD7DFC5A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A2A3D-32E2-4A4F-ABF3-E95F618A0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6B902-A219-4509-9CA4-47584847ACE2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18BE1-B177-473E-A45D-2C10136828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137AE-4DC8-4C7C-A0D7-18318719C2BA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3DE87-0918-4BB2-9AA7-F1C0864FAF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4EB37-F04D-4C0F-9842-EFE426B75EE2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E790B-CF51-4A36-8856-DC3C12649C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55F1-5CE2-4BB7-89C5-6B72EA92A26D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D37AF-9A7D-4677-B45C-92B74659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A7C63-9DB5-4163-B879-2EF3E2882D3D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1668B-AE3D-4EE5-A6ED-FA5644A7A3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6B77DB-244C-4113-93AA-6F13FBDF6C72}" type="datetimeFigureOut">
              <a:rPr lang="cs-CZ"/>
              <a:pPr>
                <a:defRPr/>
              </a:pPr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C0E2C9-E59A-4739-9998-A6DF348607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ahala.cz/cs/kategorie-vyrobku/ostatni-aspikove-vyrobky" TargetMode="External"/><Relationship Id="rId3" Type="http://schemas.openxmlformats.org/officeDocument/2006/relationships/hyperlink" Target="http://www.ceskavejce.cz/hmotnostni-skupiny-vajec.php" TargetMode="External"/><Relationship Id="rId7" Type="http://schemas.openxmlformats.org/officeDocument/2006/relationships/hyperlink" Target="http://www.receptar.net/recepty/studena-kuchyne/pomazanky/1277-vajickova-pomazanka-foto.html" TargetMode="External"/><Relationship Id="rId2" Type="http://schemas.openxmlformats.org/officeDocument/2006/relationships/hyperlink" Target="http://www.vejcekosicky.cz/znacenivajec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uchyne.cz/vareni-a-stolovani/10-receptu-z-vajec-k-rychle-veceri-i-jako-pohosteni.aspx" TargetMode="External"/><Relationship Id="rId5" Type="http://schemas.openxmlformats.org/officeDocument/2006/relationships/hyperlink" Target="http://www.zeelandia.cz/products/vajecne-polotovary/" TargetMode="External"/><Relationship Id="rId4" Type="http://schemas.openxmlformats.org/officeDocument/2006/relationships/hyperlink" Target="http://www.framagro.cz/cz/vyrobky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Podnadpis 2"/>
          <p:cNvSpPr>
            <a:spLocks noGrp="1"/>
          </p:cNvSpPr>
          <p:nvPr>
            <p:ph type="subTitle" idx="1"/>
          </p:nvPr>
        </p:nvSpPr>
        <p:spPr>
          <a:xfrm>
            <a:off x="1547813" y="5075238"/>
            <a:ext cx="6400800" cy="94615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chemeClr val="tx1"/>
                </a:solidFill>
                <a:latin typeface="Arial" charset="0"/>
                <a:cs typeface="Arial" charset="0"/>
              </a:rPr>
              <a:t>Vejce a vaječné polotovary</a:t>
            </a:r>
          </a:p>
        </p:txBody>
      </p:sp>
      <p:pic>
        <p:nvPicPr>
          <p:cNvPr id="13314" name="Obrázek 3"/>
          <p:cNvPicPr>
            <a:picLocks noChangeAspect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884238"/>
            <a:ext cx="7848600" cy="3897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500063"/>
            <a:ext cx="4546600" cy="600075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sz="3000" smtClean="0">
                <a:latin typeface="Arial" charset="0"/>
                <a:cs typeface="Arial" charset="0"/>
              </a:rPr>
              <a:t>Sušená vejce</a:t>
            </a:r>
          </a:p>
          <a:p>
            <a:pPr eaLnBrk="1" hangingPunct="1">
              <a:buFont typeface="Arial" charset="0"/>
              <a:buNone/>
            </a:pPr>
            <a:r>
              <a:rPr lang="cs-CZ" sz="3000" smtClean="0">
                <a:latin typeface="Arial" charset="0"/>
                <a:cs typeface="Arial" charset="0"/>
              </a:rPr>
              <a:t>	Prodává se sušená vaječná melanž, sušený vaječný bílek i žloutek.</a:t>
            </a:r>
          </a:p>
          <a:p>
            <a:pPr eaLnBrk="1" hangingPunct="1">
              <a:buFont typeface="Arial" charset="0"/>
              <a:buNone/>
            </a:pPr>
            <a:r>
              <a:rPr lang="cs-CZ" sz="3000" smtClean="0">
                <a:latin typeface="Arial" charset="0"/>
                <a:cs typeface="Arial" charset="0"/>
              </a:rPr>
              <a:t>	Používají se jako náhrada za čerstvá vejce</a:t>
            </a:r>
          </a:p>
          <a:p>
            <a:pPr eaLnBrk="1" hangingPunct="1">
              <a:buFont typeface="Arial" charset="0"/>
              <a:buNone/>
            </a:pPr>
            <a:r>
              <a:rPr lang="cs-CZ" sz="3000" smtClean="0">
                <a:latin typeface="Arial" charset="0"/>
                <a:cs typeface="Arial" charset="0"/>
              </a:rPr>
              <a:t>	např. v cukrářské výrobě</a:t>
            </a:r>
          </a:p>
        </p:txBody>
      </p:sp>
      <p:pic>
        <p:nvPicPr>
          <p:cNvPr id="32771" name="Obrázek 4" descr="susen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7163" y="2060575"/>
            <a:ext cx="3465512" cy="464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25"/>
            <a:ext cx="8258175" cy="23574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800" b="1" smtClean="0">
                <a:latin typeface="Arial" charset="0"/>
                <a:cs typeface="Arial" charset="0"/>
              </a:rPr>
              <a:t>      Vařená vejce a výrobky z vařených vajec</a:t>
            </a:r>
          </a:p>
          <a:p>
            <a:pPr eaLnBrk="1" hangingPunct="1">
              <a:buFont typeface="Arial" charset="0"/>
              <a:buNone/>
            </a:pPr>
            <a:endParaRPr lang="cs-CZ" sz="2800" b="1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>
                <a:latin typeface="Arial" charset="0"/>
                <a:cs typeface="Arial" charset="0"/>
              </a:rPr>
              <a:t>    vařená loupaná vejce</a:t>
            </a:r>
          </a:p>
          <a:p>
            <a:pPr eaLnBrk="1" hangingPunct="1"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	- v nálevu nebo vakuově balená</a:t>
            </a:r>
          </a:p>
          <a:p>
            <a:pPr eaLnBrk="1" hangingPunct="1"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	- např. na výrobu salátů, oblohy a hotových jídel</a:t>
            </a:r>
          </a:p>
        </p:txBody>
      </p:sp>
      <p:pic>
        <p:nvPicPr>
          <p:cNvPr id="22530" name="Obrázek 3" descr="kybl_VV_dobry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3284538"/>
            <a:ext cx="37274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25"/>
            <a:ext cx="8115300" cy="614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smtClean="0">
                <a:latin typeface="Arial" charset="0"/>
                <a:cs typeface="Arial" charset="0"/>
              </a:rPr>
              <a:t>  Dlouhá vejce</a:t>
            </a:r>
          </a:p>
          <a:p>
            <a:pPr lvl="1"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- hmota vařených bílků a žloutků ve tvaru válce (v průřezu vypadá jako vařené vejce), celá nebo nakrájená na plátky</a:t>
            </a:r>
          </a:p>
          <a:p>
            <a:pPr lvl="1"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- používají se ve studené kuchyni (zdobení, bagety, </a:t>
            </a:r>
            <a:r>
              <a:rPr lang="cs-CZ" smtClean="0"/>
              <a:t>saláty)</a:t>
            </a:r>
          </a:p>
          <a:p>
            <a:pPr lvl="1" eaLnBrk="1" hangingPunct="1">
              <a:buFont typeface="Arial" charset="0"/>
              <a:buNone/>
            </a:pPr>
            <a:r>
              <a:rPr lang="cs-CZ" smtClean="0"/>
              <a:t>	</a:t>
            </a:r>
            <a:r>
              <a:rPr lang="cs-CZ" smtClean="0">
                <a:latin typeface="Arial" charset="0"/>
                <a:cs typeface="Arial" charset="0"/>
              </a:rPr>
              <a:t>a v lahůdkářské výrobě</a:t>
            </a:r>
          </a:p>
        </p:txBody>
      </p:sp>
      <p:pic>
        <p:nvPicPr>
          <p:cNvPr id="23554" name="Obrázek 4" descr="Untitled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4076700"/>
            <a:ext cx="6237288" cy="257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>
                <a:latin typeface="Arial" charset="0"/>
              </a:rPr>
              <a:t>Pokrmy z vajec – vaječné pokrmy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Sázená vejce</a:t>
            </a:r>
          </a:p>
          <a:p>
            <a:r>
              <a:rPr lang="cs-CZ" smtClean="0">
                <a:latin typeface="Arial" charset="0"/>
              </a:rPr>
              <a:t>Míchaná vejce</a:t>
            </a:r>
          </a:p>
          <a:p>
            <a:r>
              <a:rPr lang="cs-CZ" smtClean="0">
                <a:latin typeface="Arial" charset="0"/>
              </a:rPr>
              <a:t>Omelety </a:t>
            </a:r>
          </a:p>
          <a:p>
            <a:r>
              <a:rPr lang="cs-CZ" smtClean="0">
                <a:latin typeface="Arial" charset="0"/>
              </a:rPr>
              <a:t>Pomazánky, saláty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63"/>
            <a:ext cx="8115300" cy="59737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>
                <a:latin typeface="Arial" charset="0"/>
                <a:cs typeface="Arial" charset="0"/>
              </a:rPr>
              <a:t>Sázená vejce</a:t>
            </a:r>
          </a:p>
          <a:p>
            <a:pPr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	</a:t>
            </a:r>
          </a:p>
        </p:txBody>
      </p:sp>
      <p:pic>
        <p:nvPicPr>
          <p:cNvPr id="24578" name="Obrázek 3" descr="154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30338"/>
            <a:ext cx="6697662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25"/>
            <a:ext cx="8115300" cy="6045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>
                <a:latin typeface="Arial" charset="0"/>
                <a:cs typeface="Arial" charset="0"/>
              </a:rPr>
              <a:t>Míchaná vejce </a:t>
            </a:r>
          </a:p>
        </p:txBody>
      </p:sp>
      <p:pic>
        <p:nvPicPr>
          <p:cNvPr id="25602" name="Obrázek 3" descr="eggs_0.preview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1214438"/>
            <a:ext cx="69850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63"/>
            <a:ext cx="8186738" cy="59737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>
                <a:latin typeface="Arial" charset="0"/>
                <a:cs typeface="Arial" charset="0"/>
              </a:rPr>
              <a:t>Vaječná pomazánka</a:t>
            </a:r>
          </a:p>
        </p:txBody>
      </p:sp>
      <p:pic>
        <p:nvPicPr>
          <p:cNvPr id="26626" name="Obrázek 3" descr="phoca_thumb_l_pomazanka_vajickov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1357313"/>
            <a:ext cx="7419975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63"/>
            <a:ext cx="7972425" cy="59737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>
                <a:latin typeface="Arial" charset="0"/>
                <a:cs typeface="Arial" charset="0"/>
              </a:rPr>
              <a:t>Vaječná tlačenka</a:t>
            </a:r>
          </a:p>
        </p:txBody>
      </p:sp>
      <p:pic>
        <p:nvPicPr>
          <p:cNvPr id="27650" name="Obrázek 3" descr="vajecna.tlacenka.3_@_47f1ea978803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722438"/>
            <a:ext cx="5591175" cy="488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latin typeface="Arial" charset="0"/>
                <a:cs typeface="Arial" charset="0"/>
              </a:rPr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vejcekosicky.cz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znacenivajec.html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ceskavejce.cz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hmotnostni</a:t>
            </a:r>
            <a:r>
              <a:rPr lang="cs-CZ" dirty="0" smtClean="0">
                <a:hlinkClick r:id="rId3"/>
              </a:rPr>
              <a:t>-skupiny-vajec.</a:t>
            </a:r>
            <a:r>
              <a:rPr lang="cs-CZ" dirty="0" err="1" smtClean="0">
                <a:hlinkClick r:id="rId3"/>
              </a:rPr>
              <a:t>php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framagro.cz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vyrobky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zeelandia.cz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products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vajecne</a:t>
            </a:r>
            <a:r>
              <a:rPr lang="cs-CZ" dirty="0" smtClean="0">
                <a:hlinkClick r:id="rId5"/>
              </a:rPr>
              <a:t>-polotovary/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kuchyne.cz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vareni</a:t>
            </a:r>
            <a:r>
              <a:rPr lang="cs-CZ" dirty="0" smtClean="0">
                <a:hlinkClick r:id="rId6"/>
              </a:rPr>
              <a:t>-a-</a:t>
            </a:r>
            <a:r>
              <a:rPr lang="cs-CZ" dirty="0" err="1" smtClean="0">
                <a:hlinkClick r:id="rId6"/>
              </a:rPr>
              <a:t>stolovani</a:t>
            </a:r>
            <a:r>
              <a:rPr lang="cs-CZ" dirty="0" smtClean="0">
                <a:hlinkClick r:id="rId6"/>
              </a:rPr>
              <a:t>/10-receptu-z-vajec-k-rychle-</a:t>
            </a:r>
            <a:r>
              <a:rPr lang="cs-CZ" dirty="0" err="1" smtClean="0">
                <a:hlinkClick r:id="rId6"/>
              </a:rPr>
              <a:t>veceri</a:t>
            </a:r>
            <a:r>
              <a:rPr lang="cs-CZ" dirty="0" smtClean="0">
                <a:hlinkClick r:id="rId6"/>
              </a:rPr>
              <a:t>-i-jako-</a:t>
            </a:r>
            <a:r>
              <a:rPr lang="cs-CZ" dirty="0" err="1" smtClean="0">
                <a:hlinkClick r:id="rId6"/>
              </a:rPr>
              <a:t>pohosteni.aspx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7"/>
              </a:rPr>
              <a:t>http://www.</a:t>
            </a:r>
            <a:r>
              <a:rPr lang="cs-CZ" dirty="0" err="1" smtClean="0">
                <a:hlinkClick r:id="rId7"/>
              </a:rPr>
              <a:t>receptar.net</a:t>
            </a:r>
            <a:r>
              <a:rPr lang="cs-CZ" dirty="0" smtClean="0">
                <a:hlinkClick r:id="rId7"/>
              </a:rPr>
              <a:t>/recepty/studena-</a:t>
            </a:r>
            <a:r>
              <a:rPr lang="cs-CZ" dirty="0" err="1" smtClean="0">
                <a:hlinkClick r:id="rId7"/>
              </a:rPr>
              <a:t>kuchyne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pomazanky</a:t>
            </a:r>
            <a:r>
              <a:rPr lang="cs-CZ" dirty="0" smtClean="0">
                <a:hlinkClick r:id="rId7"/>
              </a:rPr>
              <a:t>/1277-</a:t>
            </a:r>
            <a:r>
              <a:rPr lang="cs-CZ" dirty="0" err="1" smtClean="0">
                <a:hlinkClick r:id="rId7"/>
              </a:rPr>
              <a:t>vajickova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pomazanka</a:t>
            </a:r>
            <a:r>
              <a:rPr lang="cs-CZ" dirty="0" smtClean="0">
                <a:hlinkClick r:id="rId7"/>
              </a:rPr>
              <a:t>-foto.</a:t>
            </a:r>
            <a:r>
              <a:rPr lang="cs-CZ" dirty="0" err="1" smtClean="0">
                <a:hlinkClick r:id="rId7"/>
              </a:rPr>
              <a:t>html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hlinkClick r:id="rId8"/>
              </a:rPr>
              <a:t>http://www.</a:t>
            </a:r>
            <a:r>
              <a:rPr lang="cs-CZ" dirty="0" err="1" smtClean="0">
                <a:hlinkClick r:id="rId8"/>
              </a:rPr>
              <a:t>vahala.cz</a:t>
            </a:r>
            <a:r>
              <a:rPr lang="cs-CZ" dirty="0" smtClean="0">
                <a:hlinkClick r:id="rId8"/>
              </a:rPr>
              <a:t>/</a:t>
            </a:r>
            <a:r>
              <a:rPr lang="cs-CZ" dirty="0" err="1" smtClean="0">
                <a:hlinkClick r:id="rId8"/>
              </a:rPr>
              <a:t>cs</a:t>
            </a:r>
            <a:r>
              <a:rPr lang="cs-CZ" dirty="0" smtClean="0">
                <a:hlinkClick r:id="rId8"/>
              </a:rPr>
              <a:t>/kategorie-</a:t>
            </a:r>
            <a:r>
              <a:rPr lang="cs-CZ" dirty="0" err="1" smtClean="0">
                <a:hlinkClick r:id="rId8"/>
              </a:rPr>
              <a:t>vyrobku</a:t>
            </a:r>
            <a:r>
              <a:rPr lang="cs-CZ" dirty="0" smtClean="0">
                <a:hlinkClick r:id="rId8"/>
              </a:rPr>
              <a:t>/</a:t>
            </a:r>
            <a:r>
              <a:rPr lang="cs-CZ" dirty="0" err="1" smtClean="0">
                <a:hlinkClick r:id="rId8"/>
              </a:rPr>
              <a:t>ostatni</a:t>
            </a:r>
            <a:r>
              <a:rPr lang="cs-CZ" dirty="0" smtClean="0">
                <a:hlinkClick r:id="rId8"/>
              </a:rPr>
              <a:t>-</a:t>
            </a:r>
            <a:r>
              <a:rPr lang="cs-CZ" dirty="0" err="1" smtClean="0">
                <a:hlinkClick r:id="rId8"/>
              </a:rPr>
              <a:t>aspikove</a:t>
            </a:r>
            <a:r>
              <a:rPr lang="cs-CZ" dirty="0" smtClean="0">
                <a:hlinkClick r:id="rId8"/>
              </a:rPr>
              <a:t>-</a:t>
            </a:r>
            <a:r>
              <a:rPr lang="cs-CZ" dirty="0" err="1" smtClean="0">
                <a:hlinkClick r:id="rId8"/>
              </a:rPr>
              <a:t>vyrobky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odnadpis 2"/>
          <p:cNvSpPr>
            <a:spLocks noGrp="1"/>
          </p:cNvSpPr>
          <p:nvPr>
            <p:ph type="subTitle" idx="4294967295"/>
          </p:nvPr>
        </p:nvSpPr>
        <p:spPr>
          <a:xfrm>
            <a:off x="323850" y="5157788"/>
            <a:ext cx="8424863" cy="94615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Vypracoval: Mgr. Alexandr Burda</a:t>
            </a:r>
            <a:r>
              <a:rPr lang="cs-CZ" sz="4000" b="1" smtClean="0"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30723" name="Obrázek 3"/>
          <p:cNvPicPr>
            <a:picLocks noChangeAspect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884238"/>
            <a:ext cx="7848600" cy="3897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ázek 2" descr="44585specialvarimevejcedesetnapady-foto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3500438"/>
            <a:ext cx="4786313" cy="317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3200" b="1" smtClean="0">
                <a:latin typeface="Arial" charset="0"/>
                <a:cs typeface="Arial" charset="0"/>
              </a:rPr>
              <a:t>Chemické složení vajec</a:t>
            </a:r>
          </a:p>
        </p:txBody>
      </p:sp>
      <p:sp>
        <p:nvSpPr>
          <p:cNvPr id="14339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186738" cy="49006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   Vejce jsou výborným zdrojem bílkovin</a:t>
            </a:r>
          </a:p>
          <a:p>
            <a:pPr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   Železo, vápník, magnézium, fosfor, draslík, sodík; </a:t>
            </a:r>
          </a:p>
          <a:p>
            <a:pPr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   vitamíny A, B6, B12, D a E; </a:t>
            </a:r>
          </a:p>
          <a:p>
            <a:pPr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   Z tuků obsahují cholesterol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Vejce z velkochovů 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   Vejce z velkochovů jsou pravidelně kontrolována na přítomnost bakterií → pravděpodobnost nákazy salmonelou je snížena.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>
                <a:latin typeface="Arial" charset="0"/>
                <a:cs typeface="Arial" charset="0"/>
              </a:rPr>
              <a:t>Označení slepičích vajec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401050" cy="53022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   Vejce prodávaná v obchodech jsou označena razítkem.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8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   Jednotlivá písmena a čísla v kódu nás informují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    a) o typu a způsobu chovu nosnic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		 0 = vejce nosnic z ekologického chovu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		 1 = vejce nosnic žijících ve volném výběhu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		 2 = vejce nosnic </a:t>
            </a:r>
            <a:r>
              <a:rPr lang="pl-PL" sz="2800" smtClean="0">
                <a:latin typeface="Arial" charset="0"/>
                <a:cs typeface="Arial" charset="0"/>
              </a:rPr>
              <a:t>chovaných v halách na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2800" smtClean="0">
                <a:latin typeface="Arial" charset="0"/>
                <a:cs typeface="Arial" charset="0"/>
              </a:rPr>
              <a:t>                  podestýlce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2800" smtClean="0">
                <a:latin typeface="Arial" charset="0"/>
                <a:cs typeface="Arial" charset="0"/>
              </a:rPr>
              <a:t>		 3 = vejce nosnic z klecového chovu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    b) o zemi původu vajec, registračním chovu 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smtClean="0">
                <a:latin typeface="Arial" charset="0"/>
                <a:cs typeface="Arial" charset="0"/>
              </a:rPr>
              <a:t>        hmotnostní skupině vejce</a:t>
            </a:r>
          </a:p>
          <a:p>
            <a:pPr eaLnBrk="1" hangingPunct="1">
              <a:lnSpc>
                <a:spcPct val="80000"/>
              </a:lnSpc>
            </a:pPr>
            <a:endParaRPr lang="cs-CZ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>
                <a:latin typeface="Arial" charset="0"/>
                <a:cs typeface="Arial" charset="0"/>
              </a:rPr>
              <a:t>Hmotnostní skupiny slepičích vajec</a:t>
            </a:r>
          </a:p>
        </p:txBody>
      </p:sp>
      <p:graphicFrame>
        <p:nvGraphicFramePr>
          <p:cNvPr id="14" name="Zástupný symbol pro obsah 13"/>
          <p:cNvGraphicFramePr>
            <a:graphicFrameLocks noGrp="1"/>
          </p:cNvGraphicFramePr>
          <p:nvPr>
            <p:ph sz="half" idx="1"/>
          </p:nvPr>
        </p:nvGraphicFramePr>
        <p:xfrm>
          <a:off x="428625" y="1571625"/>
          <a:ext cx="8143875" cy="85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857256"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solidFill>
                            <a:schemeClr val="tx1"/>
                          </a:solidFill>
                        </a:rPr>
                        <a:t>„S“ (</a:t>
                      </a:r>
                      <a:r>
                        <a:rPr lang="cs-CZ" sz="2200" b="0" dirty="0" err="1" smtClean="0">
                          <a:solidFill>
                            <a:schemeClr val="tx1"/>
                          </a:solidFill>
                        </a:rPr>
                        <a:t>small</a:t>
                      </a:r>
                      <a:r>
                        <a:rPr lang="cs-CZ" sz="2200" b="0" dirty="0" smtClean="0">
                          <a:solidFill>
                            <a:schemeClr val="tx1"/>
                          </a:solidFill>
                        </a:rPr>
                        <a:t>) – hmotnost do 53 g</a:t>
                      </a:r>
                    </a:p>
                    <a:p>
                      <a:r>
                        <a:rPr lang="cs-CZ" sz="2200" b="0" dirty="0" smtClean="0">
                          <a:solidFill>
                            <a:schemeClr val="tx1"/>
                          </a:solidFill>
                        </a:rPr>
                        <a:t>„M“ (medium) – 53-63 g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solidFill>
                            <a:schemeClr val="tx1"/>
                          </a:solidFill>
                        </a:rPr>
                        <a:t>„L“ (</a:t>
                      </a:r>
                      <a:r>
                        <a:rPr lang="cs-CZ" sz="2200" b="0" dirty="0" err="1" smtClean="0">
                          <a:solidFill>
                            <a:schemeClr val="tx1"/>
                          </a:solidFill>
                        </a:rPr>
                        <a:t>large</a:t>
                      </a:r>
                      <a:r>
                        <a:rPr lang="cs-CZ" sz="2200" b="0" dirty="0" smtClean="0">
                          <a:solidFill>
                            <a:schemeClr val="tx1"/>
                          </a:solidFill>
                        </a:rPr>
                        <a:t>) – 63-73 g</a:t>
                      </a:r>
                    </a:p>
                    <a:p>
                      <a:r>
                        <a:rPr lang="cs-CZ" sz="2200" b="0" dirty="0" smtClean="0">
                          <a:solidFill>
                            <a:schemeClr val="tx1"/>
                          </a:solidFill>
                        </a:rPr>
                        <a:t>„XL“ (extra </a:t>
                      </a:r>
                      <a:r>
                        <a:rPr lang="cs-CZ" sz="2200" b="0" dirty="0" err="1" smtClean="0">
                          <a:solidFill>
                            <a:schemeClr val="tx1"/>
                          </a:solidFill>
                        </a:rPr>
                        <a:t>large</a:t>
                      </a:r>
                      <a:r>
                        <a:rPr lang="cs-CZ" sz="2200" b="0" dirty="0" smtClean="0">
                          <a:solidFill>
                            <a:schemeClr val="tx1"/>
                          </a:solidFill>
                        </a:rPr>
                        <a:t>) – přes 73 g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7418" name="Obrázek 14" descr="vejce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857500"/>
            <a:ext cx="8143875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525463" y="1905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smtClean="0">
                <a:latin typeface="Arial" charset="0"/>
                <a:cs typeface="Arial" charset="0"/>
              </a:rPr>
              <a:t>Křepelčí vejce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1075"/>
            <a:ext cx="8258175" cy="19478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900" smtClean="0">
                <a:latin typeface="Arial" charset="0"/>
                <a:cs typeface="Arial" charset="0"/>
              </a:rPr>
              <a:t>   Jsou daleko menší, než vejce slepičí (průměrná váha: 10 g)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900" smtClean="0">
                <a:latin typeface="Arial" charset="0"/>
                <a:cs typeface="Arial" charset="0"/>
              </a:rPr>
              <a:t>   Obsahují přibližně stejné množství cholesterolu jako slepičí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900" smtClean="0">
                <a:latin typeface="Arial" charset="0"/>
                <a:cs typeface="Arial" charset="0"/>
              </a:rPr>
              <a:t>(přepočet na 100 g potraviny)</a:t>
            </a:r>
          </a:p>
          <a:p>
            <a:pPr eaLnBrk="1" hangingPunct="1">
              <a:lnSpc>
                <a:spcPct val="80000"/>
              </a:lnSpc>
            </a:pPr>
            <a:endParaRPr lang="cs-CZ" sz="2700" smtClean="0"/>
          </a:p>
        </p:txBody>
      </p:sp>
      <p:pic>
        <p:nvPicPr>
          <p:cNvPr id="18435" name="Obrázek 2" descr="K__epel_____vejce44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141663"/>
            <a:ext cx="5565775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>
                <a:latin typeface="Arial" charset="0"/>
                <a:cs typeface="Arial" charset="0"/>
              </a:rPr>
              <a:t>Vaječné polotovary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763" cy="50434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Tekuté vaječné polotovary:</a:t>
            </a:r>
          </a:p>
          <a:p>
            <a:pPr eaLnBrk="1" hangingPunct="1">
              <a:buFont typeface="Arial" charset="0"/>
              <a:buNone/>
            </a:pPr>
            <a:endParaRPr lang="cs-CZ" u="sng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i="1" smtClean="0">
                <a:latin typeface="Arial" charset="0"/>
                <a:cs typeface="Arial" charset="0"/>
              </a:rPr>
              <a:t>Melanže</a:t>
            </a:r>
          </a:p>
          <a:p>
            <a:pPr eaLnBrk="1" hangingPunct="1"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   pasterovaná vyklepaná vejce použitelná hlavně pro pekařskou a cukrářskou výrobu</a:t>
            </a:r>
          </a:p>
        </p:txBody>
      </p:sp>
      <p:pic>
        <p:nvPicPr>
          <p:cNvPr id="19459" name="Obrázek 4" descr="Melanž tekutá 10 l 1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1773238"/>
            <a:ext cx="3419475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ázek 3" descr="Bílek tekutý 1 l 1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133600"/>
            <a:ext cx="3175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63"/>
            <a:ext cx="5843588" cy="3286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900" i="1" smtClean="0">
                <a:latin typeface="Arial" charset="0"/>
                <a:cs typeface="Arial" charset="0"/>
              </a:rPr>
              <a:t>Bílky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900" smtClean="0">
                <a:latin typeface="Arial" charset="0"/>
                <a:cs typeface="Arial" charset="0"/>
              </a:rPr>
              <a:t>pasterovaný vaječný bílek (tekutý)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900" smtClean="0">
                <a:latin typeface="Arial" charset="0"/>
                <a:cs typeface="Arial" charset="0"/>
              </a:rPr>
              <a:t>Vyrábí se neslazený, solený, nebo slazený (obsah cukru: 50%)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900" smtClean="0">
                <a:latin typeface="Arial" charset="0"/>
                <a:cs typeface="Arial" charset="0"/>
              </a:rPr>
              <a:t>Využití hlavně v cukrářské výrobě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Obrázek 3" descr="egg-and-shel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3163888"/>
            <a:ext cx="5140325" cy="342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25"/>
            <a:ext cx="8507413" cy="2714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Žloutky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   Pasterovaný tekutý žloutek může být přirozené chuti, solený nebo slazený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	Využití pro pekařskou, cukrářskou výrobu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mtClean="0">
                <a:latin typeface="Arial" charset="0"/>
                <a:cs typeface="Arial" charset="0"/>
              </a:rPr>
              <a:t>   a gastronomii.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226</TotalTime>
  <Words>328</Words>
  <Application>Microsoft Office PowerPoint</Application>
  <PresentationFormat>Předvádění na obrazovce (4:3)</PresentationFormat>
  <Paragraphs>75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Motiv systému Office</vt:lpstr>
      <vt:lpstr>Snímek 1</vt:lpstr>
      <vt:lpstr>Chemické složení vajec</vt:lpstr>
      <vt:lpstr>Vejce z velkochovů </vt:lpstr>
      <vt:lpstr>Označení slepičích vajec</vt:lpstr>
      <vt:lpstr>Hmotnostní skupiny slepičích vajec</vt:lpstr>
      <vt:lpstr>Křepelčí vejce</vt:lpstr>
      <vt:lpstr>Vaječné polotovary</vt:lpstr>
      <vt:lpstr>Snímek 8</vt:lpstr>
      <vt:lpstr>Snímek 9</vt:lpstr>
      <vt:lpstr>Snímek 10</vt:lpstr>
      <vt:lpstr>Snímek 11</vt:lpstr>
      <vt:lpstr>Snímek 12</vt:lpstr>
      <vt:lpstr>Pokrmy z vajec – vaječné pokrmy</vt:lpstr>
      <vt:lpstr>Snímek 14</vt:lpstr>
      <vt:lpstr>Snímek 15</vt:lpstr>
      <vt:lpstr>Snímek 16</vt:lpstr>
      <vt:lpstr>Snímek 17</vt:lpstr>
      <vt:lpstr>Zdroje</vt:lpstr>
      <vt:lpstr>Snímek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Vejce a vaječné polotovary</dc:title>
  <dc:creator>Markéta</dc:creator>
  <cp:lastModifiedBy>uživatel</cp:lastModifiedBy>
  <cp:revision>75</cp:revision>
  <dcterms:created xsi:type="dcterms:W3CDTF">2010-10-17T08:08:20Z</dcterms:created>
  <dcterms:modified xsi:type="dcterms:W3CDTF">2013-09-09T12:08:54Z</dcterms:modified>
</cp:coreProperties>
</file>