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4" r:id="rId17"/>
    <p:sldId id="298" r:id="rId18"/>
    <p:sldId id="285" r:id="rId19"/>
    <p:sldId id="286" r:id="rId20"/>
    <p:sldId id="287" r:id="rId21"/>
    <p:sldId id="288" r:id="rId22"/>
    <p:sldId id="271" r:id="rId23"/>
    <p:sldId id="272" r:id="rId24"/>
    <p:sldId id="273" r:id="rId25"/>
    <p:sldId id="274" r:id="rId26"/>
    <p:sldId id="275" r:id="rId27"/>
    <p:sldId id="276" r:id="rId28"/>
    <p:sldId id="278" r:id="rId29"/>
    <p:sldId id="279" r:id="rId30"/>
    <p:sldId id="280" r:id="rId31"/>
    <p:sldId id="281" r:id="rId32"/>
    <p:sldId id="282" r:id="rId33"/>
    <p:sldId id="283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2" r:id="rId56"/>
    <p:sldId id="311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D330A2-0C7F-4CCD-8B34-DBFBFEEA271A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842E6E-2FD3-4420-8489-D8ADFC9439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E9756-DE20-4499-8B32-E2035257F33E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710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40D123-21AF-448E-A3EB-472AE8FB1729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325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59BC0A-6D39-4A57-AD13-1A142988C527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971FA-727E-46EB-B67C-25A87A9D3466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F0405-1576-4422-B1D2-D2D1228E66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F1CA7-E81C-4411-9BAE-1B20159D5D00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E4BE-1ADF-48E9-8BB7-7452001602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94255-CB6F-4966-B290-D37EBF8A8A35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D6CF8-DF49-44A8-A2F8-5FD0B933DA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B4783-4572-49D7-9185-6A6550060803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7FB32-F5C3-4CC9-A843-26482E73F7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D63D3-E383-4AFE-AF94-C6935628FE87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BF55A-5149-458E-9EF8-81CE83B60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2F93-BD78-4276-A886-5A806528CCFB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89A04-9E70-4AE8-A483-1F9EC3A3D1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A24FA-197B-4544-A497-E50BEA8EE072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EA03-8A3B-4886-ACF9-7648A885AF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62559-FF11-4DC1-B1F9-670DDD68C03F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2C4D0-BF77-4A2E-AD9A-89F193D70A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89C05-BC5D-48AD-8D82-27F11FCD292A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251D8-4DA2-49A8-97C3-7499A99239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8BED3-05E9-4794-9589-96A1E34F7BED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6EC46-42B1-41E2-9E00-D529F84D95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41CF2-5ECC-4B7C-A7F1-BD9A287BF47A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CCE1D-A775-430A-A1E1-A72F8CE4F8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5F7D63-5986-418C-BE07-6810A32C9C36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4BD2D0-39EA-4738-A840-187EDF4902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ctrTitle"/>
          </p:nvPr>
        </p:nvSpPr>
        <p:spPr>
          <a:xfrm>
            <a:off x="684213" y="4149725"/>
            <a:ext cx="7772400" cy="1800225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Úprava zeleniny krájením</a:t>
            </a:r>
          </a:p>
        </p:txBody>
      </p:sp>
      <p:pic>
        <p:nvPicPr>
          <p:cNvPr id="14338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908050"/>
            <a:ext cx="686752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ovéPole 2"/>
          <p:cNvSpPr txBox="1">
            <a:spLocks noChangeArrowheads="1"/>
          </p:cNvSpPr>
          <p:nvPr/>
        </p:nvSpPr>
        <p:spPr bwMode="auto">
          <a:xfrm>
            <a:off x="684213" y="692150"/>
            <a:ext cx="7704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Ideálně pokrájený brunoise připravený pro další použití</a:t>
            </a:r>
          </a:p>
        </p:txBody>
      </p:sp>
      <p:pic>
        <p:nvPicPr>
          <p:cNvPr id="24578" name="Obrázek 3"/>
          <p:cNvPicPr>
            <a:picLocks noChangeAspect="1"/>
          </p:cNvPicPr>
          <p:nvPr/>
        </p:nvPicPr>
        <p:blipFill>
          <a:blip r:embed="rId2"/>
          <a:srcRect l="6541" t="8037" r="9534" b="15956"/>
          <a:stretch>
            <a:fillRect/>
          </a:stretch>
        </p:blipFill>
        <p:spPr bwMode="auto">
          <a:xfrm>
            <a:off x="971550" y="1489075"/>
            <a:ext cx="7272338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Cibule</a:t>
            </a:r>
          </a:p>
        </p:txBody>
      </p:sp>
      <p:sp>
        <p:nvSpPr>
          <p:cNvPr id="25602" name="TextovéPole 2"/>
          <p:cNvSpPr txBox="1">
            <a:spLocks noChangeArrowheads="1"/>
          </p:cNvSpPr>
          <p:nvPr/>
        </p:nvSpPr>
        <p:spPr bwMode="auto">
          <a:xfrm>
            <a:off x="431800" y="1125538"/>
            <a:ext cx="84248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Krájení cibule začíná loupáním. </a:t>
            </a:r>
            <a:br>
              <a:rPr lang="cs-CZ" sz="2400"/>
            </a:br>
            <a:r>
              <a:rPr lang="cs-CZ" sz="2400"/>
              <a:t>Rozlišuje krájení: na kostičky a na kolečka</a:t>
            </a:r>
          </a:p>
        </p:txBody>
      </p:sp>
      <p:sp>
        <p:nvSpPr>
          <p:cNvPr id="25603" name="TextovéPole 5"/>
          <p:cNvSpPr txBox="1">
            <a:spLocks noChangeArrowheads="1"/>
          </p:cNvSpPr>
          <p:nvPr/>
        </p:nvSpPr>
        <p:spPr bwMode="auto">
          <a:xfrm>
            <a:off x="755650" y="5638800"/>
            <a:ext cx="77771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Při krájení na kostičky je potřeba zachovat kořen, </a:t>
            </a:r>
            <a:br>
              <a:rPr lang="cs-CZ" sz="2400"/>
            </a:br>
            <a:r>
              <a:rPr lang="cs-CZ" sz="2400"/>
              <a:t>při krájení na kolečka kousek natě</a:t>
            </a:r>
          </a:p>
        </p:txBody>
      </p:sp>
      <p:pic>
        <p:nvPicPr>
          <p:cNvPr id="25604" name="Obrázek 8"/>
          <p:cNvPicPr>
            <a:picLocks noChangeAspect="1"/>
          </p:cNvPicPr>
          <p:nvPr/>
        </p:nvPicPr>
        <p:blipFill>
          <a:blip r:embed="rId2"/>
          <a:srcRect l="29259" t="2379" r="16873" b="18343"/>
          <a:stretch>
            <a:fillRect/>
          </a:stretch>
        </p:blipFill>
        <p:spPr bwMode="auto">
          <a:xfrm>
            <a:off x="971550" y="2133600"/>
            <a:ext cx="3455988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Obrázek 9"/>
          <p:cNvPicPr>
            <a:picLocks noChangeAspect="1"/>
          </p:cNvPicPr>
          <p:nvPr/>
        </p:nvPicPr>
        <p:blipFill>
          <a:blip r:embed="rId3"/>
          <a:srcRect l="20187" r="16667" b="13229"/>
          <a:stretch>
            <a:fillRect/>
          </a:stretch>
        </p:blipFill>
        <p:spPr bwMode="auto">
          <a:xfrm>
            <a:off x="4589463" y="2119313"/>
            <a:ext cx="3716337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Obrázek 2"/>
          <p:cNvPicPr>
            <a:picLocks noChangeAspect="1"/>
          </p:cNvPicPr>
          <p:nvPr/>
        </p:nvPicPr>
        <p:blipFill>
          <a:blip r:embed="rId2"/>
          <a:srcRect l="21329" t="-2840" r="19029" b="13376"/>
          <a:stretch>
            <a:fillRect/>
          </a:stretch>
        </p:blipFill>
        <p:spPr bwMode="auto">
          <a:xfrm>
            <a:off x="827088" y="2420938"/>
            <a:ext cx="36004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Obrázek 3"/>
          <p:cNvPicPr>
            <a:picLocks noChangeAspect="1"/>
          </p:cNvPicPr>
          <p:nvPr/>
        </p:nvPicPr>
        <p:blipFill>
          <a:blip r:embed="rId3"/>
          <a:srcRect l="19702" t="37" r="19702" b="11201"/>
          <a:stretch>
            <a:fillRect/>
          </a:stretch>
        </p:blipFill>
        <p:spPr bwMode="auto">
          <a:xfrm>
            <a:off x="4632325" y="2517775"/>
            <a:ext cx="3560763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ovéPole 4"/>
          <p:cNvSpPr txBox="1">
            <a:spLocks noChangeArrowheads="1"/>
          </p:cNvSpPr>
          <p:nvPr/>
        </p:nvSpPr>
        <p:spPr bwMode="auto">
          <a:xfrm>
            <a:off x="468313" y="630238"/>
            <a:ext cx="81359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Krájení na kostičky</a:t>
            </a:r>
          </a:p>
          <a:p>
            <a:pPr algn="ctr"/>
            <a:r>
              <a:rPr lang="cs-CZ" sz="2400"/>
              <a:t>Nejprve cibuli překrojíme napůl, poté krájíme plátky tak, abychom zachovali kořen celý, tedy nedokrajujeme až do konce – cibule bude držet pohromadě.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Obrázek 1"/>
          <p:cNvPicPr>
            <a:picLocks noChangeAspect="1"/>
          </p:cNvPicPr>
          <p:nvPr/>
        </p:nvPicPr>
        <p:blipFill>
          <a:blip r:embed="rId2"/>
          <a:srcRect l="4225" t="22594" r="8655" b="2884"/>
          <a:stretch>
            <a:fillRect/>
          </a:stretch>
        </p:blipFill>
        <p:spPr bwMode="auto">
          <a:xfrm>
            <a:off x="809625" y="1773238"/>
            <a:ext cx="745013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ovéPole 2"/>
          <p:cNvSpPr txBox="1">
            <a:spLocks noChangeArrowheads="1"/>
          </p:cNvSpPr>
          <p:nvPr/>
        </p:nvSpPr>
        <p:spPr bwMode="auto">
          <a:xfrm>
            <a:off x="809625" y="774700"/>
            <a:ext cx="7450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Krájíme-li velmi jemně,  </a:t>
            </a:r>
            <a:br>
              <a:rPr lang="cs-CZ" sz="2400"/>
            </a:br>
            <a:r>
              <a:rPr lang="cs-CZ" sz="2400"/>
              <a:t>překrojíme ještě cibuli jednou až dvakrát vodorovně.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ovéPole 2"/>
          <p:cNvSpPr txBox="1">
            <a:spLocks noChangeArrowheads="1"/>
          </p:cNvSpPr>
          <p:nvPr/>
        </p:nvSpPr>
        <p:spPr bwMode="auto">
          <a:xfrm>
            <a:off x="900113" y="836613"/>
            <a:ext cx="73691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Nakrájíme na jemné kostičky, zbylý kořen k další přípravě neupotřebíme, můžeme ho proto odložit</a:t>
            </a:r>
          </a:p>
        </p:txBody>
      </p:sp>
      <p:pic>
        <p:nvPicPr>
          <p:cNvPr id="28674" name="Obrázek 3"/>
          <p:cNvPicPr>
            <a:picLocks noChangeAspect="1"/>
          </p:cNvPicPr>
          <p:nvPr/>
        </p:nvPicPr>
        <p:blipFill>
          <a:blip r:embed="rId2"/>
          <a:srcRect l="1775" t="15944" r="6729" b="7698"/>
          <a:stretch>
            <a:fillRect/>
          </a:stretch>
        </p:blipFill>
        <p:spPr bwMode="auto">
          <a:xfrm>
            <a:off x="900113" y="1844675"/>
            <a:ext cx="7369175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Obrázek 1"/>
          <p:cNvPicPr>
            <a:picLocks noChangeAspect="1"/>
          </p:cNvPicPr>
          <p:nvPr/>
        </p:nvPicPr>
        <p:blipFill>
          <a:blip r:embed="rId2"/>
          <a:srcRect l="15257" r="19978" b="8913"/>
          <a:stretch>
            <a:fillRect/>
          </a:stretch>
        </p:blipFill>
        <p:spPr bwMode="auto">
          <a:xfrm>
            <a:off x="812800" y="2276475"/>
            <a:ext cx="368776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Obrázek 2"/>
          <p:cNvPicPr>
            <a:picLocks noChangeAspect="1"/>
          </p:cNvPicPr>
          <p:nvPr/>
        </p:nvPicPr>
        <p:blipFill>
          <a:blip r:embed="rId3"/>
          <a:srcRect l="15553" t="2298" r="28732" b="14133"/>
          <a:stretch>
            <a:fillRect/>
          </a:stretch>
        </p:blipFill>
        <p:spPr bwMode="auto">
          <a:xfrm>
            <a:off x="4689475" y="2276475"/>
            <a:ext cx="34559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ovéPole 3"/>
          <p:cNvSpPr txBox="1">
            <a:spLocks noChangeArrowheads="1"/>
          </p:cNvSpPr>
          <p:nvPr/>
        </p:nvSpPr>
        <p:spPr bwMode="auto">
          <a:xfrm>
            <a:off x="971550" y="836613"/>
            <a:ext cx="7058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Krájíme kolečka podle potřeby. </a:t>
            </a:r>
            <a:br>
              <a:rPr lang="cs-CZ" sz="2400"/>
            </a:br>
            <a:r>
              <a:rPr lang="cs-CZ" sz="2400"/>
              <a:t>V závěru držíme cibuli za zbytek natě, </a:t>
            </a:r>
            <a:br>
              <a:rPr lang="cs-CZ" sz="2400"/>
            </a:br>
            <a:r>
              <a:rPr lang="cs-CZ" sz="2400"/>
              <a:t>který následně odložíme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Pórek</a:t>
            </a:r>
          </a:p>
        </p:txBody>
      </p:sp>
      <p:pic>
        <p:nvPicPr>
          <p:cNvPr id="30722" name="Obrázek 4"/>
          <p:cNvPicPr>
            <a:picLocks noChangeAspect="1"/>
          </p:cNvPicPr>
          <p:nvPr/>
        </p:nvPicPr>
        <p:blipFill>
          <a:blip r:embed="rId2"/>
          <a:srcRect t="11778" r="4391" b="11778"/>
          <a:stretch>
            <a:fillRect/>
          </a:stretch>
        </p:blipFill>
        <p:spPr bwMode="auto">
          <a:xfrm>
            <a:off x="900113" y="1844675"/>
            <a:ext cx="7439025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Obrázek 1"/>
          <p:cNvPicPr>
            <a:picLocks noChangeAspect="1"/>
          </p:cNvPicPr>
          <p:nvPr/>
        </p:nvPicPr>
        <p:blipFill>
          <a:blip r:embed="rId2"/>
          <a:srcRect l="30931" t="-66" r="20995" b="27950"/>
          <a:stretch>
            <a:fillRect/>
          </a:stretch>
        </p:blipFill>
        <p:spPr bwMode="auto">
          <a:xfrm>
            <a:off x="974725" y="1989138"/>
            <a:ext cx="3338513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Obrázek 2"/>
          <p:cNvPicPr>
            <a:picLocks noChangeAspect="1"/>
          </p:cNvPicPr>
          <p:nvPr/>
        </p:nvPicPr>
        <p:blipFill>
          <a:blip r:embed="rId3"/>
          <a:srcRect l="22366" t="7915" r="19534" b="7915"/>
          <a:stretch>
            <a:fillRect/>
          </a:stretch>
        </p:blipFill>
        <p:spPr bwMode="auto">
          <a:xfrm>
            <a:off x="4572000" y="1987550"/>
            <a:ext cx="3455988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ovéPole 3"/>
          <p:cNvSpPr txBox="1">
            <a:spLocks noChangeArrowheads="1"/>
          </p:cNvSpPr>
          <p:nvPr/>
        </p:nvSpPr>
        <p:spPr bwMode="auto">
          <a:xfrm>
            <a:off x="946150" y="1089025"/>
            <a:ext cx="701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Po očištění můžeme krájet kolečka</a:t>
            </a:r>
            <a:endParaRPr lang="cs-CZ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ovéPole 3"/>
          <p:cNvSpPr txBox="1">
            <a:spLocks noChangeArrowheads="1"/>
          </p:cNvSpPr>
          <p:nvPr/>
        </p:nvSpPr>
        <p:spPr bwMode="auto">
          <a:xfrm>
            <a:off x="1435100" y="793750"/>
            <a:ext cx="6337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Pórek můžeme také rozkrájet na špalíky, </a:t>
            </a:r>
            <a:br>
              <a:rPr lang="cs-CZ" sz="2400"/>
            </a:br>
            <a:r>
              <a:rPr lang="cs-CZ" sz="2400"/>
              <a:t>které poté překrojíme podélně</a:t>
            </a:r>
          </a:p>
        </p:txBody>
      </p:sp>
      <p:pic>
        <p:nvPicPr>
          <p:cNvPr id="32770" name="Obrázek 4"/>
          <p:cNvPicPr>
            <a:picLocks noChangeAspect="1"/>
          </p:cNvPicPr>
          <p:nvPr/>
        </p:nvPicPr>
        <p:blipFill>
          <a:blip r:embed="rId2"/>
          <a:srcRect l="5824" r="36263" b="11343"/>
          <a:stretch>
            <a:fillRect/>
          </a:stretch>
        </p:blipFill>
        <p:spPr bwMode="auto">
          <a:xfrm>
            <a:off x="1042988" y="1916113"/>
            <a:ext cx="3311525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Obrázek 5"/>
          <p:cNvPicPr>
            <a:picLocks noChangeAspect="1"/>
          </p:cNvPicPr>
          <p:nvPr/>
        </p:nvPicPr>
        <p:blipFill>
          <a:blip r:embed="rId3"/>
          <a:srcRect l="13583" r="26262" b="15269"/>
          <a:stretch>
            <a:fillRect/>
          </a:stretch>
        </p:blipFill>
        <p:spPr bwMode="auto">
          <a:xfrm>
            <a:off x="4603750" y="1916113"/>
            <a:ext cx="3598863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ovéPole 2"/>
          <p:cNvSpPr txBox="1">
            <a:spLocks noChangeArrowheads="1"/>
          </p:cNvSpPr>
          <p:nvPr/>
        </p:nvSpPr>
        <p:spPr bwMode="auto">
          <a:xfrm>
            <a:off x="684213" y="1052513"/>
            <a:ext cx="77755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Vzniklé poloviny přitiskneme na pracovní desku </a:t>
            </a:r>
            <a:br>
              <a:rPr lang="cs-CZ" sz="2400"/>
            </a:br>
            <a:r>
              <a:rPr lang="cs-CZ" sz="2400"/>
              <a:t>a začneme krájet proužky julienne</a:t>
            </a:r>
          </a:p>
        </p:txBody>
      </p:sp>
      <p:pic>
        <p:nvPicPr>
          <p:cNvPr id="33794" name="Obrázek 1"/>
          <p:cNvPicPr>
            <a:picLocks noChangeAspect="1"/>
          </p:cNvPicPr>
          <p:nvPr/>
        </p:nvPicPr>
        <p:blipFill>
          <a:blip r:embed="rId2"/>
          <a:srcRect l="25078" r="20187" b="24380"/>
          <a:stretch>
            <a:fillRect/>
          </a:stretch>
        </p:blipFill>
        <p:spPr bwMode="auto">
          <a:xfrm>
            <a:off x="989013" y="2276475"/>
            <a:ext cx="3463925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Obrázek 4"/>
          <p:cNvPicPr>
            <a:picLocks noChangeAspect="1"/>
          </p:cNvPicPr>
          <p:nvPr/>
        </p:nvPicPr>
        <p:blipFill>
          <a:blip r:embed="rId3"/>
          <a:srcRect l="10748" t="6535" r="31152" b="14200"/>
          <a:stretch>
            <a:fillRect/>
          </a:stretch>
        </p:blipFill>
        <p:spPr bwMode="auto">
          <a:xfrm>
            <a:off x="4716463" y="2276475"/>
            <a:ext cx="3506787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ovéPole 1"/>
          <p:cNvSpPr txBox="1">
            <a:spLocks noChangeArrowheads="1"/>
          </p:cNvSpPr>
          <p:nvPr/>
        </p:nvSpPr>
        <p:spPr bwMode="auto">
          <a:xfrm>
            <a:off x="2987675" y="1125538"/>
            <a:ext cx="295275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/>
              <a:t>Obsah:</a:t>
            </a:r>
          </a:p>
          <a:p>
            <a:endParaRPr lang="cs-CZ"/>
          </a:p>
          <a:p>
            <a:r>
              <a:rPr lang="cs-CZ"/>
              <a:t>Krájení julienne a brunoise</a:t>
            </a:r>
            <a:br>
              <a:rPr lang="cs-CZ"/>
            </a:br>
            <a:r>
              <a:rPr lang="cs-CZ"/>
              <a:t>Cibule</a:t>
            </a:r>
            <a:br>
              <a:rPr lang="cs-CZ"/>
            </a:br>
            <a:r>
              <a:rPr lang="cs-CZ"/>
              <a:t>Pórek</a:t>
            </a:r>
          </a:p>
          <a:p>
            <a:r>
              <a:rPr lang="cs-CZ"/>
              <a:t>Česnek</a:t>
            </a:r>
            <a:br>
              <a:rPr lang="cs-CZ"/>
            </a:br>
            <a:r>
              <a:rPr lang="cs-CZ"/>
              <a:t>Zelí</a:t>
            </a:r>
          </a:p>
          <a:p>
            <a:r>
              <a:rPr lang="cs-CZ"/>
              <a:t>Opomíjené druhy zeleniny</a:t>
            </a:r>
          </a:p>
          <a:p>
            <a:r>
              <a:rPr lang="cs-CZ"/>
              <a:t>	Artyčok</a:t>
            </a:r>
            <a:br>
              <a:rPr lang="cs-CZ"/>
            </a:br>
            <a:r>
              <a:rPr lang="cs-CZ"/>
              <a:t>	Fazolové lusky</a:t>
            </a:r>
            <a:br>
              <a:rPr lang="cs-CZ"/>
            </a:br>
            <a:r>
              <a:rPr lang="cs-CZ"/>
              <a:t>	Chřest</a:t>
            </a:r>
            <a:br>
              <a:rPr lang="cs-CZ"/>
            </a:br>
            <a:r>
              <a:rPr lang="cs-CZ"/>
              <a:t>	Řapíkatý celer</a:t>
            </a:r>
          </a:p>
          <a:p>
            <a:r>
              <a:rPr lang="cs-CZ"/>
              <a:t>	Fenykl</a:t>
            </a:r>
          </a:p>
          <a:p>
            <a:r>
              <a:rPr lang="cs-CZ"/>
              <a:t>	Petrželová nať</a:t>
            </a:r>
          </a:p>
          <a:p>
            <a:r>
              <a:rPr lang="cs-CZ"/>
              <a:t>Rajské jablko</a:t>
            </a:r>
          </a:p>
          <a:p>
            <a:r>
              <a:rPr lang="cs-CZ"/>
              <a:t>	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ovéPole 3"/>
          <p:cNvSpPr txBox="1">
            <a:spLocks noChangeArrowheads="1"/>
          </p:cNvSpPr>
          <p:nvPr/>
        </p:nvSpPr>
        <p:spPr bwMode="auto">
          <a:xfrm>
            <a:off x="900113" y="981075"/>
            <a:ext cx="7315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Způsob krájení šikmo podélně.</a:t>
            </a:r>
            <a:br>
              <a:rPr lang="cs-CZ" sz="2400"/>
            </a:br>
            <a:r>
              <a:rPr lang="cs-CZ" sz="2400"/>
              <a:t>Vznikají efektní elipsy</a:t>
            </a:r>
          </a:p>
        </p:txBody>
      </p:sp>
      <p:pic>
        <p:nvPicPr>
          <p:cNvPr id="34818" name="Obrázek 5"/>
          <p:cNvPicPr>
            <a:picLocks noChangeAspect="1"/>
          </p:cNvPicPr>
          <p:nvPr/>
        </p:nvPicPr>
        <p:blipFill>
          <a:blip r:embed="rId2"/>
          <a:srcRect l="9843" r="28133" b="15689"/>
          <a:stretch>
            <a:fillRect/>
          </a:stretch>
        </p:blipFill>
        <p:spPr bwMode="auto">
          <a:xfrm>
            <a:off x="809625" y="2060575"/>
            <a:ext cx="3767138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Obrázek 6"/>
          <p:cNvPicPr>
            <a:picLocks noChangeAspect="1"/>
          </p:cNvPicPr>
          <p:nvPr/>
        </p:nvPicPr>
        <p:blipFill>
          <a:blip r:embed="rId3"/>
          <a:srcRect l="13017" t="192" r="25800" b="10170"/>
          <a:stretch>
            <a:fillRect/>
          </a:stretch>
        </p:blipFill>
        <p:spPr bwMode="auto">
          <a:xfrm>
            <a:off x="4719638" y="2066925"/>
            <a:ext cx="3495675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ovéPole 2"/>
          <p:cNvSpPr txBox="1">
            <a:spLocks noChangeArrowheads="1"/>
          </p:cNvSpPr>
          <p:nvPr/>
        </p:nvSpPr>
        <p:spPr bwMode="auto">
          <a:xfrm>
            <a:off x="922338" y="908050"/>
            <a:ext cx="7316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Různé typy krájení pórku</a:t>
            </a:r>
          </a:p>
        </p:txBody>
      </p:sp>
      <p:pic>
        <p:nvPicPr>
          <p:cNvPr id="35842" name="Obrázek 3"/>
          <p:cNvPicPr>
            <a:picLocks noChangeAspect="1"/>
          </p:cNvPicPr>
          <p:nvPr/>
        </p:nvPicPr>
        <p:blipFill>
          <a:blip r:embed="rId2"/>
          <a:srcRect l="3737" t="5864" b="13643"/>
          <a:stretch>
            <a:fillRect/>
          </a:stretch>
        </p:blipFill>
        <p:spPr bwMode="auto">
          <a:xfrm>
            <a:off x="900113" y="1654175"/>
            <a:ext cx="7315200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/>
          </p:nvPr>
        </p:nvSpPr>
        <p:spPr>
          <a:xfrm>
            <a:off x="1122363" y="404813"/>
            <a:ext cx="6840537" cy="1143000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Česnek</a:t>
            </a:r>
          </a:p>
        </p:txBody>
      </p:sp>
      <p:pic>
        <p:nvPicPr>
          <p:cNvPr id="36866" name="Obrázek 3"/>
          <p:cNvPicPr>
            <a:picLocks noChangeAspect="1"/>
          </p:cNvPicPr>
          <p:nvPr/>
        </p:nvPicPr>
        <p:blipFill>
          <a:blip r:embed="rId2"/>
          <a:srcRect l="14761" t="2931" r="20833" b="11098"/>
          <a:stretch>
            <a:fillRect/>
          </a:stretch>
        </p:blipFill>
        <p:spPr bwMode="auto">
          <a:xfrm>
            <a:off x="2155825" y="1633538"/>
            <a:ext cx="48783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Obrázek 1"/>
          <p:cNvPicPr>
            <a:picLocks noChangeAspect="1"/>
          </p:cNvPicPr>
          <p:nvPr/>
        </p:nvPicPr>
        <p:blipFill>
          <a:blip r:embed="rId2"/>
          <a:srcRect l="10709" r="10074"/>
          <a:stretch>
            <a:fillRect/>
          </a:stretch>
        </p:blipFill>
        <p:spPr bwMode="auto">
          <a:xfrm>
            <a:off x="5003800" y="2133600"/>
            <a:ext cx="34512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Obrázek 2"/>
          <p:cNvPicPr>
            <a:picLocks noChangeAspect="1"/>
          </p:cNvPicPr>
          <p:nvPr/>
        </p:nvPicPr>
        <p:blipFill>
          <a:blip r:embed="rId3"/>
          <a:srcRect l="5560"/>
          <a:stretch>
            <a:fillRect/>
          </a:stretch>
        </p:blipFill>
        <p:spPr bwMode="auto">
          <a:xfrm>
            <a:off x="684213" y="2133600"/>
            <a:ext cx="414813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ovéPole 3"/>
          <p:cNvSpPr txBox="1">
            <a:spLocks noChangeArrowheads="1"/>
          </p:cNvSpPr>
          <p:nvPr/>
        </p:nvSpPr>
        <p:spPr bwMode="auto">
          <a:xfrm>
            <a:off x="684213" y="1019175"/>
            <a:ext cx="77708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Stroužek česneku nejprve tlakem dlaně rozdělíme </a:t>
            </a:r>
            <a:br>
              <a:rPr lang="cs-CZ" sz="2400"/>
            </a:br>
            <a:r>
              <a:rPr lang="cs-CZ" sz="2400"/>
              <a:t>na jednotlivé stroužky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Obrázek 1"/>
          <p:cNvPicPr>
            <a:picLocks noChangeAspect="1"/>
          </p:cNvPicPr>
          <p:nvPr/>
        </p:nvPicPr>
        <p:blipFill>
          <a:blip r:embed="rId2"/>
          <a:srcRect l="19534" r="25914" b="20612"/>
          <a:stretch>
            <a:fillRect/>
          </a:stretch>
        </p:blipFill>
        <p:spPr bwMode="auto">
          <a:xfrm>
            <a:off x="1187450" y="2433638"/>
            <a:ext cx="3036888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ovéPole 2"/>
          <p:cNvSpPr txBox="1">
            <a:spLocks noChangeArrowheads="1"/>
          </p:cNvSpPr>
          <p:nvPr/>
        </p:nvSpPr>
        <p:spPr bwMode="auto">
          <a:xfrm>
            <a:off x="1096963" y="908050"/>
            <a:ext cx="663416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Poté pomocí tlaku přes nůž narušíme slupku stroužku, tzn. že praskne. </a:t>
            </a:r>
            <a:br>
              <a:rPr lang="cs-CZ" sz="2400"/>
            </a:br>
            <a:r>
              <a:rPr lang="cs-CZ" sz="2400"/>
              <a:t>Poté stroužek snadněji oloupeme </a:t>
            </a:r>
          </a:p>
        </p:txBody>
      </p:sp>
      <p:pic>
        <p:nvPicPr>
          <p:cNvPr id="38915" name="Obrázek 3"/>
          <p:cNvPicPr>
            <a:picLocks noChangeAspect="1"/>
          </p:cNvPicPr>
          <p:nvPr/>
        </p:nvPicPr>
        <p:blipFill>
          <a:blip r:embed="rId3"/>
          <a:srcRect l="11943" r="12738"/>
          <a:stretch>
            <a:fillRect/>
          </a:stretch>
        </p:blipFill>
        <p:spPr bwMode="auto">
          <a:xfrm>
            <a:off x="4356100" y="2433638"/>
            <a:ext cx="3529013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Obrázek 1"/>
          <p:cNvPicPr>
            <a:picLocks noChangeAspect="1"/>
          </p:cNvPicPr>
          <p:nvPr/>
        </p:nvPicPr>
        <p:blipFill>
          <a:blip r:embed="rId2"/>
          <a:srcRect l="25879" b="7855"/>
          <a:stretch>
            <a:fillRect/>
          </a:stretch>
        </p:blipFill>
        <p:spPr bwMode="auto">
          <a:xfrm>
            <a:off x="1258888" y="2636838"/>
            <a:ext cx="3346450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Obrázek 2"/>
          <p:cNvPicPr>
            <a:picLocks noChangeAspect="1"/>
          </p:cNvPicPr>
          <p:nvPr/>
        </p:nvPicPr>
        <p:blipFill>
          <a:blip r:embed="rId3"/>
          <a:srcRect l="17055" r="17055" b="8276"/>
          <a:stretch>
            <a:fillRect/>
          </a:stretch>
        </p:blipFill>
        <p:spPr bwMode="auto">
          <a:xfrm>
            <a:off x="4778375" y="2636838"/>
            <a:ext cx="30067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ovéPole 3"/>
          <p:cNvSpPr txBox="1">
            <a:spLocks noChangeArrowheads="1"/>
          </p:cNvSpPr>
          <p:nvPr/>
        </p:nvSpPr>
        <p:spPr bwMode="auto">
          <a:xfrm>
            <a:off x="827088" y="1125538"/>
            <a:ext cx="75612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Následně stroužek podélně přepůlíme </a:t>
            </a:r>
            <a:br>
              <a:rPr lang="cs-CZ" sz="2400"/>
            </a:br>
            <a:r>
              <a:rPr lang="cs-CZ" sz="2400"/>
              <a:t>a špičkou nože vyjmeme klíček – zabráníme tím šíření klasického česnekového aroma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ovéPole 2"/>
          <p:cNvSpPr txBox="1">
            <a:spLocks noChangeArrowheads="1"/>
          </p:cNvSpPr>
          <p:nvPr/>
        </p:nvSpPr>
        <p:spPr bwMode="auto">
          <a:xfrm>
            <a:off x="971550" y="981075"/>
            <a:ext cx="72009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Při tření stroužku přidáváme sůl </a:t>
            </a:r>
            <a:br>
              <a:rPr lang="cs-CZ" sz="2400"/>
            </a:br>
            <a:r>
              <a:rPr lang="cs-CZ" sz="2400"/>
              <a:t>– sůl napomáhá tření a zabraňuje oxidaci česneku</a:t>
            </a:r>
          </a:p>
        </p:txBody>
      </p:sp>
      <p:pic>
        <p:nvPicPr>
          <p:cNvPr id="40962" name="Obrázek 3"/>
          <p:cNvPicPr>
            <a:picLocks noChangeAspect="1"/>
          </p:cNvPicPr>
          <p:nvPr/>
        </p:nvPicPr>
        <p:blipFill>
          <a:blip r:embed="rId2"/>
          <a:srcRect t="5531" b="10095"/>
          <a:stretch>
            <a:fillRect/>
          </a:stretch>
        </p:blipFill>
        <p:spPr bwMode="auto">
          <a:xfrm>
            <a:off x="1403350" y="2085975"/>
            <a:ext cx="63373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Obrázek 1"/>
          <p:cNvPicPr>
            <a:picLocks noChangeAspect="1"/>
          </p:cNvPicPr>
          <p:nvPr/>
        </p:nvPicPr>
        <p:blipFill>
          <a:blip r:embed="rId2"/>
          <a:srcRect l="307" t="946" r="-307" b="14680"/>
          <a:stretch>
            <a:fillRect/>
          </a:stretch>
        </p:blipFill>
        <p:spPr bwMode="auto">
          <a:xfrm>
            <a:off x="1331913" y="1989138"/>
            <a:ext cx="65532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ovéPole 2"/>
          <p:cNvSpPr txBox="1">
            <a:spLocks noChangeArrowheads="1"/>
          </p:cNvSpPr>
          <p:nvPr/>
        </p:nvSpPr>
        <p:spPr bwMode="auto">
          <a:xfrm>
            <a:off x="827088" y="1084263"/>
            <a:ext cx="7561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Podle potřeby můžeme česnek také nakrájet na plátky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Zelí</a:t>
            </a:r>
          </a:p>
        </p:txBody>
      </p:sp>
      <p:pic>
        <p:nvPicPr>
          <p:cNvPr id="43010" name="Obrázek 2"/>
          <p:cNvPicPr>
            <a:picLocks noChangeAspect="1"/>
          </p:cNvPicPr>
          <p:nvPr/>
        </p:nvPicPr>
        <p:blipFill>
          <a:blip r:embed="rId2"/>
          <a:srcRect l="7878" t="998" b="1651"/>
          <a:stretch>
            <a:fillRect/>
          </a:stretch>
        </p:blipFill>
        <p:spPr bwMode="auto">
          <a:xfrm>
            <a:off x="896938" y="2495550"/>
            <a:ext cx="4086225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ovéPole 3"/>
          <p:cNvSpPr txBox="1">
            <a:spLocks noChangeArrowheads="1"/>
          </p:cNvSpPr>
          <p:nvPr/>
        </p:nvSpPr>
        <p:spPr bwMode="auto">
          <a:xfrm>
            <a:off x="757238" y="1412875"/>
            <a:ext cx="74882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Hlávku zelí nejprve očistíme od špinavých a zvadlých svrchních listů a poté přepůlíme a rozčtvrtíme</a:t>
            </a:r>
          </a:p>
        </p:txBody>
      </p:sp>
      <p:pic>
        <p:nvPicPr>
          <p:cNvPr id="43012" name="Obrázek 4"/>
          <p:cNvPicPr>
            <a:picLocks noChangeAspect="1"/>
          </p:cNvPicPr>
          <p:nvPr/>
        </p:nvPicPr>
        <p:blipFill>
          <a:blip r:embed="rId3"/>
          <a:srcRect l="8772" t="1860" r="24562" b="1860"/>
          <a:stretch>
            <a:fillRect/>
          </a:stretch>
        </p:blipFill>
        <p:spPr bwMode="auto">
          <a:xfrm>
            <a:off x="5157788" y="2495550"/>
            <a:ext cx="2981325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Obrázek 2"/>
          <p:cNvPicPr>
            <a:picLocks noChangeAspect="1"/>
          </p:cNvPicPr>
          <p:nvPr/>
        </p:nvPicPr>
        <p:blipFill>
          <a:blip r:embed="rId2"/>
          <a:srcRect l="20720" r="12614"/>
          <a:stretch>
            <a:fillRect/>
          </a:stretch>
        </p:blipFill>
        <p:spPr bwMode="auto">
          <a:xfrm>
            <a:off x="4114800" y="1905000"/>
            <a:ext cx="3679825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5575" y="1916113"/>
            <a:ext cx="2454275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ovéPole 4"/>
          <p:cNvSpPr txBox="1">
            <a:spLocks noChangeArrowheads="1"/>
          </p:cNvSpPr>
          <p:nvPr/>
        </p:nvSpPr>
        <p:spPr bwMode="auto">
          <a:xfrm>
            <a:off x="1425575" y="836613"/>
            <a:ext cx="63690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Následně chytíme prsty košťál </a:t>
            </a:r>
            <a:br>
              <a:rPr lang="cs-CZ" sz="2400"/>
            </a:br>
            <a:r>
              <a:rPr lang="cs-CZ" sz="2400"/>
              <a:t>a začneme krájet tenké nudličky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>
          <a:xfrm>
            <a:off x="461963" y="601663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Kořenová zelenina</a:t>
            </a:r>
          </a:p>
        </p:txBody>
      </p:sp>
      <p:sp>
        <p:nvSpPr>
          <p:cNvPr id="16386" name="TextovéPole 3"/>
          <p:cNvSpPr txBox="1">
            <a:spLocks noChangeArrowheads="1"/>
          </p:cNvSpPr>
          <p:nvPr/>
        </p:nvSpPr>
        <p:spPr bwMode="auto">
          <a:xfrm>
            <a:off x="896938" y="5373688"/>
            <a:ext cx="72009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Před začátkem práce s </a:t>
            </a:r>
            <a:r>
              <a:rPr lang="cs-CZ" sz="2400">
                <a:solidFill>
                  <a:srgbClr val="000000"/>
                </a:solidFill>
              </a:rPr>
              <a:t>kořenovou zeleninou </a:t>
            </a:r>
            <a:br>
              <a:rPr lang="cs-CZ" sz="2400">
                <a:solidFill>
                  <a:srgbClr val="000000"/>
                </a:solidFill>
              </a:rPr>
            </a:br>
            <a:r>
              <a:rPr lang="cs-CZ" sz="2400"/>
              <a:t>vše pečlivě očistíme</a:t>
            </a:r>
          </a:p>
        </p:txBody>
      </p:sp>
      <p:pic>
        <p:nvPicPr>
          <p:cNvPr id="16387" name="Obrázek 4"/>
          <p:cNvPicPr>
            <a:picLocks noChangeAspect="1"/>
          </p:cNvPicPr>
          <p:nvPr/>
        </p:nvPicPr>
        <p:blipFill>
          <a:blip r:embed="rId2"/>
          <a:srcRect t="5385" b="32932"/>
          <a:stretch>
            <a:fillRect/>
          </a:stretch>
        </p:blipFill>
        <p:spPr bwMode="auto">
          <a:xfrm>
            <a:off x="461963" y="1773238"/>
            <a:ext cx="8280400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ovéPole 3"/>
          <p:cNvSpPr txBox="1">
            <a:spLocks noChangeArrowheads="1"/>
          </p:cNvSpPr>
          <p:nvPr/>
        </p:nvSpPr>
        <p:spPr bwMode="auto">
          <a:xfrm>
            <a:off x="1042988" y="692150"/>
            <a:ext cx="698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Je důležité krájet až do konce, tedy na pracovní desku, jinak vzniknou nevhodně silné zbytky, které nevyužijeme</a:t>
            </a:r>
          </a:p>
        </p:txBody>
      </p:sp>
      <p:pic>
        <p:nvPicPr>
          <p:cNvPr id="45058" name="Obrázek 4"/>
          <p:cNvPicPr>
            <a:picLocks noChangeAspect="1"/>
          </p:cNvPicPr>
          <p:nvPr/>
        </p:nvPicPr>
        <p:blipFill>
          <a:blip r:embed="rId2"/>
          <a:srcRect l="20383" t="433" r="20461" b="13541"/>
          <a:stretch>
            <a:fillRect/>
          </a:stretch>
        </p:blipFill>
        <p:spPr bwMode="auto">
          <a:xfrm>
            <a:off x="1042988" y="2060575"/>
            <a:ext cx="3703637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Obrázek 5"/>
          <p:cNvPicPr>
            <a:picLocks noChangeAspect="1"/>
          </p:cNvPicPr>
          <p:nvPr/>
        </p:nvPicPr>
        <p:blipFill>
          <a:blip r:embed="rId3"/>
          <a:srcRect l="24171" t="3323" r="22516" b="3323"/>
          <a:stretch>
            <a:fillRect/>
          </a:stretch>
        </p:blipFill>
        <p:spPr bwMode="auto">
          <a:xfrm>
            <a:off x="5003800" y="2060575"/>
            <a:ext cx="3024188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ovéPole 3"/>
          <p:cNvSpPr txBox="1">
            <a:spLocks noChangeArrowheads="1"/>
          </p:cNvSpPr>
          <p:nvPr/>
        </p:nvSpPr>
        <p:spPr bwMode="auto">
          <a:xfrm>
            <a:off x="468313" y="908050"/>
            <a:ext cx="828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Zelí můžeme krájet i jinými způsoby, nemusí se jen krouhat</a:t>
            </a:r>
          </a:p>
        </p:txBody>
      </p:sp>
      <p:sp>
        <p:nvSpPr>
          <p:cNvPr id="46082" name="TextovéPole 4"/>
          <p:cNvSpPr txBox="1">
            <a:spLocks noChangeArrowheads="1"/>
          </p:cNvSpPr>
          <p:nvPr/>
        </p:nvSpPr>
        <p:spPr bwMode="auto">
          <a:xfrm>
            <a:off x="468313" y="5516563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Začneme tím, že odkrojíme košťál a uděláme silnější plátek</a:t>
            </a:r>
          </a:p>
        </p:txBody>
      </p:sp>
      <p:pic>
        <p:nvPicPr>
          <p:cNvPr id="46083" name="Obrázek 5"/>
          <p:cNvPicPr>
            <a:picLocks noChangeAspect="1"/>
          </p:cNvPicPr>
          <p:nvPr/>
        </p:nvPicPr>
        <p:blipFill>
          <a:blip r:embed="rId3"/>
          <a:srcRect l="7756" t="13335" b="25639"/>
          <a:stretch>
            <a:fillRect/>
          </a:stretch>
        </p:blipFill>
        <p:spPr bwMode="auto">
          <a:xfrm>
            <a:off x="971550" y="1746250"/>
            <a:ext cx="35179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Obrázek 6"/>
          <p:cNvPicPr>
            <a:picLocks noChangeAspect="1"/>
          </p:cNvPicPr>
          <p:nvPr/>
        </p:nvPicPr>
        <p:blipFill>
          <a:blip r:embed="rId4"/>
          <a:srcRect l="14330" t="-276" r="19003" b="276"/>
          <a:stretch>
            <a:fillRect/>
          </a:stretch>
        </p:blipFill>
        <p:spPr bwMode="auto">
          <a:xfrm>
            <a:off x="4657725" y="1739900"/>
            <a:ext cx="35036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ovéPole 3"/>
          <p:cNvSpPr txBox="1">
            <a:spLocks noChangeArrowheads="1"/>
          </p:cNvSpPr>
          <p:nvPr/>
        </p:nvSpPr>
        <p:spPr bwMode="auto">
          <a:xfrm>
            <a:off x="1331913" y="981075"/>
            <a:ext cx="65992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Z plátků pokračujeme krájením trojúhelníků</a:t>
            </a:r>
          </a:p>
        </p:txBody>
      </p:sp>
      <p:pic>
        <p:nvPicPr>
          <p:cNvPr id="48130" name="Obrázek 4"/>
          <p:cNvPicPr>
            <a:picLocks noChangeAspect="1"/>
          </p:cNvPicPr>
          <p:nvPr/>
        </p:nvPicPr>
        <p:blipFill>
          <a:blip r:embed="rId2"/>
          <a:srcRect l="5949" t="3990" r="32120" b="3990"/>
          <a:stretch>
            <a:fillRect/>
          </a:stretch>
        </p:blipFill>
        <p:spPr bwMode="auto">
          <a:xfrm>
            <a:off x="1155700" y="2060575"/>
            <a:ext cx="3344863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Obrázek 5"/>
          <p:cNvPicPr>
            <a:picLocks noChangeAspect="1"/>
          </p:cNvPicPr>
          <p:nvPr/>
        </p:nvPicPr>
        <p:blipFill>
          <a:blip r:embed="rId3"/>
          <a:srcRect l="31094" r="12727" b="15987"/>
          <a:stretch>
            <a:fillRect/>
          </a:stretch>
        </p:blipFill>
        <p:spPr bwMode="auto">
          <a:xfrm>
            <a:off x="4716463" y="2060575"/>
            <a:ext cx="332105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ovéPole 2"/>
          <p:cNvSpPr txBox="1">
            <a:spLocks noChangeArrowheads="1"/>
          </p:cNvSpPr>
          <p:nvPr/>
        </p:nvSpPr>
        <p:spPr bwMode="auto">
          <a:xfrm>
            <a:off x="755650" y="803275"/>
            <a:ext cx="75612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Zelí nakrouhané a na trojúhelníky pro klasické </a:t>
            </a:r>
            <a:br>
              <a:rPr lang="cs-CZ" sz="2400"/>
            </a:br>
            <a:r>
              <a:rPr lang="cs-CZ" sz="2400"/>
              <a:t>a netypické dušené zelí</a:t>
            </a:r>
          </a:p>
        </p:txBody>
      </p:sp>
      <p:pic>
        <p:nvPicPr>
          <p:cNvPr id="49154" name="Obrázek 3"/>
          <p:cNvPicPr>
            <a:picLocks noChangeAspect="1"/>
          </p:cNvPicPr>
          <p:nvPr/>
        </p:nvPicPr>
        <p:blipFill>
          <a:blip r:embed="rId2"/>
          <a:srcRect l="1215" t="8603" r="2898" b="11745"/>
          <a:stretch>
            <a:fillRect/>
          </a:stretch>
        </p:blipFill>
        <p:spPr bwMode="auto">
          <a:xfrm>
            <a:off x="893763" y="1916113"/>
            <a:ext cx="7285037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Nadpis 1"/>
          <p:cNvSpPr>
            <a:spLocks noGrp="1"/>
          </p:cNvSpPr>
          <p:nvPr>
            <p:ph type="title"/>
          </p:nvPr>
        </p:nvSpPr>
        <p:spPr>
          <a:xfrm>
            <a:off x="827088" y="274638"/>
            <a:ext cx="7489825" cy="1143000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Opomíjené druhy zeleniny</a:t>
            </a:r>
          </a:p>
        </p:txBody>
      </p:sp>
      <p:pic>
        <p:nvPicPr>
          <p:cNvPr id="50178" name="Obrázek 5"/>
          <p:cNvPicPr>
            <a:picLocks noChangeAspect="1"/>
          </p:cNvPicPr>
          <p:nvPr/>
        </p:nvPicPr>
        <p:blipFill>
          <a:blip r:embed="rId2"/>
          <a:srcRect l="7346" r="7243" b="7220"/>
          <a:stretch>
            <a:fillRect/>
          </a:stretch>
        </p:blipFill>
        <p:spPr bwMode="auto">
          <a:xfrm>
            <a:off x="588963" y="1412875"/>
            <a:ext cx="8118475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Artyčok</a:t>
            </a:r>
          </a:p>
        </p:txBody>
      </p:sp>
      <p:pic>
        <p:nvPicPr>
          <p:cNvPr id="51202" name="Obrázek 2"/>
          <p:cNvPicPr>
            <a:picLocks noChangeAspect="1"/>
          </p:cNvPicPr>
          <p:nvPr/>
        </p:nvPicPr>
        <p:blipFill>
          <a:blip r:embed="rId2"/>
          <a:srcRect l="5009" r="7005"/>
          <a:stretch>
            <a:fillRect/>
          </a:stretch>
        </p:blipFill>
        <p:spPr bwMode="auto">
          <a:xfrm>
            <a:off x="4716463" y="1992313"/>
            <a:ext cx="3789362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Obrázek 4"/>
          <p:cNvPicPr>
            <a:picLocks noChangeAspect="1"/>
          </p:cNvPicPr>
          <p:nvPr/>
        </p:nvPicPr>
        <p:blipFill>
          <a:blip r:embed="rId3"/>
          <a:srcRect l="6523" r="6551"/>
          <a:stretch>
            <a:fillRect/>
          </a:stretch>
        </p:blipFill>
        <p:spPr bwMode="auto">
          <a:xfrm>
            <a:off x="827088" y="1989138"/>
            <a:ext cx="3744912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Obrázek 1"/>
          <p:cNvPicPr>
            <a:picLocks noChangeAspect="1"/>
          </p:cNvPicPr>
          <p:nvPr/>
        </p:nvPicPr>
        <p:blipFill>
          <a:blip r:embed="rId3"/>
          <a:srcRect t="11130" b="22205"/>
          <a:stretch>
            <a:fillRect/>
          </a:stretch>
        </p:blipFill>
        <p:spPr bwMode="auto">
          <a:xfrm>
            <a:off x="1116013" y="2133600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ovéPole 2"/>
          <p:cNvSpPr txBox="1">
            <a:spLocks noChangeArrowheads="1"/>
          </p:cNvSpPr>
          <p:nvPr/>
        </p:nvSpPr>
        <p:spPr bwMode="auto">
          <a:xfrm>
            <a:off x="884238" y="908050"/>
            <a:ext cx="73628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Nejprve odřízneme stonek bodláku a ošetříme citronem – zamezíme tím oxidaci (černání) suroviny</a:t>
            </a:r>
          </a:p>
        </p:txBody>
      </p:sp>
      <p:pic>
        <p:nvPicPr>
          <p:cNvPr id="52227" name="Obrázek 3"/>
          <p:cNvPicPr>
            <a:picLocks noChangeAspect="1"/>
          </p:cNvPicPr>
          <p:nvPr/>
        </p:nvPicPr>
        <p:blipFill>
          <a:blip r:embed="rId4"/>
          <a:srcRect l="2431" r="6075"/>
          <a:stretch>
            <a:fillRect/>
          </a:stretch>
        </p:blipFill>
        <p:spPr bwMode="auto">
          <a:xfrm>
            <a:off x="4165600" y="2133600"/>
            <a:ext cx="39528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Obrázek 1"/>
          <p:cNvPicPr>
            <a:picLocks noChangeAspect="1"/>
          </p:cNvPicPr>
          <p:nvPr/>
        </p:nvPicPr>
        <p:blipFill>
          <a:blip r:embed="rId2"/>
          <a:srcRect l="3021" r="3262"/>
          <a:stretch>
            <a:fillRect/>
          </a:stretch>
        </p:blipFill>
        <p:spPr bwMode="auto">
          <a:xfrm>
            <a:off x="954088" y="2420938"/>
            <a:ext cx="4081462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Obrázek 2"/>
          <p:cNvPicPr>
            <a:picLocks noChangeAspect="1"/>
          </p:cNvPicPr>
          <p:nvPr/>
        </p:nvPicPr>
        <p:blipFill>
          <a:blip r:embed="rId3"/>
          <a:srcRect l="-835" t="12869" r="835" b="20465"/>
          <a:stretch>
            <a:fillRect/>
          </a:stretch>
        </p:blipFill>
        <p:spPr bwMode="auto">
          <a:xfrm>
            <a:off x="5268913" y="2420938"/>
            <a:ext cx="2903537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ovéPole 3"/>
          <p:cNvSpPr txBox="1">
            <a:spLocks noChangeArrowheads="1"/>
          </p:cNvSpPr>
          <p:nvPr/>
        </p:nvSpPr>
        <p:spPr bwMode="auto">
          <a:xfrm>
            <a:off x="954088" y="1125538"/>
            <a:ext cx="7218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Odkrojíme dvě třetiny horních listů </a:t>
            </a:r>
            <a:br>
              <a:rPr lang="cs-CZ" sz="2400"/>
            </a:br>
            <a:r>
              <a:rPr lang="cs-CZ" sz="2400"/>
              <a:t>a odkryjeme srdce artyčo</a:t>
            </a:r>
            <a:r>
              <a:rPr lang="cs-CZ" sz="2400">
                <a:latin typeface="Calibri" pitchFamily="34" charset="0"/>
              </a:rPr>
              <a:t>ku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Obrázek 1"/>
          <p:cNvPicPr>
            <a:picLocks noChangeAspect="1"/>
          </p:cNvPicPr>
          <p:nvPr/>
        </p:nvPicPr>
        <p:blipFill>
          <a:blip r:embed="rId2"/>
          <a:srcRect t="4631" b="18874"/>
          <a:stretch>
            <a:fillRect/>
          </a:stretch>
        </p:blipFill>
        <p:spPr bwMode="auto">
          <a:xfrm>
            <a:off x="1073150" y="1711325"/>
            <a:ext cx="32543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Obrázek 3"/>
          <p:cNvPicPr>
            <a:picLocks noChangeAspect="1"/>
          </p:cNvPicPr>
          <p:nvPr/>
        </p:nvPicPr>
        <p:blipFill>
          <a:blip r:embed="rId3"/>
          <a:srcRect l="19080" t="4768" r="15942"/>
          <a:stretch>
            <a:fillRect/>
          </a:stretch>
        </p:blipFill>
        <p:spPr bwMode="auto">
          <a:xfrm>
            <a:off x="4500563" y="1711325"/>
            <a:ext cx="36639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ovéPole 4"/>
          <p:cNvSpPr txBox="1">
            <a:spLocks noChangeArrowheads="1"/>
          </p:cNvSpPr>
          <p:nvPr/>
        </p:nvSpPr>
        <p:spPr bwMode="auto">
          <a:xfrm>
            <a:off x="1073150" y="765175"/>
            <a:ext cx="7091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Odkrájíme boční listy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ovéPole 3"/>
          <p:cNvSpPr txBox="1">
            <a:spLocks noChangeArrowheads="1"/>
          </p:cNvSpPr>
          <p:nvPr/>
        </p:nvSpPr>
        <p:spPr bwMode="auto">
          <a:xfrm>
            <a:off x="971550" y="1052513"/>
            <a:ext cx="7183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Vykrojíme středové jádro s chmýřím</a:t>
            </a:r>
          </a:p>
        </p:txBody>
      </p:sp>
      <p:pic>
        <p:nvPicPr>
          <p:cNvPr id="56322" name="Obrázek 4"/>
          <p:cNvPicPr>
            <a:picLocks noChangeAspect="1"/>
          </p:cNvPicPr>
          <p:nvPr/>
        </p:nvPicPr>
        <p:blipFill>
          <a:blip r:embed="rId2"/>
          <a:srcRect l="27382" t="2248" r="8707" b="2248"/>
          <a:stretch>
            <a:fillRect/>
          </a:stretch>
        </p:blipFill>
        <p:spPr bwMode="auto">
          <a:xfrm>
            <a:off x="971550" y="2133600"/>
            <a:ext cx="3529013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Obrázek 5"/>
          <p:cNvPicPr>
            <a:picLocks noChangeAspect="1"/>
          </p:cNvPicPr>
          <p:nvPr/>
        </p:nvPicPr>
        <p:blipFill>
          <a:blip r:embed="rId3"/>
          <a:srcRect l="2243" t="2129" r="36977" b="6223"/>
          <a:stretch>
            <a:fillRect/>
          </a:stretch>
        </p:blipFill>
        <p:spPr bwMode="auto">
          <a:xfrm>
            <a:off x="4692650" y="2133600"/>
            <a:ext cx="3462338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ovéPole 3"/>
          <p:cNvSpPr txBox="1">
            <a:spLocks noChangeArrowheads="1"/>
          </p:cNvSpPr>
          <p:nvPr/>
        </p:nvSpPr>
        <p:spPr bwMode="auto">
          <a:xfrm>
            <a:off x="1477963" y="1062038"/>
            <a:ext cx="59769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 b="1"/>
              <a:t>Krájení na julienne</a:t>
            </a:r>
          </a:p>
        </p:txBody>
      </p:sp>
      <p:sp>
        <p:nvSpPr>
          <p:cNvPr id="17410" name="TextovéPole 5"/>
          <p:cNvSpPr txBox="1">
            <a:spLocks noChangeArrowheads="1"/>
          </p:cNvSpPr>
          <p:nvPr/>
        </p:nvSpPr>
        <p:spPr bwMode="auto">
          <a:xfrm>
            <a:off x="1227138" y="5373688"/>
            <a:ext cx="6480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Nejprve si připravíme tenké plátky</a:t>
            </a:r>
          </a:p>
        </p:txBody>
      </p:sp>
      <p:pic>
        <p:nvPicPr>
          <p:cNvPr id="17411" name="Obrázek 6"/>
          <p:cNvPicPr>
            <a:picLocks noChangeAspect="1"/>
          </p:cNvPicPr>
          <p:nvPr/>
        </p:nvPicPr>
        <p:blipFill>
          <a:blip r:embed="rId2"/>
          <a:srcRect l="16382" r="13539" b="25136"/>
          <a:stretch>
            <a:fillRect/>
          </a:stretch>
        </p:blipFill>
        <p:spPr bwMode="auto">
          <a:xfrm>
            <a:off x="4643438" y="2374900"/>
            <a:ext cx="3751262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Obrázek 1"/>
          <p:cNvPicPr>
            <a:picLocks noChangeAspect="1"/>
          </p:cNvPicPr>
          <p:nvPr/>
        </p:nvPicPr>
        <p:blipFill>
          <a:blip r:embed="rId3"/>
          <a:srcRect l="8571" t="4054" r="1289" b="1846"/>
          <a:stretch>
            <a:fillRect/>
          </a:stretch>
        </p:blipFill>
        <p:spPr bwMode="auto">
          <a:xfrm>
            <a:off x="628650" y="2374900"/>
            <a:ext cx="3838575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Obrázek 1"/>
          <p:cNvPicPr>
            <a:picLocks noChangeAspect="1"/>
          </p:cNvPicPr>
          <p:nvPr/>
        </p:nvPicPr>
        <p:blipFill>
          <a:blip r:embed="rId2"/>
          <a:srcRect l="5020" r="5521"/>
          <a:stretch>
            <a:fillRect/>
          </a:stretch>
        </p:blipFill>
        <p:spPr bwMode="auto">
          <a:xfrm>
            <a:off x="1042988" y="2492375"/>
            <a:ext cx="36734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TextovéPole 2"/>
          <p:cNvSpPr txBox="1">
            <a:spLocks noChangeArrowheads="1"/>
          </p:cNvSpPr>
          <p:nvPr/>
        </p:nvSpPr>
        <p:spPr bwMode="auto">
          <a:xfrm>
            <a:off x="1042988" y="908050"/>
            <a:ext cx="70627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Ošetříme citronem a z blanšírujeme v horké </a:t>
            </a:r>
            <a:br>
              <a:rPr lang="cs-CZ" sz="2400"/>
            </a:br>
            <a:r>
              <a:rPr lang="cs-CZ" sz="2400"/>
              <a:t>a následně ve studené vodě</a:t>
            </a:r>
          </a:p>
        </p:txBody>
      </p:sp>
      <p:pic>
        <p:nvPicPr>
          <p:cNvPr id="57347" name="Obrázek 3"/>
          <p:cNvPicPr>
            <a:picLocks noChangeAspect="1"/>
          </p:cNvPicPr>
          <p:nvPr/>
        </p:nvPicPr>
        <p:blipFill>
          <a:blip r:embed="rId3"/>
          <a:srcRect l="7156" r="16667"/>
          <a:stretch>
            <a:fillRect/>
          </a:stretch>
        </p:blipFill>
        <p:spPr bwMode="auto">
          <a:xfrm>
            <a:off x="4978400" y="2492375"/>
            <a:ext cx="31273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3263" y="1916113"/>
            <a:ext cx="529272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ovéPole 2"/>
          <p:cNvSpPr txBox="1">
            <a:spLocks noChangeArrowheads="1"/>
          </p:cNvSpPr>
          <p:nvPr/>
        </p:nvSpPr>
        <p:spPr bwMode="auto">
          <a:xfrm>
            <a:off x="1476375" y="1052513"/>
            <a:ext cx="6264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Artyčok připravený k zapékání nebo plnění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Nadpis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Fazolové lusky</a:t>
            </a:r>
          </a:p>
        </p:txBody>
      </p:sp>
      <p:pic>
        <p:nvPicPr>
          <p:cNvPr id="59394" name="Obrázek 2"/>
          <p:cNvPicPr>
            <a:picLocks noChangeAspect="1"/>
          </p:cNvPicPr>
          <p:nvPr/>
        </p:nvPicPr>
        <p:blipFill>
          <a:blip r:embed="rId2"/>
          <a:srcRect l="5934" t="10812" r="5934" b="14616"/>
          <a:stretch>
            <a:fillRect/>
          </a:stretch>
        </p:blipFill>
        <p:spPr bwMode="auto">
          <a:xfrm>
            <a:off x="755650" y="1557338"/>
            <a:ext cx="78486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Obrázek 1"/>
          <p:cNvPicPr>
            <a:picLocks noChangeAspect="1"/>
          </p:cNvPicPr>
          <p:nvPr/>
        </p:nvPicPr>
        <p:blipFill>
          <a:blip r:embed="rId2"/>
          <a:srcRect l="16650" r="33646" b="28386"/>
          <a:stretch>
            <a:fillRect/>
          </a:stretch>
        </p:blipFill>
        <p:spPr bwMode="auto">
          <a:xfrm>
            <a:off x="971550" y="1628775"/>
            <a:ext cx="3087688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Obrázek 2"/>
          <p:cNvPicPr>
            <a:picLocks noChangeAspect="1"/>
          </p:cNvPicPr>
          <p:nvPr/>
        </p:nvPicPr>
        <p:blipFill>
          <a:blip r:embed="rId3"/>
          <a:srcRect l="23643" t="4688" r="5267" b="14169"/>
          <a:stretch>
            <a:fillRect/>
          </a:stretch>
        </p:blipFill>
        <p:spPr bwMode="auto">
          <a:xfrm>
            <a:off x="4170363" y="1628775"/>
            <a:ext cx="3897312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ovéPole 4"/>
          <p:cNvSpPr txBox="1">
            <a:spLocks noChangeArrowheads="1"/>
          </p:cNvSpPr>
          <p:nvPr/>
        </p:nvSpPr>
        <p:spPr bwMode="auto">
          <a:xfrm>
            <a:off x="971550" y="765175"/>
            <a:ext cx="7096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Nejprve odstraníme oba konce lusku</a:t>
            </a:r>
          </a:p>
        </p:txBody>
      </p:sp>
      <p:sp>
        <p:nvSpPr>
          <p:cNvPr id="60420" name="TextovéPole 5"/>
          <p:cNvSpPr txBox="1">
            <a:spLocks noChangeArrowheads="1"/>
          </p:cNvSpPr>
          <p:nvPr/>
        </p:nvSpPr>
        <p:spPr bwMode="auto">
          <a:xfrm>
            <a:off x="971550" y="5121275"/>
            <a:ext cx="7096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Vnořením do horké vody a následným ochlazením ve studené blanšírujeme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Nadpis 1"/>
          <p:cNvSpPr>
            <a:spLocks noGrp="1"/>
          </p:cNvSpPr>
          <p:nvPr>
            <p:ph type="title"/>
          </p:nvPr>
        </p:nvSpPr>
        <p:spPr>
          <a:xfrm>
            <a:off x="482600" y="47625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Chřest</a:t>
            </a:r>
          </a:p>
        </p:txBody>
      </p:sp>
      <p:pic>
        <p:nvPicPr>
          <p:cNvPr id="61442" name="Obrázek 2"/>
          <p:cNvPicPr>
            <a:picLocks noChangeAspect="1"/>
          </p:cNvPicPr>
          <p:nvPr/>
        </p:nvPicPr>
        <p:blipFill>
          <a:blip r:embed="rId2"/>
          <a:srcRect l="2336" t="10593" r="6448" b="10942"/>
          <a:stretch>
            <a:fillRect/>
          </a:stretch>
        </p:blipFill>
        <p:spPr bwMode="auto">
          <a:xfrm>
            <a:off x="996950" y="1700213"/>
            <a:ext cx="7200900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ovéPole 1"/>
          <p:cNvSpPr txBox="1">
            <a:spLocks noChangeArrowheads="1"/>
          </p:cNvSpPr>
          <p:nvPr/>
        </p:nvSpPr>
        <p:spPr bwMode="auto">
          <a:xfrm>
            <a:off x="855663" y="1154113"/>
            <a:ext cx="734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Odkrojíme dřevnaté spodní části stonku</a:t>
            </a:r>
            <a:endParaRPr lang="cs-CZ" sz="2400">
              <a:latin typeface="Calibri" pitchFamily="34" charset="0"/>
            </a:endParaRPr>
          </a:p>
        </p:txBody>
      </p:sp>
      <p:pic>
        <p:nvPicPr>
          <p:cNvPr id="62466" name="Obrázek 2"/>
          <p:cNvPicPr>
            <a:picLocks noChangeAspect="1"/>
          </p:cNvPicPr>
          <p:nvPr/>
        </p:nvPicPr>
        <p:blipFill>
          <a:blip r:embed="rId2"/>
          <a:srcRect l="21518" r="30478" b="15427"/>
          <a:stretch>
            <a:fillRect/>
          </a:stretch>
        </p:blipFill>
        <p:spPr bwMode="auto">
          <a:xfrm>
            <a:off x="860425" y="2054225"/>
            <a:ext cx="2538413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Obrázek 3"/>
          <p:cNvPicPr>
            <a:picLocks noChangeAspect="1"/>
          </p:cNvPicPr>
          <p:nvPr/>
        </p:nvPicPr>
        <p:blipFill>
          <a:blip r:embed="rId3"/>
          <a:srcRect l="3831" t="3445" r="3365" b="8141"/>
          <a:stretch>
            <a:fillRect/>
          </a:stretch>
        </p:blipFill>
        <p:spPr bwMode="auto">
          <a:xfrm>
            <a:off x="3492500" y="2039938"/>
            <a:ext cx="4713288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ovéPole 1"/>
          <p:cNvSpPr txBox="1">
            <a:spLocks noChangeArrowheads="1"/>
          </p:cNvSpPr>
          <p:nvPr/>
        </p:nvSpPr>
        <p:spPr bwMode="auto">
          <a:xfrm>
            <a:off x="900113" y="836613"/>
            <a:ext cx="72247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Pod hlavičkou oloupeme</a:t>
            </a:r>
          </a:p>
          <a:p>
            <a:pPr algn="ctr"/>
            <a:endParaRPr lang="cs-CZ"/>
          </a:p>
        </p:txBody>
      </p:sp>
      <p:pic>
        <p:nvPicPr>
          <p:cNvPr id="63490" name="Obrázek 2"/>
          <p:cNvPicPr>
            <a:picLocks noChangeAspect="1"/>
          </p:cNvPicPr>
          <p:nvPr/>
        </p:nvPicPr>
        <p:blipFill>
          <a:blip r:embed="rId2"/>
          <a:srcRect l="28505" r="27196"/>
          <a:stretch>
            <a:fillRect/>
          </a:stretch>
        </p:blipFill>
        <p:spPr bwMode="auto">
          <a:xfrm>
            <a:off x="900113" y="1844675"/>
            <a:ext cx="2406650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Obrázek 5"/>
          <p:cNvPicPr>
            <a:picLocks noChangeAspect="1"/>
          </p:cNvPicPr>
          <p:nvPr/>
        </p:nvPicPr>
        <p:blipFill>
          <a:blip r:embed="rId3"/>
          <a:srcRect l="31398" t="5548" r="28418"/>
          <a:stretch>
            <a:fillRect/>
          </a:stretch>
        </p:blipFill>
        <p:spPr bwMode="auto">
          <a:xfrm>
            <a:off x="3419475" y="1844675"/>
            <a:ext cx="2312988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844675"/>
            <a:ext cx="2257425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ovéPole 1"/>
          <p:cNvSpPr txBox="1">
            <a:spLocks noChangeArrowheads="1"/>
          </p:cNvSpPr>
          <p:nvPr/>
        </p:nvSpPr>
        <p:spPr bwMode="auto">
          <a:xfrm>
            <a:off x="1116013" y="692150"/>
            <a:ext cx="6769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Pracujeme rychle - Ukládáme ve vodě, </a:t>
            </a:r>
            <a:br>
              <a:rPr lang="cs-CZ" sz="2400"/>
            </a:br>
            <a:r>
              <a:rPr lang="cs-CZ" sz="2400"/>
              <a:t>aby neoxidoval a nehnědl</a:t>
            </a:r>
          </a:p>
        </p:txBody>
      </p:sp>
      <p:pic>
        <p:nvPicPr>
          <p:cNvPr id="64514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700213"/>
            <a:ext cx="6372225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ovéPole 1"/>
          <p:cNvSpPr txBox="1">
            <a:spLocks noChangeArrowheads="1"/>
          </p:cNvSpPr>
          <p:nvPr/>
        </p:nvSpPr>
        <p:spPr bwMode="auto">
          <a:xfrm>
            <a:off x="1012825" y="1066800"/>
            <a:ext cx="7175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Svážeme kuchyňským motouzem</a:t>
            </a:r>
          </a:p>
        </p:txBody>
      </p:sp>
      <p:pic>
        <p:nvPicPr>
          <p:cNvPr id="65538" name="Obrázek 2"/>
          <p:cNvPicPr>
            <a:picLocks noChangeAspect="1"/>
          </p:cNvPicPr>
          <p:nvPr/>
        </p:nvPicPr>
        <p:blipFill>
          <a:blip r:embed="rId2"/>
          <a:srcRect l="17059" r="20602"/>
          <a:stretch>
            <a:fillRect/>
          </a:stretch>
        </p:blipFill>
        <p:spPr bwMode="auto">
          <a:xfrm>
            <a:off x="1042988" y="2133600"/>
            <a:ext cx="2846387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Obrázek 3"/>
          <p:cNvPicPr>
            <a:picLocks noChangeAspect="1"/>
          </p:cNvPicPr>
          <p:nvPr/>
        </p:nvPicPr>
        <p:blipFill>
          <a:blip r:embed="rId3"/>
          <a:srcRect l="5463" t="-110" r="1962"/>
          <a:stretch>
            <a:fillRect/>
          </a:stretch>
        </p:blipFill>
        <p:spPr bwMode="auto">
          <a:xfrm>
            <a:off x="3967163" y="2133600"/>
            <a:ext cx="4221162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ovéPole 1"/>
          <p:cNvSpPr txBox="1">
            <a:spLocks noChangeArrowheads="1"/>
          </p:cNvSpPr>
          <p:nvPr/>
        </p:nvSpPr>
        <p:spPr bwMode="auto">
          <a:xfrm>
            <a:off x="1204913" y="765175"/>
            <a:ext cx="67341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Zblanšírujeme nastojato v horké vodě </a:t>
            </a:r>
            <a:br>
              <a:rPr lang="cs-CZ" sz="2400"/>
            </a:br>
            <a:r>
              <a:rPr lang="cs-CZ" sz="2400"/>
              <a:t>– hlavičky nesmí být potopené</a:t>
            </a:r>
            <a:endParaRPr lang="cs-CZ">
              <a:latin typeface="Calibri" pitchFamily="34" charset="0"/>
            </a:endParaRPr>
          </a:p>
        </p:txBody>
      </p:sp>
      <p:pic>
        <p:nvPicPr>
          <p:cNvPr id="66562" name="Obrázek 2"/>
          <p:cNvPicPr>
            <a:picLocks noChangeAspect="1"/>
          </p:cNvPicPr>
          <p:nvPr/>
        </p:nvPicPr>
        <p:blipFill>
          <a:blip r:embed="rId2"/>
          <a:srcRect t="4849" b="2431"/>
          <a:stretch>
            <a:fillRect/>
          </a:stretch>
        </p:blipFill>
        <p:spPr bwMode="auto">
          <a:xfrm>
            <a:off x="1298575" y="1860550"/>
            <a:ext cx="26733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Obrázek 3"/>
          <p:cNvPicPr>
            <a:picLocks noChangeAspect="1"/>
          </p:cNvPicPr>
          <p:nvPr/>
        </p:nvPicPr>
        <p:blipFill>
          <a:blip r:embed="rId3"/>
          <a:srcRect l="16650" r="16650"/>
          <a:stretch>
            <a:fillRect/>
          </a:stretch>
        </p:blipFill>
        <p:spPr bwMode="auto">
          <a:xfrm>
            <a:off x="4211638" y="1871663"/>
            <a:ext cx="372745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ovéPole 1"/>
          <p:cNvSpPr txBox="1">
            <a:spLocks noChangeArrowheads="1"/>
          </p:cNvSpPr>
          <p:nvPr/>
        </p:nvSpPr>
        <p:spPr bwMode="auto">
          <a:xfrm>
            <a:off x="361950" y="1017588"/>
            <a:ext cx="83486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Rozdíl mezi dobře a špatně nakrájenými plátky</a:t>
            </a:r>
            <a:br>
              <a:rPr lang="cs-CZ" sz="2400"/>
            </a:br>
            <a:r>
              <a:rPr lang="cs-CZ" sz="2400"/>
              <a:t> – ideální tloušťka do 2 mm</a:t>
            </a:r>
          </a:p>
        </p:txBody>
      </p:sp>
      <p:pic>
        <p:nvPicPr>
          <p:cNvPr id="18434" name="Obrázek 2"/>
          <p:cNvPicPr>
            <a:picLocks noChangeAspect="1"/>
          </p:cNvPicPr>
          <p:nvPr/>
        </p:nvPicPr>
        <p:blipFill>
          <a:blip r:embed="rId2"/>
          <a:srcRect t="12500" r="833" b="26785"/>
          <a:stretch>
            <a:fillRect/>
          </a:stretch>
        </p:blipFill>
        <p:spPr bwMode="auto">
          <a:xfrm>
            <a:off x="381000" y="2133600"/>
            <a:ext cx="8348663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Nadpis 1"/>
          <p:cNvSpPr>
            <a:spLocks noGrp="1"/>
          </p:cNvSpPr>
          <p:nvPr>
            <p:ph type="title"/>
          </p:nvPr>
        </p:nvSpPr>
        <p:spPr>
          <a:xfrm>
            <a:off x="444500" y="69215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Řapíkatý celer</a:t>
            </a:r>
          </a:p>
        </p:txBody>
      </p:sp>
      <p:pic>
        <p:nvPicPr>
          <p:cNvPr id="67586" name="Obrázek 3"/>
          <p:cNvPicPr>
            <a:picLocks noChangeAspect="1"/>
          </p:cNvPicPr>
          <p:nvPr/>
        </p:nvPicPr>
        <p:blipFill>
          <a:blip r:embed="rId2"/>
          <a:srcRect t="12413" b="11922"/>
          <a:stretch>
            <a:fillRect/>
          </a:stretch>
        </p:blipFill>
        <p:spPr bwMode="auto">
          <a:xfrm>
            <a:off x="966788" y="2060575"/>
            <a:ext cx="7186612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ovéPole 1"/>
          <p:cNvSpPr txBox="1">
            <a:spLocks noChangeArrowheads="1"/>
          </p:cNvSpPr>
          <p:nvPr/>
        </p:nvSpPr>
        <p:spPr bwMode="auto">
          <a:xfrm>
            <a:off x="890588" y="1082675"/>
            <a:ext cx="72850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Nejprve odkrojíme kořen, který nijak nevyužijeme</a:t>
            </a:r>
          </a:p>
        </p:txBody>
      </p:sp>
      <p:pic>
        <p:nvPicPr>
          <p:cNvPr id="68610" name="Obrázek 2"/>
          <p:cNvPicPr>
            <a:picLocks noChangeAspect="1"/>
          </p:cNvPicPr>
          <p:nvPr/>
        </p:nvPicPr>
        <p:blipFill>
          <a:blip r:embed="rId2"/>
          <a:srcRect l="14407" r="20467" b="3236"/>
          <a:stretch>
            <a:fillRect/>
          </a:stretch>
        </p:blipFill>
        <p:spPr bwMode="auto">
          <a:xfrm>
            <a:off x="890588" y="2133600"/>
            <a:ext cx="3128962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Obrázek 3"/>
          <p:cNvPicPr>
            <a:picLocks noChangeAspect="1"/>
          </p:cNvPicPr>
          <p:nvPr/>
        </p:nvPicPr>
        <p:blipFill>
          <a:blip r:embed="rId3"/>
          <a:srcRect l="9348" r="14296" b="12064"/>
          <a:stretch>
            <a:fillRect/>
          </a:stretch>
        </p:blipFill>
        <p:spPr bwMode="auto">
          <a:xfrm>
            <a:off x="4140200" y="2133600"/>
            <a:ext cx="4035425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ovéPole 1"/>
          <p:cNvSpPr txBox="1">
            <a:spLocks noChangeArrowheads="1"/>
          </p:cNvSpPr>
          <p:nvPr/>
        </p:nvSpPr>
        <p:spPr bwMode="auto">
          <a:xfrm>
            <a:off x="1042988" y="908050"/>
            <a:ext cx="7058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Rostlinu rozložíme a omyjeme</a:t>
            </a:r>
            <a:endParaRPr lang="cs-CZ">
              <a:latin typeface="Calibri" pitchFamily="34" charset="0"/>
            </a:endParaRPr>
          </a:p>
        </p:txBody>
      </p:sp>
      <p:pic>
        <p:nvPicPr>
          <p:cNvPr id="69634" name="Obrázek 2"/>
          <p:cNvPicPr>
            <a:picLocks noChangeAspect="1"/>
          </p:cNvPicPr>
          <p:nvPr/>
        </p:nvPicPr>
        <p:blipFill>
          <a:blip r:embed="rId2"/>
          <a:srcRect t="5128" b="7579"/>
          <a:stretch>
            <a:fillRect/>
          </a:stretch>
        </p:blipFill>
        <p:spPr bwMode="auto">
          <a:xfrm>
            <a:off x="1042988" y="1622425"/>
            <a:ext cx="70580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ovéPole 1"/>
          <p:cNvSpPr txBox="1">
            <a:spLocks noChangeArrowheads="1"/>
          </p:cNvSpPr>
          <p:nvPr/>
        </p:nvSpPr>
        <p:spPr bwMode="auto">
          <a:xfrm>
            <a:off x="1111250" y="1125538"/>
            <a:ext cx="69548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Horní listy můžeme otrhat a využít v polévce</a:t>
            </a:r>
          </a:p>
          <a:p>
            <a:endParaRPr lang="cs-CZ">
              <a:latin typeface="Calibri" pitchFamily="34" charset="0"/>
            </a:endParaRPr>
          </a:p>
        </p:txBody>
      </p:sp>
      <p:pic>
        <p:nvPicPr>
          <p:cNvPr id="70658" name="Obrázek 2"/>
          <p:cNvPicPr>
            <a:picLocks noChangeAspect="1"/>
          </p:cNvPicPr>
          <p:nvPr/>
        </p:nvPicPr>
        <p:blipFill>
          <a:blip r:embed="rId2"/>
          <a:srcRect l="11324" t="1385" r="6448" b="1385"/>
          <a:stretch>
            <a:fillRect/>
          </a:stretch>
        </p:blipFill>
        <p:spPr bwMode="auto">
          <a:xfrm>
            <a:off x="4537075" y="2135188"/>
            <a:ext cx="35290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Obrázek 3"/>
          <p:cNvPicPr>
            <a:picLocks noChangeAspect="1"/>
          </p:cNvPicPr>
          <p:nvPr/>
        </p:nvPicPr>
        <p:blipFill>
          <a:blip r:embed="rId3"/>
          <a:srcRect l="10747" r="14018"/>
          <a:stretch>
            <a:fillRect/>
          </a:stretch>
        </p:blipFill>
        <p:spPr bwMode="auto">
          <a:xfrm>
            <a:off x="1073150" y="2133600"/>
            <a:ext cx="33305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ovéPole 1"/>
          <p:cNvSpPr txBox="1">
            <a:spLocks noChangeArrowheads="1"/>
          </p:cNvSpPr>
          <p:nvPr/>
        </p:nvSpPr>
        <p:spPr bwMode="auto">
          <a:xfrm>
            <a:off x="755650" y="692150"/>
            <a:ext cx="7632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Hmotu můžeme nakrájet na plátky nebo na julienne</a:t>
            </a:r>
            <a:endParaRPr lang="cs-CZ">
              <a:latin typeface="Calibri" pitchFamily="34" charset="0"/>
            </a:endParaRPr>
          </a:p>
        </p:txBody>
      </p:sp>
      <p:pic>
        <p:nvPicPr>
          <p:cNvPr id="71682" name="Obrázek 2"/>
          <p:cNvPicPr>
            <a:picLocks noChangeAspect="1"/>
          </p:cNvPicPr>
          <p:nvPr/>
        </p:nvPicPr>
        <p:blipFill>
          <a:blip r:embed="rId2"/>
          <a:srcRect t="3883" r="21786" b="15047"/>
          <a:stretch>
            <a:fillRect/>
          </a:stretch>
        </p:blipFill>
        <p:spPr bwMode="auto">
          <a:xfrm>
            <a:off x="1116013" y="1338263"/>
            <a:ext cx="3455987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Obrázek 3"/>
          <p:cNvPicPr>
            <a:picLocks noChangeAspect="1"/>
          </p:cNvPicPr>
          <p:nvPr/>
        </p:nvPicPr>
        <p:blipFill>
          <a:blip r:embed="rId3"/>
          <a:srcRect l="5341" t="5470" r="12108" b="5470"/>
          <a:stretch>
            <a:fillRect/>
          </a:stretch>
        </p:blipFill>
        <p:spPr bwMode="auto">
          <a:xfrm>
            <a:off x="1116013" y="3671888"/>
            <a:ext cx="3455987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Obrázek 4"/>
          <p:cNvPicPr>
            <a:picLocks noChangeAspect="1"/>
          </p:cNvPicPr>
          <p:nvPr/>
        </p:nvPicPr>
        <p:blipFill>
          <a:blip r:embed="rId4"/>
          <a:srcRect l="15562" r="11601" b="19350"/>
          <a:stretch>
            <a:fillRect/>
          </a:stretch>
        </p:blipFill>
        <p:spPr bwMode="auto">
          <a:xfrm>
            <a:off x="4787900" y="1338263"/>
            <a:ext cx="324008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Obrázek 5"/>
          <p:cNvPicPr>
            <a:picLocks noChangeAspect="1"/>
          </p:cNvPicPr>
          <p:nvPr/>
        </p:nvPicPr>
        <p:blipFill>
          <a:blip r:embed="rId5"/>
          <a:srcRect l="9908" r="11308" b="18088"/>
          <a:stretch>
            <a:fillRect/>
          </a:stretch>
        </p:blipFill>
        <p:spPr bwMode="auto">
          <a:xfrm>
            <a:off x="4787900" y="3671888"/>
            <a:ext cx="324008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Obrázek 1"/>
          <p:cNvPicPr>
            <a:picLocks noChangeAspect="1"/>
          </p:cNvPicPr>
          <p:nvPr/>
        </p:nvPicPr>
        <p:blipFill>
          <a:blip r:embed="rId2"/>
          <a:srcRect l="8318" t="12274" r="4486" b="17249"/>
          <a:stretch>
            <a:fillRect/>
          </a:stretch>
        </p:blipFill>
        <p:spPr bwMode="auto">
          <a:xfrm>
            <a:off x="755650" y="1773238"/>
            <a:ext cx="77565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TextovéPole 2"/>
          <p:cNvSpPr txBox="1">
            <a:spLocks noChangeArrowheads="1"/>
          </p:cNvSpPr>
          <p:nvPr/>
        </p:nvSpPr>
        <p:spPr bwMode="auto">
          <a:xfrm>
            <a:off x="617538" y="1125538"/>
            <a:ext cx="77581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Surovina připravená k dalšímu zpracování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1"/>
          <p:cNvSpPr>
            <a:spLocks noGrp="1"/>
          </p:cNvSpPr>
          <p:nvPr>
            <p:ph type="title"/>
          </p:nvPr>
        </p:nvSpPr>
        <p:spPr>
          <a:xfrm>
            <a:off x="515938" y="333375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Fenykl</a:t>
            </a:r>
          </a:p>
        </p:txBody>
      </p:sp>
      <p:pic>
        <p:nvPicPr>
          <p:cNvPr id="73730" name="Obrázek 2"/>
          <p:cNvPicPr>
            <a:picLocks noChangeAspect="1"/>
          </p:cNvPicPr>
          <p:nvPr/>
        </p:nvPicPr>
        <p:blipFill>
          <a:blip r:embed="rId2"/>
          <a:srcRect l="6470" t="1994" b="16261"/>
          <a:stretch>
            <a:fillRect/>
          </a:stretch>
        </p:blipFill>
        <p:spPr bwMode="auto">
          <a:xfrm>
            <a:off x="2771775" y="1341438"/>
            <a:ext cx="3719513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ovéPole 1"/>
          <p:cNvSpPr txBox="1">
            <a:spLocks noChangeArrowheads="1"/>
          </p:cNvSpPr>
          <p:nvPr/>
        </p:nvSpPr>
        <p:spPr bwMode="auto">
          <a:xfrm>
            <a:off x="1187450" y="938213"/>
            <a:ext cx="69262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Odřízneme spodní část rostliny</a:t>
            </a:r>
            <a:endParaRPr lang="cs-CZ" sz="2400">
              <a:latin typeface="Calibri" pitchFamily="34" charset="0"/>
            </a:endParaRPr>
          </a:p>
        </p:txBody>
      </p:sp>
      <p:pic>
        <p:nvPicPr>
          <p:cNvPr id="74754" name="Obrázek 2"/>
          <p:cNvPicPr>
            <a:picLocks noChangeAspect="1"/>
          </p:cNvPicPr>
          <p:nvPr/>
        </p:nvPicPr>
        <p:blipFill>
          <a:blip r:embed="rId2"/>
          <a:srcRect l="19588" t="8072" r="19588" b="3004"/>
          <a:stretch>
            <a:fillRect/>
          </a:stretch>
        </p:blipFill>
        <p:spPr bwMode="auto">
          <a:xfrm>
            <a:off x="1187450" y="1804988"/>
            <a:ext cx="3351213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Obrázek 3"/>
          <p:cNvPicPr>
            <a:picLocks noChangeAspect="1"/>
          </p:cNvPicPr>
          <p:nvPr/>
        </p:nvPicPr>
        <p:blipFill>
          <a:blip r:embed="rId3"/>
          <a:srcRect l="19904" r="10770" b="2573"/>
          <a:stretch>
            <a:fillRect/>
          </a:stretch>
        </p:blipFill>
        <p:spPr bwMode="auto">
          <a:xfrm>
            <a:off x="4670425" y="1804988"/>
            <a:ext cx="3443288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Obrázek 1"/>
          <p:cNvPicPr>
            <a:picLocks noChangeAspect="1"/>
          </p:cNvPicPr>
          <p:nvPr/>
        </p:nvPicPr>
        <p:blipFill>
          <a:blip r:embed="rId2"/>
          <a:srcRect l="8224" r="16916"/>
          <a:stretch>
            <a:fillRect/>
          </a:stretch>
        </p:blipFill>
        <p:spPr bwMode="auto">
          <a:xfrm>
            <a:off x="971550" y="2316163"/>
            <a:ext cx="2938463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Obrázek 2"/>
          <p:cNvPicPr>
            <a:picLocks noChangeAspect="1"/>
          </p:cNvPicPr>
          <p:nvPr/>
        </p:nvPicPr>
        <p:blipFill>
          <a:blip r:embed="rId3"/>
          <a:srcRect l="3868" r="5969"/>
          <a:stretch>
            <a:fillRect/>
          </a:stretch>
        </p:blipFill>
        <p:spPr bwMode="auto">
          <a:xfrm>
            <a:off x="4067175" y="2316163"/>
            <a:ext cx="4049713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ovéPole 3"/>
          <p:cNvSpPr txBox="1">
            <a:spLocks noChangeArrowheads="1"/>
          </p:cNvSpPr>
          <p:nvPr/>
        </p:nvSpPr>
        <p:spPr bwMode="auto">
          <a:xfrm>
            <a:off x="971550" y="1185863"/>
            <a:ext cx="71453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Rozlistujeme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ovéPole 1"/>
          <p:cNvSpPr txBox="1">
            <a:spLocks noChangeArrowheads="1"/>
          </p:cNvSpPr>
          <p:nvPr/>
        </p:nvSpPr>
        <p:spPr bwMode="auto">
          <a:xfrm>
            <a:off x="1052513" y="1052513"/>
            <a:ext cx="70929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Nakrájíme na nudličky</a:t>
            </a:r>
          </a:p>
          <a:p>
            <a:endParaRPr lang="cs-CZ">
              <a:latin typeface="Calibri" pitchFamily="34" charset="0"/>
            </a:endParaRPr>
          </a:p>
        </p:txBody>
      </p:sp>
      <p:pic>
        <p:nvPicPr>
          <p:cNvPr id="76802" name="Obrázek 2"/>
          <p:cNvPicPr>
            <a:picLocks noChangeAspect="1"/>
          </p:cNvPicPr>
          <p:nvPr/>
        </p:nvPicPr>
        <p:blipFill>
          <a:blip r:embed="rId2"/>
          <a:srcRect l="655" r="15327" b="19910"/>
          <a:stretch>
            <a:fillRect/>
          </a:stretch>
        </p:blipFill>
        <p:spPr bwMode="auto">
          <a:xfrm>
            <a:off x="1042988" y="2205038"/>
            <a:ext cx="36480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Obrázek 3"/>
          <p:cNvPicPr>
            <a:picLocks noChangeAspect="1"/>
          </p:cNvPicPr>
          <p:nvPr/>
        </p:nvPicPr>
        <p:blipFill>
          <a:blip r:embed="rId3"/>
          <a:srcRect l="9718" r="8318"/>
          <a:stretch>
            <a:fillRect/>
          </a:stretch>
        </p:blipFill>
        <p:spPr bwMode="auto">
          <a:xfrm>
            <a:off x="4787900" y="2205038"/>
            <a:ext cx="3348038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Obrázek 1"/>
          <p:cNvPicPr>
            <a:picLocks noChangeAspect="1"/>
          </p:cNvPicPr>
          <p:nvPr/>
        </p:nvPicPr>
        <p:blipFill>
          <a:blip r:embed="rId2"/>
          <a:srcRect l="6160" t="9569" r="6160" b="9569"/>
          <a:stretch>
            <a:fillRect/>
          </a:stretch>
        </p:blipFill>
        <p:spPr bwMode="auto">
          <a:xfrm>
            <a:off x="4714875" y="1628775"/>
            <a:ext cx="374332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ovéPole 2"/>
          <p:cNvSpPr txBox="1">
            <a:spLocks noChangeArrowheads="1"/>
          </p:cNvSpPr>
          <p:nvPr/>
        </p:nvSpPr>
        <p:spPr bwMode="auto">
          <a:xfrm>
            <a:off x="750888" y="836613"/>
            <a:ext cx="7707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Z plátků nakrájíme tenké nudličky - julienne</a:t>
            </a:r>
          </a:p>
        </p:txBody>
      </p:sp>
      <p:pic>
        <p:nvPicPr>
          <p:cNvPr id="19459" name="Obrázek 4"/>
          <p:cNvPicPr>
            <a:picLocks noChangeAspect="1"/>
          </p:cNvPicPr>
          <p:nvPr/>
        </p:nvPicPr>
        <p:blipFill>
          <a:blip r:embed="rId3"/>
          <a:srcRect t="15054" b="18279"/>
          <a:stretch>
            <a:fillRect/>
          </a:stretch>
        </p:blipFill>
        <p:spPr bwMode="auto">
          <a:xfrm>
            <a:off x="750888" y="1628775"/>
            <a:ext cx="3744912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Nadpis 1"/>
          <p:cNvSpPr>
            <a:spLocks noGrp="1"/>
          </p:cNvSpPr>
          <p:nvPr>
            <p:ph type="title"/>
          </p:nvPr>
        </p:nvSpPr>
        <p:spPr>
          <a:xfrm>
            <a:off x="468313" y="560388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Petrželová nať</a:t>
            </a:r>
          </a:p>
        </p:txBody>
      </p:sp>
      <p:pic>
        <p:nvPicPr>
          <p:cNvPr id="77826" name="Obrázek 2"/>
          <p:cNvPicPr>
            <a:picLocks noChangeAspect="1"/>
          </p:cNvPicPr>
          <p:nvPr/>
        </p:nvPicPr>
        <p:blipFill>
          <a:blip r:embed="rId2"/>
          <a:srcRect l="3619" t="3195" b="8275"/>
          <a:stretch>
            <a:fillRect/>
          </a:stretch>
        </p:blipFill>
        <p:spPr bwMode="auto">
          <a:xfrm>
            <a:off x="1042988" y="1700213"/>
            <a:ext cx="6762750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Obrázek 1"/>
          <p:cNvPicPr>
            <a:picLocks noChangeAspect="1"/>
          </p:cNvPicPr>
          <p:nvPr/>
        </p:nvPicPr>
        <p:blipFill>
          <a:blip r:embed="rId2"/>
          <a:srcRect l="269" t="5225" r="-269" b="10442"/>
          <a:stretch>
            <a:fillRect/>
          </a:stretch>
        </p:blipFill>
        <p:spPr bwMode="auto">
          <a:xfrm>
            <a:off x="1258888" y="1693863"/>
            <a:ext cx="6846887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TextovéPole 2"/>
          <p:cNvSpPr txBox="1">
            <a:spLocks noChangeArrowheads="1"/>
          </p:cNvSpPr>
          <p:nvPr/>
        </p:nvSpPr>
        <p:spPr bwMode="auto">
          <a:xfrm>
            <a:off x="1268413" y="955675"/>
            <a:ext cx="68468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Nať natrháme na růžičky a zbavíme stonku</a:t>
            </a:r>
          </a:p>
          <a:p>
            <a:pPr algn="ctr"/>
            <a:endParaRPr lang="cs-CZ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0788" y="1568450"/>
            <a:ext cx="32321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Obráze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2638" y="1557338"/>
            <a:ext cx="3270250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Obrázek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0788" y="3841750"/>
            <a:ext cx="32321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Obrázek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6288" y="3841750"/>
            <a:ext cx="32766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TextovéPole 5"/>
          <p:cNvSpPr txBox="1">
            <a:spLocks noChangeArrowheads="1"/>
          </p:cNvSpPr>
          <p:nvPr/>
        </p:nvSpPr>
        <p:spPr bwMode="auto">
          <a:xfrm>
            <a:off x="1258888" y="549275"/>
            <a:ext cx="46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9878" name="TextovéPole 6"/>
          <p:cNvSpPr txBox="1">
            <a:spLocks noChangeArrowheads="1"/>
          </p:cNvSpPr>
          <p:nvPr/>
        </p:nvSpPr>
        <p:spPr bwMode="auto">
          <a:xfrm>
            <a:off x="1042988" y="549275"/>
            <a:ext cx="6842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Nasekáme nadrobno </a:t>
            </a:r>
            <a:br>
              <a:rPr lang="cs-CZ" sz="2400"/>
            </a:br>
            <a:r>
              <a:rPr lang="cs-CZ" sz="2400"/>
              <a:t>– nůž vedeme kolíbkovým způsobem řezu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Nadpis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Rajské jablko</a:t>
            </a:r>
          </a:p>
        </p:txBody>
      </p:sp>
      <p:pic>
        <p:nvPicPr>
          <p:cNvPr id="80898" name="Obrázek 3"/>
          <p:cNvPicPr>
            <a:picLocks noChangeAspect="1"/>
          </p:cNvPicPr>
          <p:nvPr/>
        </p:nvPicPr>
        <p:blipFill>
          <a:blip r:embed="rId2"/>
          <a:srcRect l="-243" t="6734" r="243" b="14874"/>
          <a:stretch>
            <a:fillRect/>
          </a:stretch>
        </p:blipFill>
        <p:spPr bwMode="auto">
          <a:xfrm>
            <a:off x="468313" y="1773238"/>
            <a:ext cx="8243887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ovéPole 1"/>
          <p:cNvSpPr txBox="1">
            <a:spLocks noChangeArrowheads="1"/>
          </p:cNvSpPr>
          <p:nvPr/>
        </p:nvSpPr>
        <p:spPr bwMode="auto">
          <a:xfrm>
            <a:off x="1243013" y="981075"/>
            <a:ext cx="6778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Používáme vždy rajčata se stonkem kvůli aroma</a:t>
            </a:r>
          </a:p>
        </p:txBody>
      </p:sp>
      <p:pic>
        <p:nvPicPr>
          <p:cNvPr id="81922" name="Obrázek 2"/>
          <p:cNvPicPr>
            <a:picLocks noChangeAspect="1"/>
          </p:cNvPicPr>
          <p:nvPr/>
        </p:nvPicPr>
        <p:blipFill>
          <a:blip r:embed="rId2"/>
          <a:srcRect l="27959" t="8739" r="16905" b="5365"/>
          <a:stretch>
            <a:fillRect/>
          </a:stretch>
        </p:blipFill>
        <p:spPr bwMode="auto">
          <a:xfrm>
            <a:off x="1243013" y="1916113"/>
            <a:ext cx="3240087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Obrázek 3"/>
          <p:cNvPicPr>
            <a:picLocks noChangeAspect="1"/>
          </p:cNvPicPr>
          <p:nvPr/>
        </p:nvPicPr>
        <p:blipFill>
          <a:blip r:embed="rId3"/>
          <a:srcRect l="21690" r="12755"/>
          <a:stretch>
            <a:fillRect/>
          </a:stretch>
        </p:blipFill>
        <p:spPr bwMode="auto">
          <a:xfrm>
            <a:off x="4652963" y="1916113"/>
            <a:ext cx="3309937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TextovéPole 4"/>
          <p:cNvSpPr txBox="1">
            <a:spLocks noChangeArrowheads="1"/>
          </p:cNvSpPr>
          <p:nvPr/>
        </p:nvSpPr>
        <p:spPr bwMode="auto">
          <a:xfrm>
            <a:off x="1322388" y="5589588"/>
            <a:ext cx="6699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Plod om</a:t>
            </a:r>
            <a:r>
              <a:rPr lang="cs-CZ" sz="2400"/>
              <a:t>y</a:t>
            </a:r>
            <a:r>
              <a:rPr lang="en-US" sz="2400"/>
              <a:t>jeme</a:t>
            </a:r>
            <a:r>
              <a:rPr lang="cs-CZ" sz="2400"/>
              <a:t> a odstraníme </a:t>
            </a:r>
            <a:r>
              <a:rPr lang="en-US" sz="2400"/>
              <a:t>“</a:t>
            </a:r>
            <a:r>
              <a:rPr lang="cs-CZ" sz="2400"/>
              <a:t>bubáka</a:t>
            </a:r>
            <a:r>
              <a:rPr lang="en-US" sz="2400"/>
              <a:t>”</a:t>
            </a:r>
            <a:endParaRPr lang="cs-CZ" sz="24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Obrázek 1"/>
          <p:cNvPicPr>
            <a:picLocks noChangeAspect="1"/>
          </p:cNvPicPr>
          <p:nvPr/>
        </p:nvPicPr>
        <p:blipFill>
          <a:blip r:embed="rId2"/>
          <a:srcRect l="10321" t="6801" r="3072" b="14389"/>
          <a:stretch>
            <a:fillRect/>
          </a:stretch>
        </p:blipFill>
        <p:spPr bwMode="auto">
          <a:xfrm>
            <a:off x="1116013" y="1471613"/>
            <a:ext cx="33893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Obrázek 2"/>
          <p:cNvPicPr>
            <a:picLocks noChangeAspect="1"/>
          </p:cNvPicPr>
          <p:nvPr/>
        </p:nvPicPr>
        <p:blipFill>
          <a:blip r:embed="rId3"/>
          <a:srcRect l="6583" t="16066" r="12717" b="6494"/>
          <a:stretch>
            <a:fillRect/>
          </a:stretch>
        </p:blipFill>
        <p:spPr bwMode="auto">
          <a:xfrm>
            <a:off x="4670425" y="1471613"/>
            <a:ext cx="32146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3500438"/>
            <a:ext cx="6769100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ovéPole 5"/>
          <p:cNvSpPr txBox="1">
            <a:spLocks noChangeArrowheads="1"/>
          </p:cNvSpPr>
          <p:nvPr/>
        </p:nvSpPr>
        <p:spPr bwMode="auto">
          <a:xfrm>
            <a:off x="1347788" y="692150"/>
            <a:ext cx="6315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Nakrojíme slupku do kříže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Obrázek 1"/>
          <p:cNvPicPr>
            <a:picLocks noChangeAspect="1"/>
          </p:cNvPicPr>
          <p:nvPr/>
        </p:nvPicPr>
        <p:blipFill>
          <a:blip r:embed="rId2"/>
          <a:srcRect l="25357" r="17143"/>
          <a:stretch>
            <a:fillRect/>
          </a:stretch>
        </p:blipFill>
        <p:spPr bwMode="auto">
          <a:xfrm>
            <a:off x="1100138" y="1628775"/>
            <a:ext cx="3311525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Obrázek 2"/>
          <p:cNvPicPr>
            <a:picLocks noChangeAspect="1"/>
          </p:cNvPicPr>
          <p:nvPr/>
        </p:nvPicPr>
        <p:blipFill>
          <a:blip r:embed="rId3"/>
          <a:srcRect l="21371" r="17796"/>
          <a:stretch>
            <a:fillRect/>
          </a:stretch>
        </p:blipFill>
        <p:spPr bwMode="auto">
          <a:xfrm>
            <a:off x="4643438" y="1628775"/>
            <a:ext cx="3529012" cy="38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ovéPole 3"/>
          <p:cNvSpPr txBox="1">
            <a:spLocks noChangeArrowheads="1"/>
          </p:cNvSpPr>
          <p:nvPr/>
        </p:nvSpPr>
        <p:spPr bwMode="auto">
          <a:xfrm>
            <a:off x="1100138" y="836613"/>
            <a:ext cx="7072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Vložíme do horké vody, krátce povaříme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Obrázek 1"/>
          <p:cNvPicPr>
            <a:picLocks noChangeAspect="1"/>
          </p:cNvPicPr>
          <p:nvPr/>
        </p:nvPicPr>
        <p:blipFill>
          <a:blip r:embed="rId2"/>
          <a:srcRect l="9285" r="14404"/>
          <a:stretch>
            <a:fillRect/>
          </a:stretch>
        </p:blipFill>
        <p:spPr bwMode="auto">
          <a:xfrm>
            <a:off x="903288" y="1773238"/>
            <a:ext cx="36703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Obrázek 2"/>
          <p:cNvPicPr>
            <a:picLocks noChangeAspect="1"/>
          </p:cNvPicPr>
          <p:nvPr/>
        </p:nvPicPr>
        <p:blipFill>
          <a:blip r:embed="rId3"/>
          <a:srcRect l="6190" r="12262"/>
          <a:stretch>
            <a:fillRect/>
          </a:stretch>
        </p:blipFill>
        <p:spPr bwMode="auto">
          <a:xfrm>
            <a:off x="4791075" y="1773238"/>
            <a:ext cx="34607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ovéPole 3"/>
          <p:cNvSpPr txBox="1">
            <a:spLocks noChangeArrowheads="1"/>
          </p:cNvSpPr>
          <p:nvPr/>
        </p:nvSpPr>
        <p:spPr bwMode="auto">
          <a:xfrm>
            <a:off x="830263" y="873125"/>
            <a:ext cx="74882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Vložíme do studené vody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Obrázek 1"/>
          <p:cNvPicPr>
            <a:picLocks noChangeAspect="1"/>
          </p:cNvPicPr>
          <p:nvPr/>
        </p:nvPicPr>
        <p:blipFill>
          <a:blip r:embed="rId2"/>
          <a:srcRect l="19881" t="2499" r="18214" b="7878"/>
          <a:stretch>
            <a:fillRect/>
          </a:stretch>
        </p:blipFill>
        <p:spPr bwMode="auto">
          <a:xfrm>
            <a:off x="1187450" y="2060575"/>
            <a:ext cx="34226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Obrázek 2"/>
          <p:cNvPicPr>
            <a:picLocks noChangeAspect="1"/>
          </p:cNvPicPr>
          <p:nvPr/>
        </p:nvPicPr>
        <p:blipFill>
          <a:blip r:embed="rId3"/>
          <a:srcRect l="15785" r="17741"/>
          <a:stretch>
            <a:fillRect/>
          </a:stretch>
        </p:blipFill>
        <p:spPr bwMode="auto">
          <a:xfrm>
            <a:off x="4787900" y="2060575"/>
            <a:ext cx="3294063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ovéPole 3"/>
          <p:cNvSpPr txBox="1">
            <a:spLocks noChangeArrowheads="1"/>
          </p:cNvSpPr>
          <p:nvPr/>
        </p:nvSpPr>
        <p:spPr bwMode="auto">
          <a:xfrm>
            <a:off x="1187450" y="1211263"/>
            <a:ext cx="6894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Oloupeme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Obrázek 1"/>
          <p:cNvPicPr>
            <a:picLocks noChangeAspect="1"/>
          </p:cNvPicPr>
          <p:nvPr/>
        </p:nvPicPr>
        <p:blipFill>
          <a:blip r:embed="rId2"/>
          <a:srcRect l="9880" t="7520" r="11310" b="6627"/>
          <a:stretch>
            <a:fillRect/>
          </a:stretch>
        </p:blipFill>
        <p:spPr bwMode="auto">
          <a:xfrm>
            <a:off x="1154113" y="1341438"/>
            <a:ext cx="676433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TextovéPole 2"/>
          <p:cNvSpPr txBox="1">
            <a:spLocks noChangeArrowheads="1"/>
          </p:cNvSpPr>
          <p:nvPr/>
        </p:nvSpPr>
        <p:spPr bwMode="auto">
          <a:xfrm>
            <a:off x="546100" y="879475"/>
            <a:ext cx="7993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Rajče je připravené k dalšímu technologickému postupu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ovéPole 1"/>
          <p:cNvSpPr txBox="1">
            <a:spLocks noChangeArrowheads="1"/>
          </p:cNvSpPr>
          <p:nvPr/>
        </p:nvSpPr>
        <p:spPr bwMode="auto">
          <a:xfrm>
            <a:off x="1979613" y="633413"/>
            <a:ext cx="5040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 Způsob krájení julienne</a:t>
            </a:r>
          </a:p>
        </p:txBody>
      </p:sp>
      <p:pic>
        <p:nvPicPr>
          <p:cNvPr id="20482" name="Obrázek 3"/>
          <p:cNvPicPr>
            <a:picLocks noChangeAspect="1"/>
          </p:cNvPicPr>
          <p:nvPr/>
        </p:nvPicPr>
        <p:blipFill>
          <a:blip r:embed="rId3"/>
          <a:srcRect l="6543" t="10432" r="6543" b="16365"/>
          <a:stretch>
            <a:fillRect/>
          </a:stretch>
        </p:blipFill>
        <p:spPr bwMode="auto">
          <a:xfrm>
            <a:off x="684213" y="1412875"/>
            <a:ext cx="794702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4930775"/>
            <a:ext cx="8001000" cy="10890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cs-CZ" sz="2500" smtClean="0">
                <a:latin typeface="Arial" charset="0"/>
              </a:rPr>
              <a:t>Jan Pařízek, Bc. Martin Kůs</a:t>
            </a:r>
          </a:p>
        </p:txBody>
      </p:sp>
      <p:pic>
        <p:nvPicPr>
          <p:cNvPr id="88066" name="Obrázek 3"/>
          <p:cNvPicPr>
            <a:picLocks noChangeAspect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908050"/>
            <a:ext cx="7292975" cy="36306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ovéPole 1"/>
          <p:cNvSpPr txBox="1">
            <a:spLocks noChangeArrowheads="1"/>
          </p:cNvSpPr>
          <p:nvPr/>
        </p:nvSpPr>
        <p:spPr bwMode="auto">
          <a:xfrm>
            <a:off x="1258888" y="549275"/>
            <a:ext cx="65532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 b="1"/>
              <a:t>Krájení na brunoise</a:t>
            </a:r>
            <a:br>
              <a:rPr lang="cs-CZ" sz="4400" b="1"/>
            </a:br>
            <a:endParaRPr lang="cs-CZ" sz="4400" b="1"/>
          </a:p>
        </p:txBody>
      </p:sp>
      <p:pic>
        <p:nvPicPr>
          <p:cNvPr id="22530" name="Obrázek 2"/>
          <p:cNvPicPr>
            <a:picLocks noChangeAspect="1"/>
          </p:cNvPicPr>
          <p:nvPr/>
        </p:nvPicPr>
        <p:blipFill>
          <a:blip r:embed="rId2"/>
          <a:srcRect t="15358" b="17976"/>
          <a:stretch>
            <a:fillRect/>
          </a:stretch>
        </p:blipFill>
        <p:spPr bwMode="auto">
          <a:xfrm>
            <a:off x="2268538" y="1514475"/>
            <a:ext cx="4703762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ovéPole 1"/>
          <p:cNvSpPr txBox="1">
            <a:spLocks noChangeArrowheads="1"/>
          </p:cNvSpPr>
          <p:nvPr/>
        </p:nvSpPr>
        <p:spPr bwMode="auto">
          <a:xfrm>
            <a:off x="2268538" y="5876925"/>
            <a:ext cx="47037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/>
              <a:t> </a:t>
            </a:r>
            <a:r>
              <a:rPr lang="cs-CZ" sz="2400"/>
              <a:t>správné držení rukou</a:t>
            </a:r>
          </a:p>
          <a:p>
            <a:pPr algn="ctr"/>
            <a:endParaRPr lang="cs-CZ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ovéPole 2"/>
          <p:cNvSpPr txBox="1">
            <a:spLocks noChangeArrowheads="1"/>
          </p:cNvSpPr>
          <p:nvPr/>
        </p:nvSpPr>
        <p:spPr bwMode="auto">
          <a:xfrm>
            <a:off x="684213" y="981075"/>
            <a:ext cx="78486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200"/>
              <a:t>Z julienne můžeme pokračovat krájením nadrobno - brunoise </a:t>
            </a:r>
          </a:p>
        </p:txBody>
      </p:sp>
      <p:pic>
        <p:nvPicPr>
          <p:cNvPr id="23554" name="Obrázek 3"/>
          <p:cNvPicPr>
            <a:picLocks noChangeAspect="1"/>
          </p:cNvPicPr>
          <p:nvPr/>
        </p:nvPicPr>
        <p:blipFill>
          <a:blip r:embed="rId2"/>
          <a:srcRect l="8601" t="87" r="1775" b="23624"/>
          <a:stretch>
            <a:fillRect/>
          </a:stretch>
        </p:blipFill>
        <p:spPr bwMode="auto">
          <a:xfrm>
            <a:off x="971550" y="1628775"/>
            <a:ext cx="7345363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551</Words>
  <Application>Microsoft Office PowerPoint</Application>
  <PresentationFormat>Předvádění na obrazovce (4:3)</PresentationFormat>
  <Paragraphs>92</Paragraphs>
  <Slides>70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Šablona návrhu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4" baseType="lpstr">
      <vt:lpstr>Arial</vt:lpstr>
      <vt:lpstr>Calibri</vt:lpstr>
      <vt:lpstr>Wingdings</vt:lpstr>
      <vt:lpstr>Motiv systému Office</vt:lpstr>
      <vt:lpstr>Úprava zeleniny krájením</vt:lpstr>
      <vt:lpstr>Snímek 2</vt:lpstr>
      <vt:lpstr>Kořenová zelenina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Cibule</vt:lpstr>
      <vt:lpstr>Snímek 12</vt:lpstr>
      <vt:lpstr>Snímek 13</vt:lpstr>
      <vt:lpstr>Snímek 14</vt:lpstr>
      <vt:lpstr>Snímek 15</vt:lpstr>
      <vt:lpstr>Pórek</vt:lpstr>
      <vt:lpstr>Snímek 17</vt:lpstr>
      <vt:lpstr>Snímek 18</vt:lpstr>
      <vt:lpstr>Snímek 19</vt:lpstr>
      <vt:lpstr>Snímek 20</vt:lpstr>
      <vt:lpstr>Snímek 21</vt:lpstr>
      <vt:lpstr>Česnek</vt:lpstr>
      <vt:lpstr>Snímek 23</vt:lpstr>
      <vt:lpstr>Snímek 24</vt:lpstr>
      <vt:lpstr>Snímek 25</vt:lpstr>
      <vt:lpstr>Snímek 26</vt:lpstr>
      <vt:lpstr>Snímek 27</vt:lpstr>
      <vt:lpstr>Zelí</vt:lpstr>
      <vt:lpstr>Snímek 29</vt:lpstr>
      <vt:lpstr>Snímek 30</vt:lpstr>
      <vt:lpstr>Snímek 31</vt:lpstr>
      <vt:lpstr>Snímek 32</vt:lpstr>
      <vt:lpstr>Snímek 33</vt:lpstr>
      <vt:lpstr>Opomíjené druhy zeleniny</vt:lpstr>
      <vt:lpstr>Artyčok</vt:lpstr>
      <vt:lpstr>Snímek 36</vt:lpstr>
      <vt:lpstr>Snímek 37</vt:lpstr>
      <vt:lpstr>Snímek 38</vt:lpstr>
      <vt:lpstr>Snímek 39</vt:lpstr>
      <vt:lpstr>Snímek 40</vt:lpstr>
      <vt:lpstr>Snímek 41</vt:lpstr>
      <vt:lpstr>Fazolové lusky</vt:lpstr>
      <vt:lpstr>Snímek 43</vt:lpstr>
      <vt:lpstr>Chřest</vt:lpstr>
      <vt:lpstr>Snímek 45</vt:lpstr>
      <vt:lpstr>Snímek 46</vt:lpstr>
      <vt:lpstr>Snímek 47</vt:lpstr>
      <vt:lpstr>Snímek 48</vt:lpstr>
      <vt:lpstr>Snímek 49</vt:lpstr>
      <vt:lpstr>Řapíkatý celer</vt:lpstr>
      <vt:lpstr>Snímek 51</vt:lpstr>
      <vt:lpstr>Snímek 52</vt:lpstr>
      <vt:lpstr>Snímek 53</vt:lpstr>
      <vt:lpstr>Snímek 54</vt:lpstr>
      <vt:lpstr>Snímek 55</vt:lpstr>
      <vt:lpstr>Fenykl</vt:lpstr>
      <vt:lpstr>Snímek 57</vt:lpstr>
      <vt:lpstr>Snímek 58</vt:lpstr>
      <vt:lpstr>Snímek 59</vt:lpstr>
      <vt:lpstr>Petrželová nať</vt:lpstr>
      <vt:lpstr>Snímek 61</vt:lpstr>
      <vt:lpstr>Snímek 62</vt:lpstr>
      <vt:lpstr>Rajské jablko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úprava zeleniny</dc:title>
  <dc:creator>SU</dc:creator>
  <cp:lastModifiedBy>uživatel</cp:lastModifiedBy>
  <cp:revision>56</cp:revision>
  <dcterms:created xsi:type="dcterms:W3CDTF">2013-06-12T11:13:55Z</dcterms:created>
  <dcterms:modified xsi:type="dcterms:W3CDTF">2013-09-09T10:03:06Z</dcterms:modified>
</cp:coreProperties>
</file>