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94" r:id="rId2"/>
    <p:sldId id="303" r:id="rId3"/>
    <p:sldId id="304" r:id="rId4"/>
    <p:sldId id="305" r:id="rId5"/>
    <p:sldId id="306" r:id="rId6"/>
    <p:sldId id="307" r:id="rId7"/>
    <p:sldId id="308" r:id="rId8"/>
    <p:sldId id="257" r:id="rId9"/>
    <p:sldId id="258" r:id="rId10"/>
    <p:sldId id="259" r:id="rId11"/>
    <p:sldId id="260" r:id="rId12"/>
    <p:sldId id="261" r:id="rId13"/>
    <p:sldId id="295" r:id="rId14"/>
    <p:sldId id="265" r:id="rId15"/>
    <p:sldId id="262" r:id="rId16"/>
    <p:sldId id="263" r:id="rId17"/>
    <p:sldId id="266" r:id="rId18"/>
    <p:sldId id="267" r:id="rId19"/>
    <p:sldId id="264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309" r:id="rId37"/>
    <p:sldId id="380" r:id="rId38"/>
    <p:sldId id="314" r:id="rId39"/>
    <p:sldId id="313" r:id="rId40"/>
    <p:sldId id="381" r:id="rId41"/>
    <p:sldId id="382" r:id="rId42"/>
    <p:sldId id="383" r:id="rId43"/>
    <p:sldId id="384" r:id="rId44"/>
    <p:sldId id="385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315" r:id="rId56"/>
    <p:sldId id="316" r:id="rId57"/>
    <p:sldId id="317" r:id="rId58"/>
    <p:sldId id="318" r:id="rId59"/>
    <p:sldId id="319" r:id="rId60"/>
    <p:sldId id="320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74" r:id="rId91"/>
    <p:sldId id="365" r:id="rId92"/>
    <p:sldId id="366" r:id="rId93"/>
    <p:sldId id="367" r:id="rId94"/>
    <p:sldId id="368" r:id="rId95"/>
    <p:sldId id="376" r:id="rId96"/>
    <p:sldId id="377" r:id="rId97"/>
    <p:sldId id="378" r:id="rId98"/>
    <p:sldId id="379" r:id="rId99"/>
    <p:sldId id="369" r:id="rId100"/>
    <p:sldId id="370" r:id="rId101"/>
    <p:sldId id="371" r:id="rId102"/>
    <p:sldId id="372" r:id="rId103"/>
    <p:sldId id="373" r:id="rId104"/>
    <p:sldId id="375" r:id="rId105"/>
    <p:sldId id="336" r:id="rId106"/>
    <p:sldId id="338" r:id="rId107"/>
    <p:sldId id="339" r:id="rId108"/>
    <p:sldId id="337" r:id="rId109"/>
    <p:sldId id="335" r:id="rId1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58" autoAdjust="0"/>
  </p:normalViewPr>
  <p:slideViewPr>
    <p:cSldViewPr>
      <p:cViewPr varScale="1">
        <p:scale>
          <a:sx n="79" d="100"/>
          <a:sy n="79" d="100"/>
        </p:scale>
        <p:origin x="-78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0F62D-4CC6-4F41-A17A-DE9F389A7B1C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6A591-66BD-4BE6-A4C1-4B5EB8C00D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58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6A591-66BD-4BE6-A4C1-4B5EB8C00D5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42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6A591-66BD-4BE6-A4C1-4B5EB8C00D5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60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6A591-66BD-4BE6-A4C1-4B5EB8C00D5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77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48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63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7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40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40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64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60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30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80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98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52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B322B-0486-4F82-8B2E-7238380790D8}" type="datetimeFigureOut">
              <a:rPr lang="cs-CZ" smtClean="0"/>
              <a:t>2.9.2013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98044-5E28-4D10-9D77-A5DEA16C3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764704"/>
            <a:ext cx="7720197" cy="37444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57576" y="4893840"/>
            <a:ext cx="5612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Brambory v kuchyni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878653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přípravu opékaných brambor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4200"/>
          <a:stretch/>
        </p:blipFill>
        <p:spPr>
          <a:xfrm rot="16200000">
            <a:off x="2231740" y="1486508"/>
            <a:ext cx="4824538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>
                <a:latin typeface="Arial" pitchFamily="34" charset="0"/>
                <a:cs typeface="Arial" pitchFamily="34" charset="0"/>
              </a:rPr>
              <a:t>Suroviny pro přípravu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3"/>
            <a:ext cx="8229600" cy="1152129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Oloupané brambory, sůl, vejce, ,krupice, hrubá mouka, švestky, voda na uvaření knedlíků, tvaroh, cukr moučka,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tuk -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máslo</a:t>
            </a:r>
          </a:p>
        </p:txBody>
      </p:sp>
    </p:spTree>
    <p:extLst>
      <p:ext uri="{BB962C8B-B14F-4D97-AF65-F5344CB8AC3E}">
        <p14:creationId xmlns:p14="http://schemas.microsoft.com/office/powerpoint/2010/main" val="8561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uvaříme ve slupce, oloupeme a necháme vychladnout.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Poté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je najemno nastrouháme, přidáme sůl, vejce, krupici, mouku a propracujeme v těsto.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Těsto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rozválíme na tenčí plát, nakrájíme na čtverce, naklademe na ně švestky a knedlíky zabalíme.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Vložíme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 osolené vařící vody a vaříme.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 expedici posypeme knedlíky nastrouhaným tvarohem, moučkovým cukrem a přelijeme máslem</a:t>
            </a:r>
            <a:r>
              <a:rPr lang="cs-CZ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1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432048"/>
          </a:xfrm>
        </p:spPr>
        <p:txBody>
          <a:bodyPr>
            <a:noAutofit/>
          </a:bodyPr>
          <a:lstStyle/>
          <a:p>
            <a:pPr eaLnBrk="1" hangingPunct="1"/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Bramborové knedlíky se švestkami připravené k podávání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b="10322"/>
          <a:stretch/>
        </p:blipFill>
        <p:spPr>
          <a:xfrm>
            <a:off x="1115616" y="2046457"/>
            <a:ext cx="683724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Brambory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Ritz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0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1252736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nakrájíme na stejnoměrné kostky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 uvaření smícháme s orestovanou červenou paprikou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cibulkou nakrájenou na kostičky. </a:t>
            </a:r>
          </a:p>
        </p:txBody>
      </p:sp>
    </p:spTree>
    <p:extLst>
      <p:ext uri="{BB962C8B-B14F-4D97-AF65-F5344CB8AC3E}">
        <p14:creationId xmlns:p14="http://schemas.microsoft.com/office/powerpoint/2010/main" val="38577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Bramborové pyré</a:t>
            </a:r>
          </a:p>
        </p:txBody>
      </p:sp>
    </p:spTree>
    <p:extLst>
      <p:ext uri="{BB962C8B-B14F-4D97-AF65-F5344CB8AC3E}">
        <p14:creationId xmlns:p14="http://schemas.microsoft.com/office/powerpoint/2010/main" val="17134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0081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U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vařené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brambory jsou velmi jemně vyšlehány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800" dirty="0" smtClean="0"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hladka spolu s máslem a ohřátým mlékem. 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60419" name="Picture 3" descr="http://www.svetreceptu.cz/sites/default/files/recipes_pictures/DSC_6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0448" y="2492895"/>
            <a:ext cx="5124797" cy="361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4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>
          <a:xfrm>
            <a:off x="539552" y="2333944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Bramborové suflé</a:t>
            </a:r>
          </a:p>
        </p:txBody>
      </p:sp>
      <p:sp>
        <p:nvSpPr>
          <p:cNvPr id="48132" name="AutoShape 4" descr="https://www.facebook.com/ajax/messaging/attachment.php?attach_id=ac3e580e9f0a54d0e9f13871598e6e9d&amp;mid=mid.1370458052334%3A8048a1074deb09dd51&amp;hash=AQBfDwKavAQyP4Ox"/>
          <p:cNvSpPr>
            <a:spLocks noChangeAspect="1" noChangeArrowheads="1"/>
          </p:cNvSpPr>
          <p:nvPr/>
        </p:nvSpPr>
        <p:spPr bwMode="auto">
          <a:xfrm>
            <a:off x="63500" y="-2147888"/>
            <a:ext cx="8105775" cy="44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46876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Prolisované, vařené brambory promícháme se smetanou a žloutky,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800" dirty="0" smtClean="0"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latin typeface="Arial" pitchFamily="34" charset="0"/>
                <a:cs typeface="Arial" pitchFamily="34" charset="0"/>
              </a:rPr>
              <a:t>nadlehčíme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sněhem a zapečeme</a:t>
            </a:r>
          </a:p>
        </p:txBody>
      </p:sp>
      <p:sp>
        <p:nvSpPr>
          <p:cNvPr id="48132" name="AutoShape 4" descr="https://www.facebook.com/ajax/messaging/attachment.php?attach_id=ac3e580e9f0a54d0e9f13871598e6e9d&amp;mid=mid.1370458052334%3A8048a1074deb09dd51&amp;hash=AQBfDwKavAQyP4Ox"/>
          <p:cNvSpPr>
            <a:spLocks noChangeAspect="1" noChangeArrowheads="1"/>
          </p:cNvSpPr>
          <p:nvPr/>
        </p:nvSpPr>
        <p:spPr bwMode="auto">
          <a:xfrm>
            <a:off x="63500" y="-2147888"/>
            <a:ext cx="8105775" cy="44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4" b="2326"/>
          <a:stretch/>
        </p:blipFill>
        <p:spPr>
          <a:xfrm>
            <a:off x="1403648" y="2513148"/>
            <a:ext cx="627798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8229600" cy="86518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dirty="0" smtClean="0"/>
              <a:t>Mgr. Alexandr Burda, Mgr. Michal Adam, </a:t>
            </a:r>
            <a:br>
              <a:rPr lang="cs-CZ" sz="2400" dirty="0" smtClean="0"/>
            </a:br>
            <a:r>
              <a:rPr lang="cs-CZ" sz="2400" dirty="0" smtClean="0"/>
              <a:t>Mgr. Zdeněk Remeš, Bc. Martin Kůs</a:t>
            </a:r>
            <a:endParaRPr lang="cs-CZ" sz="4400" dirty="0" smtClean="0"/>
          </a:p>
        </p:txBody>
      </p:sp>
      <p:pic>
        <p:nvPicPr>
          <p:cNvPr id="67587" name="Obrázek 3"/>
          <p:cNvPicPr>
            <a:picLocks noChangeAspect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980728"/>
            <a:ext cx="6958211" cy="345638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83201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2427" b="7804"/>
          <a:stretch/>
        </p:blipFill>
        <p:spPr>
          <a:xfrm>
            <a:off x="1224292" y="4077072"/>
            <a:ext cx="3347708" cy="21280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"/>
          <a:stretch/>
        </p:blipFill>
        <p:spPr>
          <a:xfrm rot="16200000">
            <a:off x="4178317" y="2488990"/>
            <a:ext cx="4382873" cy="30493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8251" b="17561"/>
          <a:stretch/>
        </p:blipFill>
        <p:spPr>
          <a:xfrm>
            <a:off x="1224292" y="1844824"/>
            <a:ext cx="3347708" cy="21108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60" y="620688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itchFamily="34" charset="0"/>
                <a:cs typeface="Arial" pitchFamily="34" charset="0"/>
              </a:rPr>
              <a:t>Brambory uvaříme a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nakrájíme </a:t>
            </a:r>
            <a:r>
              <a:rPr lang="cs-CZ" dirty="0">
                <a:latin typeface="Arial" pitchFamily="34" charset="0"/>
                <a:cs typeface="Arial" pitchFamily="34" charset="0"/>
              </a:rPr>
              <a:t>na stejnoměrné silnější plátky.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Vložíme </a:t>
            </a:r>
            <a:r>
              <a:rPr lang="cs-CZ" dirty="0">
                <a:latin typeface="Arial" pitchFamily="34" charset="0"/>
                <a:cs typeface="Arial" pitchFamily="34" charset="0"/>
              </a:rPr>
              <a:t>do rozpálené pánve s malým množstvím oleje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Opečeme </a:t>
            </a:r>
            <a:r>
              <a:rPr lang="cs-CZ" dirty="0">
                <a:latin typeface="Arial" pitchFamily="34" charset="0"/>
                <a:cs typeface="Arial" pitchFamily="34" charset="0"/>
              </a:rPr>
              <a:t>do zlatova, poté obrátíme, posolíme a opepříme.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5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87736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Opékané brambory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můžeme dozdobit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sekanou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petrželkou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5033" r="7332" b="5930"/>
          <a:stretch/>
        </p:blipFill>
        <p:spPr>
          <a:xfrm>
            <a:off x="1363196" y="1484783"/>
            <a:ext cx="6422113" cy="43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07530" y="2276872"/>
            <a:ext cx="50786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400" b="1" dirty="0" err="1">
                <a:latin typeface="Arial" pitchFamily="34" charset="0"/>
                <a:cs typeface="Arial" pitchFamily="34" charset="0"/>
              </a:rPr>
              <a:t>Lionské</a:t>
            </a:r>
            <a:r>
              <a:rPr lang="cs-CZ" sz="4400" b="1" dirty="0">
                <a:latin typeface="Arial" pitchFamily="34" charset="0"/>
                <a:cs typeface="Arial" pitchFamily="34" charset="0"/>
              </a:rPr>
              <a:t> brambory</a:t>
            </a:r>
          </a:p>
        </p:txBody>
      </p:sp>
    </p:spTree>
    <p:extLst>
      <p:ext uri="{BB962C8B-B14F-4D97-AF65-F5344CB8AC3E}">
        <p14:creationId xmlns:p14="http://schemas.microsoft.com/office/powerpoint/2010/main" val="32926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71601" y="819869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Postup při přípravě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lionských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brambor je stejný jako v případě opékaných brambor,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jen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přidáme nakrájenou cibuli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" r="338" b="5696"/>
          <a:stretch/>
        </p:blipFill>
        <p:spPr>
          <a:xfrm>
            <a:off x="1443387" y="2420888"/>
            <a:ext cx="6185220" cy="388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3782" y="2301552"/>
            <a:ext cx="6239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 smtClean="0">
                <a:latin typeface="Arial" pitchFamily="34" charset="0"/>
                <a:cs typeface="Arial" pitchFamily="34" charset="0"/>
              </a:rPr>
              <a:t>Gratinované brambory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0246" y="1052736"/>
            <a:ext cx="683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gratinované brambory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r="1618" b="4467"/>
          <a:stretch/>
        </p:blipFill>
        <p:spPr>
          <a:xfrm>
            <a:off x="1070246" y="1772816"/>
            <a:ext cx="6835816" cy="4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83671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Uvařené, nakrájíme na stejně silné (cca 3 – 4 mm) plátky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vyskládáme do máslem vymazané zapékací mísy.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10582"/>
          <a:stretch/>
        </p:blipFill>
        <p:spPr>
          <a:xfrm>
            <a:off x="1187624" y="2132856"/>
            <a:ext cx="3993522" cy="33360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7017"/>
          <a:stretch/>
        </p:blipFill>
        <p:spPr>
          <a:xfrm rot="5400000">
            <a:off x="4915234" y="2545316"/>
            <a:ext cx="3347256" cy="25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t="1921" r="14834" b="1921"/>
          <a:stretch/>
        </p:blipFill>
        <p:spPr>
          <a:xfrm>
            <a:off x="792996" y="2132857"/>
            <a:ext cx="3763218" cy="34299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12733"/>
          <a:stretch/>
        </p:blipFill>
        <p:spPr>
          <a:xfrm>
            <a:off x="4644008" y="2143829"/>
            <a:ext cx="3426781" cy="34080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1124744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Po naskládání plátků do mísy brambory osolíme, opepříme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posypeme najemno nakrájeným česnekem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31640" y="1062028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Nakonec zalejeme smetanou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/>
          <a:stretch/>
        </p:blipFill>
        <p:spPr>
          <a:xfrm>
            <a:off x="1331640" y="1700808"/>
            <a:ext cx="6408712" cy="40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6" descr="potato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472120" cy="535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92696"/>
            <a:ext cx="792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Vložíme do trouby, kterou předehřejeme na 170 – 180 stupňů. Zapékáme cca 20 až 25 minut.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 posledních pět minut posypeme strouhaným sýrem.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b="4291"/>
          <a:stretch/>
        </p:blipFill>
        <p:spPr>
          <a:xfrm>
            <a:off x="1043608" y="2132856"/>
            <a:ext cx="2796971" cy="37828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r="23766"/>
          <a:stretch/>
        </p:blipFill>
        <p:spPr>
          <a:xfrm>
            <a:off x="3995936" y="2132857"/>
            <a:ext cx="3974473" cy="37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936165"/>
            <a:ext cx="755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Hotové gratinované brambory připravené k podávání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7148" r="5728" b="1832"/>
          <a:stretch/>
        </p:blipFill>
        <p:spPr>
          <a:xfrm>
            <a:off x="1271470" y="1484784"/>
            <a:ext cx="6696744" cy="45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63888" y="2157536"/>
            <a:ext cx="2066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err="1" smtClean="0">
                <a:latin typeface="Arial" pitchFamily="34" charset="0"/>
                <a:cs typeface="Arial" pitchFamily="34" charset="0"/>
              </a:rPr>
              <a:t>Chipsy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5776" y="458051"/>
            <a:ext cx="4014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latin typeface="Arial" pitchFamily="34" charset="0"/>
                <a:cs typeface="Arial" pitchFamily="34" charset="0"/>
              </a:rPr>
              <a:t>Suroviny pro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chipsy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1618"/>
          <a:stretch/>
        </p:blipFill>
        <p:spPr>
          <a:xfrm>
            <a:off x="2555776" y="1196752"/>
            <a:ext cx="4014192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r="31821" b="9692"/>
          <a:stretch/>
        </p:blipFill>
        <p:spPr>
          <a:xfrm>
            <a:off x="4920783" y="2420888"/>
            <a:ext cx="3151979" cy="33843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9"/>
          <a:stretch/>
        </p:blipFill>
        <p:spPr>
          <a:xfrm>
            <a:off x="1115616" y="2420888"/>
            <a:ext cx="3690226" cy="33843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1560" y="692696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brambory nakrájíme na tenké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plátky.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Plátky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osušíme v utěrce.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Do pánve dáme olej a zahřejeme.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Správnou teplotu oleje vyzkoušíme jedním plátkem.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70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2627" r="1434" b="2627"/>
          <a:stretch/>
        </p:blipFill>
        <p:spPr>
          <a:xfrm>
            <a:off x="1331640" y="1628800"/>
            <a:ext cx="6434348" cy="418410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331640" y="980728"/>
            <a:ext cx="643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latin typeface="Arial" pitchFamily="34" charset="0"/>
                <a:cs typeface="Arial" pitchFamily="34" charset="0"/>
              </a:rPr>
              <a:t>Následně osmažíme do zlatova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12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r="5233"/>
          <a:stretch/>
        </p:blipFill>
        <p:spPr>
          <a:xfrm>
            <a:off x="1691680" y="1844824"/>
            <a:ext cx="5832648" cy="42652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1560" y="692696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latin typeface="Arial" pitchFamily="34" charset="0"/>
                <a:cs typeface="Arial" pitchFamily="34" charset="0"/>
              </a:rPr>
              <a:t>Vyjmeme z oleje, pomocí ubrousku zbavíme přebytečného oleje, osolíme a můžeme podávat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0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63688" y="2204864"/>
            <a:ext cx="5544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Bramborová sláma</a:t>
            </a:r>
          </a:p>
        </p:txBody>
      </p:sp>
    </p:spTree>
    <p:extLst>
      <p:ext uri="{BB962C8B-B14F-4D97-AF65-F5344CB8AC3E}">
        <p14:creationId xmlns:p14="http://schemas.microsoft.com/office/powerpoint/2010/main" val="3000095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r="8631" b="16235"/>
          <a:stretch/>
        </p:blipFill>
        <p:spPr>
          <a:xfrm>
            <a:off x="1187624" y="2060848"/>
            <a:ext cx="6696744" cy="41021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91580" y="62068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Pro přípravu bramborové slámy použijeme stejné suroviny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jako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 přípravu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chipsů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jen místo plátků brambory nakrájíme na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jullien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70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7759"/>
          <a:stretch/>
        </p:blipFill>
        <p:spPr>
          <a:xfrm>
            <a:off x="1331640" y="1675404"/>
            <a:ext cx="6552728" cy="42703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552" y="105273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Následně osmažíme v rozpáleném oleji do zlatova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50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532" y="2636912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Brambory jsou hlízy rostliny z čeledi lilkovitých. 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Vedle obilovin jsou naší nejdůležitější plodinou.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Jsou důležitou surovinu v potravinářském průmyslu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výroba škrobu, lihu, polotovarů z brambor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Existuje velké množství odrůd.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51720" y="1268760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Arial" pitchFamily="34" charset="0"/>
                <a:cs typeface="Arial" pitchFamily="34" charset="0"/>
              </a:rPr>
              <a:t>Původ brambor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/>
          <a:stretch/>
        </p:blipFill>
        <p:spPr>
          <a:xfrm>
            <a:off x="1187624" y="1500326"/>
            <a:ext cx="6805268" cy="43853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568" y="90872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Hotová bramborová sláma připravená k podávání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08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60974" y="2132856"/>
            <a:ext cx="37930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 smtClean="0">
                <a:latin typeface="Arial" pitchFamily="34" charset="0"/>
                <a:cs typeface="Arial" pitchFamily="34" charset="0"/>
              </a:rPr>
              <a:t>Bernské </a:t>
            </a:r>
            <a:r>
              <a:rPr lang="cs-CZ" sz="4400" b="1" dirty="0" err="1" smtClean="0">
                <a:latin typeface="Arial" pitchFamily="34" charset="0"/>
                <a:cs typeface="Arial" pitchFamily="34" charset="0"/>
              </a:rPr>
              <a:t>rösti</a:t>
            </a:r>
            <a:endParaRPr lang="cs-CZ" sz="4400" b="1" dirty="0" smtClean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541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474890" y="908720"/>
            <a:ext cx="433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přípravu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r="4762"/>
          <a:stretch/>
        </p:blipFill>
        <p:spPr>
          <a:xfrm rot="16200000">
            <a:off x="2402200" y="1629483"/>
            <a:ext cx="4478530" cy="43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60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7"/>
          <a:stretch/>
        </p:blipFill>
        <p:spPr>
          <a:xfrm>
            <a:off x="1403648" y="2204864"/>
            <a:ext cx="6660232" cy="42338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03648" y="404664"/>
            <a:ext cx="6660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Bernských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rösti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jsou svojí strukturou podobné českému bramboráku, ale neobsahují česnek ani vejce. Při přípravě nejprve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nastrouháme uvařené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nahrubo.</a:t>
            </a:r>
          </a:p>
        </p:txBody>
      </p:sp>
    </p:spTree>
    <p:extLst>
      <p:ext uri="{BB962C8B-B14F-4D97-AF65-F5344CB8AC3E}">
        <p14:creationId xmlns:p14="http://schemas.microsoft.com/office/powerpoint/2010/main" val="973881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41" y="1484784"/>
            <a:ext cx="6516216" cy="434414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1640" y="908720"/>
            <a:ext cx="651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Následně osolíme a opepříme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97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1196752"/>
            <a:ext cx="720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A na malém množství rozpáleného oleje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opečeme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 zlatova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9057"/>
          <a:stretch/>
        </p:blipFill>
        <p:spPr>
          <a:xfrm>
            <a:off x="1043608" y="2276872"/>
            <a:ext cx="3527839" cy="32382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9942"/>
          <a:stretch/>
        </p:blipFill>
        <p:spPr>
          <a:xfrm>
            <a:off x="4716016" y="2280370"/>
            <a:ext cx="3528391" cy="32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13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Francouzské brambory</a:t>
            </a:r>
          </a:p>
        </p:txBody>
      </p:sp>
    </p:spTree>
    <p:extLst>
      <p:ext uri="{BB962C8B-B14F-4D97-AF65-F5344CB8AC3E}">
        <p14:creationId xmlns:p14="http://schemas.microsoft.com/office/powerpoint/2010/main" val="62852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>
                <a:latin typeface="Arial" pitchFamily="34" charset="0"/>
                <a:cs typeface="Arial" pitchFamily="34" charset="0"/>
              </a:rPr>
              <a:t>Suroviny pro přípravu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46876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/>
              <a:t>U</a:t>
            </a:r>
            <a:r>
              <a:rPr lang="cs-CZ" sz="2400" dirty="0" smtClean="0"/>
              <a:t>zené </a:t>
            </a:r>
            <a:r>
              <a:rPr lang="cs-CZ" sz="2400" dirty="0" smtClean="0"/>
              <a:t>maso, anglická slanina, eidam, brambory,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pepř</a:t>
            </a:r>
            <a:r>
              <a:rPr lang="cs-CZ" sz="2400" dirty="0" smtClean="0"/>
              <a:t>, sůl, smetana, vejce, cibule </a:t>
            </a:r>
          </a:p>
        </p:txBody>
      </p:sp>
    </p:spTree>
    <p:extLst>
      <p:ext uri="{BB962C8B-B14F-4D97-AF65-F5344CB8AC3E}">
        <p14:creationId xmlns:p14="http://schemas.microsoft.com/office/powerpoint/2010/main" val="2415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4" y="620688"/>
            <a:ext cx="76328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Ve slupce uvařené</a:t>
            </a:r>
            <a:r>
              <a:rPr lang="cs-CZ" sz="2400" dirty="0"/>
              <a:t>, </a:t>
            </a:r>
            <a:r>
              <a:rPr lang="cs-CZ" sz="2400" dirty="0" smtClean="0"/>
              <a:t>ale už vychladlé </a:t>
            </a:r>
            <a:r>
              <a:rPr lang="cs-CZ" sz="2400" dirty="0"/>
              <a:t>brambory oloupeme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/>
              <a:t>nakrájíme na plátky</a:t>
            </a:r>
            <a:r>
              <a:rPr lang="cs-CZ" sz="2400" dirty="0" smtClean="0"/>
              <a:t>.</a:t>
            </a:r>
            <a:br>
              <a:rPr lang="cs-CZ" sz="2400" dirty="0" smtClean="0"/>
            </a:br>
            <a:r>
              <a:rPr lang="cs-CZ" sz="2400" dirty="0" smtClean="0"/>
              <a:t> </a:t>
            </a:r>
          </a:p>
          <a:p>
            <a:pPr algn="ctr"/>
            <a:r>
              <a:rPr lang="cs-CZ" sz="2400" dirty="0" smtClean="0"/>
              <a:t>V </a:t>
            </a:r>
            <a:r>
              <a:rPr lang="cs-CZ" sz="2400" dirty="0"/>
              <a:t>rozpáleném oleji osmahneme cibuli, přidáme nakrájený salám nebo maso a krátce opečeme. Pekáč vymažeme sádlem, na dno dáme vrstvu brambor, kterou posypeme kmínem a osolíme</a:t>
            </a:r>
            <a:r>
              <a:rPr lang="cs-CZ" sz="2400" dirty="0" smtClean="0"/>
              <a:t>.</a:t>
            </a:r>
            <a:br>
              <a:rPr lang="cs-CZ" sz="2400" dirty="0" smtClean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Další vrstvu tvoří opečená uzenina s cibulí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/>
              <a:t>na kolečka nakrájená vejce. </a:t>
            </a:r>
            <a:r>
              <a:rPr lang="cs-CZ" sz="2400" dirty="0" smtClean="0"/>
              <a:t>Znovu </a:t>
            </a:r>
            <a:r>
              <a:rPr lang="cs-CZ" sz="2400" dirty="0"/>
              <a:t>opakujeme brambory, maso s cibulí a vejce. </a:t>
            </a:r>
            <a:r>
              <a:rPr lang="cs-CZ" sz="2400" dirty="0" smtClean="0"/>
              <a:t>Poslední </a:t>
            </a:r>
            <a:r>
              <a:rPr lang="cs-CZ" sz="2400" dirty="0"/>
              <a:t>vrstvu tvoří brambory.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Pak </a:t>
            </a:r>
            <a:r>
              <a:rPr lang="cs-CZ" sz="2400" dirty="0"/>
              <a:t>vše pokapeme olejem, osolíme, opepříme a v troubě zapečeme. Asi po 20 minutách zalijeme mlékem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/>
              <a:t>rozšlehanými vejci </a:t>
            </a:r>
            <a:r>
              <a:rPr lang="cs-CZ" sz="2400" dirty="0" smtClean="0"/>
              <a:t>a </a:t>
            </a:r>
            <a:r>
              <a:rPr lang="cs-CZ" sz="2400" dirty="0"/>
              <a:t>ještě asi 20 minut dopékáme.</a:t>
            </a:r>
          </a:p>
        </p:txBody>
      </p:sp>
    </p:spTree>
    <p:extLst>
      <p:ext uri="{BB962C8B-B14F-4D97-AF65-F5344CB8AC3E}">
        <p14:creationId xmlns:p14="http://schemas.microsoft.com/office/powerpoint/2010/main" val="31962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fr.jpg"/>
          <p:cNvPicPr>
            <a:picLocks noChangeAspect="1"/>
          </p:cNvPicPr>
          <p:nvPr/>
        </p:nvPicPr>
        <p:blipFill rotWithShape="1">
          <a:blip r:embed="rId3" cstate="print"/>
          <a:srcRect l="1642" t="2385" r="4799" b="8041"/>
          <a:stretch/>
        </p:blipFill>
        <p:spPr>
          <a:xfrm>
            <a:off x="1222267" y="1556792"/>
            <a:ext cx="6642420" cy="450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475025" y="80651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Hotové francouzské brambory připravené k podávání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2136339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Na základě archeologických nálezů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usuzováno, že brambory byly domestikovány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oblasti dnešního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Peru.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cca 4000 až 5000 let př. n. l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.)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Po dobytí incké říše Španěly v první polovině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 století putovaly do Evropy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43609" y="908720"/>
            <a:ext cx="72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Arial" pitchFamily="34" charset="0"/>
                <a:cs typeface="Arial" pitchFamily="34" charset="0"/>
              </a:rPr>
              <a:t>Historie plodiny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Bramborové šišky</a:t>
            </a:r>
          </a:p>
        </p:txBody>
      </p:sp>
    </p:spTree>
    <p:extLst>
      <p:ext uri="{BB962C8B-B14F-4D97-AF65-F5344CB8AC3E}">
        <p14:creationId xmlns:p14="http://schemas.microsoft.com/office/powerpoint/2010/main" val="16888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922114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>
                <a:latin typeface="Arial" pitchFamily="34" charset="0"/>
                <a:cs typeface="Arial" pitchFamily="34" charset="0"/>
              </a:rPr>
              <a:t>Suroviny pro přípravu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1224136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Brambory, sůl, vejce, krupice, hrubá mouka,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voda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 uvaření šišek, strouhanka, cukr moučka,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tuk-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máslo</a:t>
            </a:r>
          </a:p>
        </p:txBody>
      </p:sp>
    </p:spTree>
    <p:extLst>
      <p:ext uri="{BB962C8B-B14F-4D97-AF65-F5344CB8AC3E}">
        <p14:creationId xmlns:p14="http://schemas.microsoft.com/office/powerpoint/2010/main" val="370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uvaříme ve slupce, oloupeme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necháme vychladnout.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Studené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jemně nastrouháme, přidáme k nim sůl, vejce, krupici a hrubou mouku (trochu mouky odložíme na vyválení šišek) a propracujeme v těsto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Vyválíme silnější prameny a rozkrájíme na dílky,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kterých vyvalujeme tenčí šišky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Šišky vkládáme do vařící osolené vody a zvolna vaříme.</a:t>
            </a:r>
          </a:p>
        </p:txBody>
      </p:sp>
    </p:spTree>
    <p:extLst>
      <p:ext uri="{BB962C8B-B14F-4D97-AF65-F5344CB8AC3E}">
        <p14:creationId xmlns:p14="http://schemas.microsoft.com/office/powerpoint/2010/main" val="36896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1683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a okapané šišky posypeme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nasucho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osmahnutou strouhankou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 expedici je posypeme moučkovým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cukrem, mákem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přelijeme rozpuštěným máslem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83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3568" y="7647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Bramborové šišky připravené k podávání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628800"/>
            <a:ext cx="6624736" cy="44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23728" y="2276872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Bramborový sníh</a:t>
            </a:r>
          </a:p>
        </p:txBody>
      </p:sp>
    </p:spTree>
    <p:extLst>
      <p:ext uri="{BB962C8B-B14F-4D97-AF65-F5344CB8AC3E}">
        <p14:creationId xmlns:p14="http://schemas.microsoft.com/office/powerpoint/2010/main" val="16482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76470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Bramborový sníh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má jednoduchou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rychlou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přípravu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brambory nejprve rozmačkáme v lisu na tenké nudličky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následně posypeme strouhaným tvarohem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omastíme máslem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9438"/>
          <a:stretch/>
        </p:blipFill>
        <p:spPr>
          <a:xfrm>
            <a:off x="1025896" y="2366466"/>
            <a:ext cx="2991960" cy="37444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4583"/>
          <a:stretch/>
        </p:blipFill>
        <p:spPr>
          <a:xfrm>
            <a:off x="4170058" y="2398931"/>
            <a:ext cx="39604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2132856"/>
            <a:ext cx="5674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Bramborové krokety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r="5270"/>
          <a:stretch/>
        </p:blipFill>
        <p:spPr>
          <a:xfrm>
            <a:off x="1659763" y="1484783"/>
            <a:ext cx="6003985" cy="45361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59632" y="836712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přípravu bramborových kroket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r="8774" b="12004"/>
          <a:stretch/>
        </p:blipFill>
        <p:spPr>
          <a:xfrm>
            <a:off x="1439652" y="1412776"/>
            <a:ext cx="6336704" cy="45187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1560" y="76470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Z předem uvařených brambor začneme přípravou těsta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40574" y="908720"/>
            <a:ext cx="6865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400" b="1" dirty="0">
                <a:latin typeface="Arial" pitchFamily="34" charset="0"/>
                <a:cs typeface="Arial" pitchFamily="34" charset="0"/>
              </a:rPr>
              <a:t>Historie </a:t>
            </a:r>
            <a:r>
              <a:rPr lang="cs-CZ" sz="4400" b="1" dirty="0" smtClean="0">
                <a:latin typeface="Arial" pitchFamily="34" charset="0"/>
                <a:cs typeface="Arial" pitchFamily="34" charset="0"/>
              </a:rPr>
              <a:t>plodiny - Evropa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79512" y="1988840"/>
            <a:ext cx="8964488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V Británii a zejména pak v Irsku se brambory začaly běžně pěstovat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druhé polovině 17. století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Brambory byly v kontinentální Evropě zpočátku přijímány se značnou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nedůvěrou. Tato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nedůvěra trvala téměř dvě staletí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1" dirty="0">
                <a:latin typeface="Arial" pitchFamily="34" charset="0"/>
                <a:cs typeface="Arial" pitchFamily="34" charset="0"/>
              </a:rPr>
              <a:t>Tehdejší použití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sz="2400" b="1" dirty="0" smtClean="0">
                <a:latin typeface="Arial" pitchFamily="34" charset="0"/>
                <a:cs typeface="Arial" pitchFamily="34" charset="0"/>
              </a:rPr>
            </a:b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lvl="1" algn="ctr"/>
            <a:r>
              <a:rPr lang="cs-CZ" sz="2400" dirty="0">
                <a:latin typeface="Arial" pitchFamily="34" charset="0"/>
                <a:cs typeface="Arial" pitchFamily="34" charset="0"/>
              </a:rPr>
              <a:t>Okrasná exotická rostlina</a:t>
            </a:r>
          </a:p>
          <a:p>
            <a:pPr lvl="1" algn="ctr"/>
            <a:r>
              <a:rPr lang="cs-CZ" sz="2400" dirty="0">
                <a:latin typeface="Arial" pitchFamily="34" charset="0"/>
                <a:cs typeface="Arial" pitchFamily="34" charset="0"/>
              </a:rPr>
              <a:t>Předepisovali se jako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lék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proti široké škále onemocnění </a:t>
            </a:r>
          </a:p>
          <a:p>
            <a:pPr lvl="1" algn="ctr"/>
            <a:r>
              <a:rPr lang="cs-CZ" sz="2400" dirty="0">
                <a:latin typeface="Arial" pitchFamily="34" charset="0"/>
                <a:cs typeface="Arial" pitchFamily="34" charset="0"/>
              </a:rPr>
              <a:t>Afrodisiakum</a:t>
            </a:r>
          </a:p>
          <a:p>
            <a:pPr algn="ctr"/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r="25226"/>
          <a:stretch/>
        </p:blipFill>
        <p:spPr>
          <a:xfrm>
            <a:off x="1187624" y="2074811"/>
            <a:ext cx="3189142" cy="35602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r="17149"/>
          <a:stretch/>
        </p:blipFill>
        <p:spPr>
          <a:xfrm>
            <a:off x="4499992" y="2073059"/>
            <a:ext cx="3456384" cy="358224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73901" y="112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Postupně promísíme všechny potřebné suroviny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kompaktní hmoty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10950" r="5320" b="8975"/>
          <a:stretch/>
        </p:blipFill>
        <p:spPr>
          <a:xfrm>
            <a:off x="1763688" y="1969937"/>
            <a:ext cx="2747092" cy="38020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4328"/>
          <a:stretch/>
        </p:blipFill>
        <p:spPr>
          <a:xfrm>
            <a:off x="4788024" y="1969937"/>
            <a:ext cx="2808312" cy="3802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99592" y="97143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Následně vyválíme váleček o průměru cca tři cm, 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který pokrájíme na pět centimetrů dlouhé kousky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43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6628" r="3585" b="3231"/>
          <a:stretch/>
        </p:blipFill>
        <p:spPr>
          <a:xfrm>
            <a:off x="1381129" y="1654315"/>
            <a:ext cx="6480720" cy="4262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81129" y="105273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Válečky upravíme do pravidelného tvaru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3" b="9887"/>
          <a:stretch/>
        </p:blipFill>
        <p:spPr>
          <a:xfrm>
            <a:off x="1043608" y="1988840"/>
            <a:ext cx="3006080" cy="31572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2091"/>
          <a:stretch/>
        </p:blipFill>
        <p:spPr>
          <a:xfrm>
            <a:off x="4139952" y="1988840"/>
            <a:ext cx="3932616" cy="315726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3608" y="1124744"/>
            <a:ext cx="702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Válečky obalíme v klasickém trojobalu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4127" r="3412" b="14643"/>
          <a:stretch/>
        </p:blipFill>
        <p:spPr>
          <a:xfrm>
            <a:off x="1313209" y="1772816"/>
            <a:ext cx="6632164" cy="38164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3608" y="105273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Posledním krokem je osmažení v rozpáleném oleji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29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Bramborové placky</a:t>
            </a:r>
          </a:p>
        </p:txBody>
      </p:sp>
    </p:spTree>
    <p:extLst>
      <p:ext uri="{BB962C8B-B14F-4D97-AF65-F5344CB8AC3E}">
        <p14:creationId xmlns:p14="http://schemas.microsoft.com/office/powerpoint/2010/main" val="22309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21196" y="69487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přípravu placek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3619" r="5658" b="8553"/>
          <a:stretch/>
        </p:blipFill>
        <p:spPr>
          <a:xfrm>
            <a:off x="1043608" y="1700808"/>
            <a:ext cx="7079523" cy="45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0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539552" y="476673"/>
            <a:ext cx="8219256" cy="1800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oloupeme, opláchneme a nastrouháme najemno. Ustátou vodu slijeme, přidáme mléko, mouku, vejce, rozetřený česnek se solí, majoránku a pepř.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Tuto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směs surovin důkladně promícháme.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1" r="2809" b="7399"/>
          <a:stretch/>
        </p:blipFill>
        <p:spPr>
          <a:xfrm>
            <a:off x="899592" y="2276872"/>
            <a:ext cx="7243011" cy="371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8575" y="1196752"/>
            <a:ext cx="48648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Z těsta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uválíme cca 5 cm tlustý válec, který následně nakrájíme na placky.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3816"/>
          <a:stretch/>
        </p:blipFill>
        <p:spPr>
          <a:xfrm>
            <a:off x="615036" y="2843582"/>
            <a:ext cx="4612114" cy="33193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1162" r="22499" b="16036"/>
          <a:stretch/>
        </p:blipFill>
        <p:spPr>
          <a:xfrm rot="5400000">
            <a:off x="4514296" y="2169217"/>
            <a:ext cx="4843482" cy="31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047" y="809709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Pečeme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po obou stranách na horkém tuku bramboráky do nazlátlé barvy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83" y="2239008"/>
            <a:ext cx="4139923" cy="34942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9460"/>
          <a:stretch/>
        </p:blipFill>
        <p:spPr>
          <a:xfrm>
            <a:off x="4638480" y="2239372"/>
            <a:ext cx="4006516" cy="349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7200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Složení brambor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Autofit/>
          </a:bodyPr>
          <a:lstStyle/>
          <a:p>
            <a:pPr marL="457200" lvl="1" indent="0" algn="ctr" eaLnBrk="1" hangingPunct="1">
              <a:buNone/>
              <a:defRPr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• 20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% škrob </a:t>
            </a:r>
          </a:p>
          <a:p>
            <a:pPr marL="457200" lvl="1" indent="0" algn="ctr">
              <a:buNone/>
              <a:defRPr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•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vitamíny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 a B </a:t>
            </a:r>
          </a:p>
          <a:p>
            <a:pPr marL="457200" lvl="1" indent="0" algn="ctr">
              <a:buNone/>
              <a:defRPr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•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karoten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457200" lvl="1" indent="0" algn="ctr">
              <a:buNone/>
              <a:defRPr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•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% bílkoviny</a:t>
            </a:r>
          </a:p>
          <a:p>
            <a:pPr marL="457200" lvl="1" indent="0" algn="ctr">
              <a:buNone/>
              <a:defRPr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•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minerální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látky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vápník, draslík, fosfor, hořčík, železo)</a:t>
            </a:r>
          </a:p>
          <a:p>
            <a:pPr marL="457200" lvl="1" indent="0" algn="ctr">
              <a:buNone/>
              <a:defRPr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•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% tuk </a:t>
            </a:r>
          </a:p>
          <a:p>
            <a:pPr marL="457200" lvl="1" indent="0" algn="ctr">
              <a:buNone/>
              <a:defRPr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•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75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% voda</a:t>
            </a:r>
          </a:p>
        </p:txBody>
      </p:sp>
    </p:spTree>
    <p:extLst>
      <p:ext uri="{BB962C8B-B14F-4D97-AF65-F5344CB8AC3E}">
        <p14:creationId xmlns:p14="http://schemas.microsoft.com/office/powerpoint/2010/main" val="39394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6255" r="5048"/>
          <a:stretch/>
        </p:blipFill>
        <p:spPr>
          <a:xfrm>
            <a:off x="1115616" y="1484784"/>
            <a:ext cx="6981455" cy="461246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79712" y="836712"/>
            <a:ext cx="5588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Hotové bramborové placičky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32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1600" y="2132856"/>
            <a:ext cx="72138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Pečený brambor v alobalu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6910" b="15401"/>
          <a:stretch/>
        </p:blipFill>
        <p:spPr>
          <a:xfrm>
            <a:off x="1115616" y="2060848"/>
            <a:ext cx="6984776" cy="37085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15616" y="134076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Suroviny pro pečení brambor v alobalu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397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5770" b="12948"/>
          <a:stretch/>
        </p:blipFill>
        <p:spPr>
          <a:xfrm>
            <a:off x="906205" y="2420888"/>
            <a:ext cx="3773299" cy="27959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r="5603"/>
          <a:stretch/>
        </p:blipFill>
        <p:spPr>
          <a:xfrm>
            <a:off x="4769956" y="2420888"/>
            <a:ext cx="3402444" cy="27959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126876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Omyté brambory ve slupce zabalíme do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alobalu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dáme péct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6627" r="7358" b="3090"/>
          <a:stretch/>
        </p:blipFill>
        <p:spPr>
          <a:xfrm>
            <a:off x="1115616" y="1772816"/>
            <a:ext cx="6984776" cy="43204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15616" y="83671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Mezitím můžeme připravit náplň, například ze sýru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Cotage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pažitky. Možnosti jsou neomezené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79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14337" b="6096"/>
          <a:stretch/>
        </p:blipFill>
        <p:spPr>
          <a:xfrm>
            <a:off x="971600" y="2204864"/>
            <a:ext cx="4118947" cy="33843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7425" r="29435" b="7573"/>
          <a:stretch/>
        </p:blipFill>
        <p:spPr>
          <a:xfrm>
            <a:off x="5220072" y="2204864"/>
            <a:ext cx="2952328" cy="33843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1271455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Upečený brambor ponecháme v alobalu,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rozřízneme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mírně rozevřeme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 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t="2752" r="18904"/>
          <a:stretch/>
        </p:blipFill>
        <p:spPr>
          <a:xfrm>
            <a:off x="4644008" y="2348880"/>
            <a:ext cx="3435467" cy="348733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2762" r="22716" b="3897"/>
          <a:stretch/>
        </p:blipFill>
        <p:spPr>
          <a:xfrm>
            <a:off x="971600" y="2348880"/>
            <a:ext cx="3466382" cy="3487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43609" y="1024018"/>
            <a:ext cx="6963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 osolíme a vložíme náplň. Můžeme použít předem připravenou či jen plátek másla.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Nezapomeneme na ozdobu něčím zeleným.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039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63688" y="2590837"/>
            <a:ext cx="5615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Staročeská lepenice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42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051720" y="1196752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staročeskou lepenici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6552" r="2395" b="7206"/>
          <a:stretch/>
        </p:blipFill>
        <p:spPr>
          <a:xfrm>
            <a:off x="1034774" y="1916832"/>
            <a:ext cx="702226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r="21594"/>
          <a:stretch/>
        </p:blipFill>
        <p:spPr>
          <a:xfrm>
            <a:off x="611560" y="2492896"/>
            <a:ext cx="3556448" cy="32838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8658"/>
          <a:stretch/>
        </p:blipFill>
        <p:spPr>
          <a:xfrm>
            <a:off x="4355976" y="2480501"/>
            <a:ext cx="4054642" cy="328383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1560" y="1036186"/>
            <a:ext cx="7799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Najemno pokrájenou cibuli nasypeme do hrnce,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ve kterém na oleji předtím podusíme slaninu.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3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Kuchařské členění A, B, C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b="1" i="1" dirty="0" smtClean="0"/>
              <a:t>Typ A</a:t>
            </a:r>
            <a:r>
              <a:rPr lang="cs-CZ" sz="2400" b="1" dirty="0" smtClean="0"/>
              <a:t> </a:t>
            </a:r>
            <a:r>
              <a:rPr lang="cs-CZ" sz="2400" dirty="0" smtClean="0"/>
              <a:t>= </a:t>
            </a:r>
            <a:r>
              <a:rPr lang="cs-CZ" sz="2400" u="sng" dirty="0" smtClean="0"/>
              <a:t>salátové</a:t>
            </a:r>
            <a:r>
              <a:rPr lang="cs-CZ" sz="2400" dirty="0" smtClean="0"/>
              <a:t>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tuhé </a:t>
            </a:r>
            <a:r>
              <a:rPr lang="cs-CZ" sz="2400" dirty="0" smtClean="0"/>
              <a:t>nemoučnaté brambory, s nízkým obsahem škrobu, pevné</a:t>
            </a:r>
            <a:r>
              <a:rPr lang="cs-CZ" sz="2400" dirty="0" smtClean="0"/>
              <a:t>.</a:t>
            </a:r>
            <a:br>
              <a:rPr lang="cs-CZ" sz="2400" dirty="0" smtClean="0"/>
            </a:br>
            <a:endParaRPr lang="cs-CZ" sz="2400" dirty="0" smtClean="0"/>
          </a:p>
          <a:p>
            <a:pPr marL="0" indent="0" algn="ctr" eaLnBrk="1" hangingPunct="1">
              <a:buNone/>
            </a:pPr>
            <a:r>
              <a:rPr lang="cs-CZ" sz="2400" b="1" i="1" dirty="0" smtClean="0"/>
              <a:t>Typ B</a:t>
            </a:r>
            <a:r>
              <a:rPr lang="cs-CZ" sz="2400" b="1" dirty="0" smtClean="0"/>
              <a:t> </a:t>
            </a:r>
            <a:r>
              <a:rPr lang="cs-CZ" sz="2400" dirty="0" smtClean="0"/>
              <a:t>= </a:t>
            </a:r>
            <a:r>
              <a:rPr lang="cs-CZ" sz="2400" u="sng" dirty="0" smtClean="0"/>
              <a:t>přílohové</a:t>
            </a:r>
            <a:r>
              <a:rPr lang="cs-CZ" sz="2400" dirty="0" smtClean="0"/>
              <a:t>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mírně </a:t>
            </a:r>
            <a:r>
              <a:rPr lang="cs-CZ" sz="2400" dirty="0" smtClean="0"/>
              <a:t>moučnaté, při vaření se mírně rozpadávají,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střední </a:t>
            </a:r>
            <a:r>
              <a:rPr lang="cs-CZ" sz="2400" dirty="0" smtClean="0"/>
              <a:t>obsah škrobu, polopevné</a:t>
            </a:r>
            <a:r>
              <a:rPr lang="cs-CZ" sz="2400" dirty="0" smtClean="0"/>
              <a:t>.</a:t>
            </a:r>
            <a:br>
              <a:rPr lang="cs-CZ" sz="2400" dirty="0" smtClean="0"/>
            </a:br>
            <a:endParaRPr lang="cs-CZ" sz="2400" dirty="0" smtClean="0"/>
          </a:p>
          <a:p>
            <a:pPr marL="0" indent="0" algn="ctr" eaLnBrk="1" hangingPunct="1">
              <a:buNone/>
            </a:pPr>
            <a:r>
              <a:rPr lang="cs-CZ" sz="2400" b="1" i="1" dirty="0" smtClean="0"/>
              <a:t>Typ C</a:t>
            </a:r>
            <a:r>
              <a:rPr lang="cs-CZ" sz="2400" b="1" dirty="0" smtClean="0"/>
              <a:t> </a:t>
            </a:r>
            <a:r>
              <a:rPr lang="cs-CZ" sz="2400" u="sng" dirty="0" smtClean="0"/>
              <a:t>= vhodné na kaše, pyré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moučnaté </a:t>
            </a:r>
            <a:r>
              <a:rPr lang="cs-CZ" sz="2400" dirty="0" smtClean="0"/>
              <a:t>brambory, při vaření se rozpadají,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mají </a:t>
            </a:r>
            <a:r>
              <a:rPr lang="cs-CZ" sz="2400" dirty="0" smtClean="0"/>
              <a:t>vysoký obsah škrobu.</a:t>
            </a:r>
          </a:p>
          <a:p>
            <a:pPr eaLnBrk="1" hangingPunct="1"/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3952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4253"/>
          <a:stretch/>
        </p:blipFill>
        <p:spPr>
          <a:xfrm>
            <a:off x="755577" y="2420888"/>
            <a:ext cx="3798934" cy="33123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12537"/>
          <a:stretch/>
        </p:blipFill>
        <p:spPr>
          <a:xfrm>
            <a:off x="4716016" y="2420888"/>
            <a:ext cx="3645568" cy="331236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7" y="112474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Když cibule chytne zlatou barvu, 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přidáme uvařené brambory.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r="22058" b="8885"/>
          <a:stretch/>
        </p:blipFill>
        <p:spPr>
          <a:xfrm>
            <a:off x="827584" y="2060848"/>
            <a:ext cx="3168352" cy="37911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r="7051" b="1004"/>
          <a:stretch/>
        </p:blipFill>
        <p:spPr>
          <a:xfrm>
            <a:off x="4067944" y="2048091"/>
            <a:ext cx="4222178" cy="38160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7584" y="908720"/>
            <a:ext cx="7462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Následně brambory rozšťoucháme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vytvoříme kompaktní hmotu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775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r="21447" b="2040"/>
          <a:stretch/>
        </p:blipFill>
        <p:spPr>
          <a:xfrm>
            <a:off x="755576" y="2132855"/>
            <a:ext cx="3538210" cy="37444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r="13483" b="4500"/>
          <a:stretch/>
        </p:blipFill>
        <p:spPr>
          <a:xfrm>
            <a:off x="4432280" y="2132856"/>
            <a:ext cx="3735927" cy="37444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5576" y="1124744"/>
            <a:ext cx="741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 pomocí formičky vytvoříme na talíři požadovaný tvar a vhodně dozdobíme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644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6889" r="17632" b="19211"/>
          <a:stretch/>
        </p:blipFill>
        <p:spPr>
          <a:xfrm>
            <a:off x="1115616" y="1696454"/>
            <a:ext cx="6942221" cy="450507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9592" y="908720"/>
            <a:ext cx="743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Při podávání můžeme zapojit do tvorby jídla fantazii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35696" y="2446221"/>
            <a:ext cx="5362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Zámecké brambory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3" y="1028635"/>
            <a:ext cx="6867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Zámecké brambory nepotřebují žádné speciální postupy přípravy. Jsou založeny na zvláštním tvaru – půlměsíčky bez ostrých hran.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9867"/>
          <a:stretch/>
        </p:blipFill>
        <p:spPr>
          <a:xfrm>
            <a:off x="619000" y="2778206"/>
            <a:ext cx="3599358" cy="30243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4474"/>
          <a:stretch/>
        </p:blipFill>
        <p:spPr>
          <a:xfrm>
            <a:off x="4355976" y="2778206"/>
            <a:ext cx="4098478" cy="30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65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51720" y="2708920"/>
            <a:ext cx="4923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Bramborová kaše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3618" r="9737"/>
          <a:stretch/>
        </p:blipFill>
        <p:spPr>
          <a:xfrm>
            <a:off x="1787388" y="1556792"/>
            <a:ext cx="5505019" cy="46032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03648" y="83671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Suroviny pro přípravu bramborové kaše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4490"/>
          <a:stretch/>
        </p:blipFill>
        <p:spPr>
          <a:xfrm>
            <a:off x="1187624" y="2446884"/>
            <a:ext cx="3156977" cy="31423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11116"/>
          <a:stretch/>
        </p:blipFill>
        <p:spPr>
          <a:xfrm>
            <a:off x="4499992" y="2446158"/>
            <a:ext cx="3456384" cy="314308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1560" y="134076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brambory nejprve rozmačkáme v lisu 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a přidáme máslo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6286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8" b="4756"/>
          <a:stretch/>
        </p:blipFill>
        <p:spPr>
          <a:xfrm>
            <a:off x="1043608" y="2060848"/>
            <a:ext cx="3419872" cy="42351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b="4102"/>
          <a:stretch/>
        </p:blipFill>
        <p:spPr>
          <a:xfrm>
            <a:off x="4568642" y="2060848"/>
            <a:ext cx="3387733" cy="42351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71600" y="105273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Na mírném ohni pomocí metly vyšleháme kaši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následně zjemníme teplým mlékem a smetanou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09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5525" y="2276872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Vybíráme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jen zdravé plody, bez mechanického poškození,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plísní 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bez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klíčků.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omyjeme, podle potřeby oloupeme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Vařit je lze ve slupce nebo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oloupané, vcelku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nakrájené.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vaření brambor dbáme na přibližně stejnou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velikost, aby se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jednotlivé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kousky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stejnoměrně prohřívaly.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764704"/>
            <a:ext cx="813086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Arial" pitchFamily="34" charset="0"/>
                <a:cs typeface="Arial" pitchFamily="34" charset="0"/>
              </a:rPr>
              <a:t>Pro přípravu </a:t>
            </a:r>
            <a:r>
              <a:rPr lang="cs-CZ" sz="4400" b="1" dirty="0" smtClean="0">
                <a:latin typeface="Arial" pitchFamily="34" charset="0"/>
                <a:cs typeface="Arial" pitchFamily="34" charset="0"/>
              </a:rPr>
              <a:t>brambor platí </a:t>
            </a:r>
            <a:r>
              <a:rPr lang="cs-CZ" sz="4400" b="1" dirty="0">
                <a:latin typeface="Arial" pitchFamily="34" charset="0"/>
                <a:cs typeface="Arial" pitchFamily="34" charset="0"/>
              </a:rPr>
              <a:t>několik zásad: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876256" cy="41395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9592" y="98072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Šleháme tak dlouho, až vznikne hladká kompaktní hmota, která se neroztéká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 b="5086"/>
          <a:stretch/>
        </p:blipFill>
        <p:spPr>
          <a:xfrm>
            <a:off x="1115616" y="1961147"/>
            <a:ext cx="6876256" cy="42471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03403" y="836712"/>
            <a:ext cx="687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Na talíři pak můžeme použít kaši nejen jako potravinu, ale také jako ozdobný prvek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Halušky s brynzou</a:t>
            </a:r>
          </a:p>
        </p:txBody>
      </p:sp>
    </p:spTree>
    <p:extLst>
      <p:ext uri="{BB962C8B-B14F-4D97-AF65-F5344CB8AC3E}">
        <p14:creationId xmlns:p14="http://schemas.microsoft.com/office/powerpoint/2010/main" val="37122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>
                <a:latin typeface="Arial" pitchFamily="34" charset="0"/>
                <a:cs typeface="Arial" pitchFamily="34" charset="0"/>
              </a:rPr>
              <a:t>Suroviny pro přípravu halušek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1080121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/>
              <a:t>Oloupané brambory, hrubá mouka, hladká mouka, sůl, tuk- sádlo, brynza, slanina bez kůže</a:t>
            </a:r>
          </a:p>
        </p:txBody>
      </p:sp>
    </p:spTree>
    <p:extLst>
      <p:ext uri="{BB962C8B-B14F-4D97-AF65-F5344CB8AC3E}">
        <p14:creationId xmlns:p14="http://schemas.microsoft.com/office/powerpoint/2010/main" val="21226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Opláchnuté brambory jemně nastrouháme, necháme ustát a část vody scedíme. Přidáme prosátou mouku, osolíme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dobře promícháme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Připravené těsto protlačíme do vařící osolené vody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hrubé struhadlo, vzniklé knedlíčky lehce promícháme a vaříme cca 8-10 min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halušky vyjmeme, necháme okapat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promastíme tukem.</a:t>
            </a:r>
          </a:p>
        </p:txBody>
      </p:sp>
    </p:spTree>
    <p:extLst>
      <p:ext uri="{BB962C8B-B14F-4D97-AF65-F5344CB8AC3E}">
        <p14:creationId xmlns:p14="http://schemas.microsoft.com/office/powerpoint/2010/main" val="76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820688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 podávání posypeme halušky brynzou a přelijeme částečně roztavenou slaninou nakrájenou na kostičky.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8737"/>
          <a:stretch/>
        </p:blipFill>
        <p:spPr>
          <a:xfrm>
            <a:off x="1187622" y="1914473"/>
            <a:ext cx="691276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296144"/>
          </a:xfrm>
        </p:spPr>
        <p:txBody>
          <a:bodyPr/>
          <a:lstStyle/>
          <a:p>
            <a:pPr eaLnBrk="1" hangingPunct="1"/>
            <a:r>
              <a:rPr lang="cs-CZ" b="1" dirty="0" err="1" smtClean="0">
                <a:latin typeface="Arial" pitchFamily="34" charset="0"/>
                <a:cs typeface="Arial" pitchFamily="34" charset="0"/>
              </a:rPr>
              <a:t>Střapačky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se zelím</a:t>
            </a:r>
          </a:p>
        </p:txBody>
      </p:sp>
    </p:spTree>
    <p:extLst>
      <p:ext uri="{BB962C8B-B14F-4D97-AF65-F5344CB8AC3E}">
        <p14:creationId xmlns:p14="http://schemas.microsoft.com/office/powerpoint/2010/main" val="32868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/>
              <a:t>Suroviny pro přípravu </a:t>
            </a:r>
            <a:r>
              <a:rPr lang="cs-CZ" sz="2800" dirty="0" err="1" smtClean="0"/>
              <a:t>střapaček</a:t>
            </a:r>
            <a:endParaRPr lang="cs-CZ" sz="2800" dirty="0" smtClean="0"/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32474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Brambory, hladká mouka, vejce, sůl, kysané zelí, uzené maso, slanina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cibule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379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Dáme vařit kysané zelí, uvaříme je do měkka. Brambory oloupeme a nastrouháme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najemno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Přidáme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vejce, sůl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hladkou mouku a celé promícháme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Těsto by mělo být hustší než na bramboráky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 eaLnBrk="1" hangingPunct="1">
              <a:buNone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Pomocí haluškového síta (otvory asi 1 cm) protlačujeme těsto do vroucí osolené vody</a:t>
            </a:r>
            <a:r>
              <a:rPr lang="cs-CZ" dirty="0" smtClean="0"/>
              <a:t>.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995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Promícháme je a necháme je projít varem.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vyjmeme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 dáme do mísy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Slaninu nakrájíme na kostičky a dáme na pánev, aby pustila tuk. Přidáme nakrájenou cibuli a smažíme do zlatova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Přidáme na kostičky nakrájené uzené maso.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Vše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promícháme a osmahneme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 eaLnBrk="1" hangingPunct="1">
              <a:buNone/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Do halušek přidáme zelí a směs masa s cibulí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vše promícháme.</a:t>
            </a:r>
          </a:p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3349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9711" y="2257128"/>
            <a:ext cx="5330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latin typeface="Arial" pitchFamily="34" charset="0"/>
                <a:cs typeface="Arial" pitchFamily="34" charset="0"/>
              </a:rPr>
              <a:t>Opékané brambory</a:t>
            </a:r>
            <a:endParaRPr lang="cs-CZ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657" y="110993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Střapačky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se zelím připravené k podávání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3158"/>
          <a:stretch/>
        </p:blipFill>
        <p:spPr>
          <a:xfrm>
            <a:off x="1187624" y="1844824"/>
            <a:ext cx="6868353" cy="37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Bramborový guláš</a:t>
            </a:r>
          </a:p>
        </p:txBody>
      </p:sp>
    </p:spTree>
    <p:extLst>
      <p:ext uri="{BB962C8B-B14F-4D97-AF65-F5344CB8AC3E}">
        <p14:creationId xmlns:p14="http://schemas.microsoft.com/office/powerpoint/2010/main" val="2259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>
          <a:xfrm>
            <a:off x="827584" y="1600201"/>
            <a:ext cx="7859216" cy="1252736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Oloupané brambory, kabanos, cibule, paprika, trochu oleje,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dvě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vrchovaté lžíce hladké mouky,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sůl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mletý pepř, majoránka, lžička mleté papriky,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špetka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kmínu, česnek</a:t>
            </a:r>
          </a:p>
        </p:txBody>
      </p:sp>
    </p:spTree>
    <p:extLst>
      <p:ext uri="{BB962C8B-B14F-4D97-AF65-F5344CB8AC3E}">
        <p14:creationId xmlns:p14="http://schemas.microsoft.com/office/powerpoint/2010/main" val="27053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Brambory a uzeninu nakrájíme na kousky,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papriku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 nudličky.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oleji necháme zesklovatět pokrájenou cibuli, přidáme mouku a usmažíme růžovou jíšku.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Nakonec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 ní přimícháme mletou papriku.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Přilijeme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asi litr vody, osolíme, opepříme, vsypeme pokrájené brambory, kabanos a papriku, okmínujeme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za občasného zamíchání vaříme do změknutí brambor. </a:t>
            </a:r>
          </a:p>
        </p:txBody>
      </p:sp>
    </p:spTree>
    <p:extLst>
      <p:ext uri="{BB962C8B-B14F-4D97-AF65-F5344CB8AC3E}">
        <p14:creationId xmlns:p14="http://schemas.microsoft.com/office/powerpoint/2010/main" val="12533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323528" y="692697"/>
            <a:ext cx="8363272" cy="1656184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Před koncem vaření přidáme větší špetku majoránky,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kdo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chce, může přidat kostku masoxu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vypnutí a ukončení varu přimícháme prolisovaný česnek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Podáváme s pečivem.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04864"/>
            <a:ext cx="6579096" cy="38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Bramborové knedlíky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latin typeface="Arial" pitchFamily="34" charset="0"/>
                <a:cs typeface="Arial" pitchFamily="34" charset="0"/>
              </a:rPr>
            </a:br>
            <a:r>
              <a:rPr lang="cs-CZ" b="1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uzeným masem</a:t>
            </a:r>
          </a:p>
        </p:txBody>
      </p:sp>
    </p:spTree>
    <p:extLst>
      <p:ext uri="{BB962C8B-B14F-4D97-AF65-F5344CB8AC3E}">
        <p14:creationId xmlns:p14="http://schemas.microsoft.com/office/powerpoint/2010/main" val="25328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dirty="0" smtClean="0">
                <a:latin typeface="Arial" pitchFamily="34" charset="0"/>
                <a:cs typeface="Arial" pitchFamily="34" charset="0"/>
              </a:rPr>
              <a:t>Suroviny pro přípravu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172819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Uzená krkovice, brambory vařené ve slupce,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hrubá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mouka, krupice, sádlo, cibule, vejce, sůl,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trocha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hladké mouky na vyválení knedlíků</a:t>
            </a:r>
          </a:p>
        </p:txBody>
      </p:sp>
    </p:spTree>
    <p:extLst>
      <p:ext uri="{BB962C8B-B14F-4D97-AF65-F5344CB8AC3E}">
        <p14:creationId xmlns:p14="http://schemas.microsoft.com/office/powerpoint/2010/main" val="22821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Uvařené a oloupané brambory nastrouháme na jemném struhadle, přidáme mouku, krupici,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vejce a sůl.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Vypracujeme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těsto.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Vyválíme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asi 0,5 cm silné pláty a rozkrájíme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čtverce asi 5x5 cm.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Najemno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nasekané kousky uzeného masa zabalíme do těsta a vaříme v osolené vodě asi 10–12 minut.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Vařené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knedlíky vyjmeme a podáváme přelité cibulkou osmaženou na sádle.</a:t>
            </a:r>
          </a:p>
          <a:p>
            <a:pPr algn="ctr" eaLnBrk="1" hangingPunct="1"/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72_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00"/>
                    </a14:imgEffect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 l="2967" b="3933"/>
          <a:stretch/>
        </p:blipFill>
        <p:spPr>
          <a:xfrm>
            <a:off x="1397115" y="1700808"/>
            <a:ext cx="6428184" cy="42427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1403648" y="98072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Knedlíky připravené k podávání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>
                <a:latin typeface="Arial" pitchFamily="34" charset="0"/>
                <a:cs typeface="Arial" pitchFamily="34" charset="0"/>
              </a:rPr>
              <a:t>Bramborové knedlíky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latin typeface="Arial" pitchFamily="34" charset="0"/>
                <a:cs typeface="Arial" pitchFamily="34" charset="0"/>
              </a:rPr>
            </a:br>
            <a:r>
              <a:rPr lang="cs-CZ" b="1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švestkami</a:t>
            </a:r>
          </a:p>
        </p:txBody>
      </p:sp>
    </p:spTree>
    <p:extLst>
      <p:ext uri="{BB962C8B-B14F-4D97-AF65-F5344CB8AC3E}">
        <p14:creationId xmlns:p14="http://schemas.microsoft.com/office/powerpoint/2010/main" val="23350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919</Words>
  <Application>Microsoft Office PowerPoint</Application>
  <PresentationFormat>Předvádění na obrazovce (4:3)</PresentationFormat>
  <Paragraphs>164</Paragraphs>
  <Slides>109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109</vt:i4>
      </vt:variant>
    </vt:vector>
  </HeadingPairs>
  <TitlesOfParts>
    <vt:vector size="11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brambor</vt:lpstr>
      <vt:lpstr>Kuchařské členění A, B, 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Francouzské brambory</vt:lpstr>
      <vt:lpstr>Suroviny pro přípravu</vt:lpstr>
      <vt:lpstr>Prezentace aplikace PowerPoint</vt:lpstr>
      <vt:lpstr>Prezentace aplikace PowerPoint</vt:lpstr>
      <vt:lpstr>Bramborové šišky</vt:lpstr>
      <vt:lpstr>Suroviny pro přípravu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Bramborové placky</vt:lpstr>
      <vt:lpstr>Suroviny pro přípravu placek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Halušky s brynzou</vt:lpstr>
      <vt:lpstr>Suroviny pro přípravu halušek</vt:lpstr>
      <vt:lpstr>Prezentace aplikace PowerPoint</vt:lpstr>
      <vt:lpstr>Prezentace aplikace PowerPoint</vt:lpstr>
      <vt:lpstr>Střapačky se zelím</vt:lpstr>
      <vt:lpstr>Suroviny pro přípravu střapaček</vt:lpstr>
      <vt:lpstr>Prezentace aplikace PowerPoint</vt:lpstr>
      <vt:lpstr>Prezentace aplikace PowerPoint</vt:lpstr>
      <vt:lpstr>Prezentace aplikace PowerPoint</vt:lpstr>
      <vt:lpstr>Bramborový guláš</vt:lpstr>
      <vt:lpstr>Prezentace aplikace PowerPoint</vt:lpstr>
      <vt:lpstr>Prezentace aplikace PowerPoint</vt:lpstr>
      <vt:lpstr>Prezentace aplikace PowerPoint</vt:lpstr>
      <vt:lpstr>Bramborové knedlíky  s uzeným masem</vt:lpstr>
      <vt:lpstr>Suroviny pro přípravu</vt:lpstr>
      <vt:lpstr>Prezentace aplikace PowerPoint</vt:lpstr>
      <vt:lpstr>Prezentace aplikace PowerPoint</vt:lpstr>
      <vt:lpstr>Bramborové knedlíky  se švestkami</vt:lpstr>
      <vt:lpstr>Suroviny pro přípravu</vt:lpstr>
      <vt:lpstr>Prezentace aplikace PowerPoint</vt:lpstr>
      <vt:lpstr>Bramborové knedlíky se švestkami připravené k podávání</vt:lpstr>
      <vt:lpstr>Brambory Ritz </vt:lpstr>
      <vt:lpstr>Prezentace aplikace PowerPoint</vt:lpstr>
      <vt:lpstr>Bramborové pyré</vt:lpstr>
      <vt:lpstr>Prezentace aplikace PowerPoint</vt:lpstr>
      <vt:lpstr>Bramborové suflé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Brambory v kuchyni</dc:title>
  <dc:creator>Kůs Martin</dc:creator>
  <cp:lastModifiedBy>Kůs Martin</cp:lastModifiedBy>
  <cp:revision>36</cp:revision>
  <dcterms:created xsi:type="dcterms:W3CDTF">2013-08-29T05:41:39Z</dcterms:created>
  <dcterms:modified xsi:type="dcterms:W3CDTF">2013-09-02T14:26:12Z</dcterms:modified>
</cp:coreProperties>
</file>