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81" r:id="rId7"/>
    <p:sldId id="282" r:id="rId8"/>
    <p:sldId id="283" r:id="rId9"/>
    <p:sldId id="284" r:id="rId10"/>
    <p:sldId id="28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95" r:id="rId28"/>
    <p:sldId id="296" r:id="rId29"/>
    <p:sldId id="297" r:id="rId30"/>
    <p:sldId id="287" r:id="rId31"/>
    <p:sldId id="289" r:id="rId32"/>
    <p:sldId id="291" r:id="rId33"/>
    <p:sldId id="292" r:id="rId34"/>
    <p:sldId id="293" r:id="rId35"/>
    <p:sldId id="294" r:id="rId36"/>
    <p:sldId id="288" r:id="rId37"/>
    <p:sldId id="290" r:id="rId38"/>
    <p:sldId id="261" r:id="rId39"/>
    <p:sldId id="262" r:id="rId40"/>
    <p:sldId id="263" r:id="rId41"/>
    <p:sldId id="264" r:id="rId42"/>
    <p:sldId id="265" r:id="rId43"/>
    <p:sldId id="298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9F6F-E44D-4C93-9050-DC6F3EEFF7F0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AC491-5F6D-4084-843B-7CB363CCA1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9A161-28F2-4FD8-84F7-CC20708F76EB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A2AD-8F4E-40B5-A582-37817DC11A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92FC-B241-4564-8D29-6D015CA46807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9874-EEBE-47F2-BA74-14E8FAF348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BD24C-18DF-4E42-B1F2-A1DAF5616214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8DE6A-FA4D-47FE-AB44-96C5EBDE34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4D49-9A29-4749-B17E-CF53BF1D962E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C26BC-F329-4F51-A5F1-B3E7367543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95022-AE9A-4F00-8B3E-105D272B3454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8DB4-85D0-4290-AF5B-41D3676307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2D591-21A3-46BA-A2F8-62370AB70467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A9D89-4404-4439-B5A4-6304FE99DB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3FC1-6E2D-4E8C-B110-4A4BCEA14984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84E-CFB8-4CFD-986F-55B57B28AD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F1ADF-1421-4984-9222-CE921D920B71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0FA47-FC25-443A-9659-9884163552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199D7-E75C-4814-AAB7-709B634243D7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382F-0809-460F-857B-55F8746619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6133-E70E-48E8-A9B8-8CB7804B5130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975F-9492-4A51-A5CE-9ACE31CF3E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D4E1CA-6C8E-463A-BFEC-7022A6C81D85}" type="datetimeFigureOut">
              <a:rPr lang="cs-CZ"/>
              <a:pPr>
                <a:defRPr/>
              </a:pPr>
              <a:t>9.9.2013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CAB71E-B3D6-4540-A5A3-07C68FF3CF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779463" y="4221163"/>
            <a:ext cx="7772400" cy="1470025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Bourání vepřové půlky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flipH="1">
            <a:off x="11557000" y="4652963"/>
            <a:ext cx="287338" cy="10080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  <p:pic>
        <p:nvPicPr>
          <p:cNvPr id="13315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692150"/>
            <a:ext cx="68119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1"/>
          <p:cNvPicPr>
            <a:picLocks noChangeAspect="1"/>
          </p:cNvPicPr>
          <p:nvPr/>
        </p:nvPicPr>
        <p:blipFill>
          <a:blip r:embed="rId2"/>
          <a:srcRect l="4660" r="44563"/>
          <a:stretch>
            <a:fillRect/>
          </a:stretch>
        </p:blipFill>
        <p:spPr bwMode="auto">
          <a:xfrm>
            <a:off x="1233488" y="1416050"/>
            <a:ext cx="34512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Obrázek 2"/>
          <p:cNvPicPr>
            <a:picLocks noChangeAspect="1"/>
          </p:cNvPicPr>
          <p:nvPr/>
        </p:nvPicPr>
        <p:blipFill>
          <a:blip r:embed="rId3"/>
          <a:srcRect l="13899" t="3525" r="4041" b="4839"/>
          <a:stretch>
            <a:fillRect/>
          </a:stretch>
        </p:blipFill>
        <p:spPr bwMode="auto">
          <a:xfrm>
            <a:off x="4894263" y="1408113"/>
            <a:ext cx="2922587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ovéPole 3"/>
          <p:cNvSpPr txBox="1">
            <a:spLocks noChangeArrowheads="1"/>
          </p:cNvSpPr>
          <p:nvPr/>
        </p:nvSpPr>
        <p:spPr bwMode="auto">
          <a:xfrm>
            <a:off x="468313" y="404813"/>
            <a:ext cx="82804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Kýta vcelku a po rozdělení na jednotlivé části:</a:t>
            </a:r>
            <a:br>
              <a:rPr lang="cs-CZ" sz="2400"/>
            </a:br>
            <a:r>
              <a:rPr lang="cs-CZ" sz="2400"/>
              <a:t> malý a velký ořech, horní a dolní šál, koleno a nožička.</a:t>
            </a:r>
          </a:p>
          <a:p>
            <a:pPr algn="ctr"/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ovéPole 2"/>
          <p:cNvSpPr txBox="1">
            <a:spLocks noChangeArrowheads="1"/>
          </p:cNvSpPr>
          <p:nvPr/>
        </p:nvSpPr>
        <p:spPr bwMode="auto">
          <a:xfrm>
            <a:off x="755650" y="1125538"/>
            <a:ext cx="75612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 větších částí kýty a plece oddělíme kolena a nožičky. Prvním krokem bude naříznutí kůže a svaloviny okolo kotníkového kloubu.</a:t>
            </a:r>
          </a:p>
        </p:txBody>
      </p:sp>
      <p:pic>
        <p:nvPicPr>
          <p:cNvPr id="23554" name="Obrázek 4"/>
          <p:cNvPicPr>
            <a:picLocks noChangeAspect="1"/>
          </p:cNvPicPr>
          <p:nvPr/>
        </p:nvPicPr>
        <p:blipFill>
          <a:blip r:embed="rId2"/>
          <a:srcRect l="6236" t="7394" r="37" b="2333"/>
          <a:stretch>
            <a:fillRect/>
          </a:stretch>
        </p:blipFill>
        <p:spPr bwMode="auto">
          <a:xfrm>
            <a:off x="927100" y="2565400"/>
            <a:ext cx="2646363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Obrázek 5"/>
          <p:cNvPicPr>
            <a:picLocks noChangeAspect="1"/>
          </p:cNvPicPr>
          <p:nvPr/>
        </p:nvPicPr>
        <p:blipFill>
          <a:blip r:embed="rId3"/>
          <a:srcRect l="8730" r="19725" b="6438"/>
          <a:stretch>
            <a:fillRect/>
          </a:stretch>
        </p:blipFill>
        <p:spPr bwMode="auto">
          <a:xfrm>
            <a:off x="3779838" y="2565400"/>
            <a:ext cx="4384675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ovéPole 6"/>
          <p:cNvSpPr txBox="1">
            <a:spLocks noChangeArrowheads="1"/>
          </p:cNvSpPr>
          <p:nvPr/>
        </p:nvSpPr>
        <p:spPr bwMode="auto">
          <a:xfrm>
            <a:off x="1979613" y="260350"/>
            <a:ext cx="5113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/>
              <a:t>Nožičky a kolena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225" y="1557338"/>
            <a:ext cx="67691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ovéPole 2"/>
          <p:cNvSpPr txBox="1">
            <a:spLocks noChangeArrowheads="1"/>
          </p:cNvSpPr>
          <p:nvPr/>
        </p:nvSpPr>
        <p:spPr bwMode="auto">
          <a:xfrm>
            <a:off x="1831975" y="900113"/>
            <a:ext cx="568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Oddělená nožička od přední nohy.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1"/>
          <p:cNvPicPr>
            <a:picLocks noChangeAspect="1"/>
          </p:cNvPicPr>
          <p:nvPr/>
        </p:nvPicPr>
        <p:blipFill>
          <a:blip r:embed="rId2"/>
          <a:srcRect l="25888" r="9908"/>
          <a:stretch>
            <a:fillRect/>
          </a:stretch>
        </p:blipFill>
        <p:spPr bwMode="auto">
          <a:xfrm>
            <a:off x="900113" y="2060575"/>
            <a:ext cx="3554412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Obrázek 2"/>
          <p:cNvPicPr>
            <a:picLocks noChangeAspect="1"/>
          </p:cNvPicPr>
          <p:nvPr/>
        </p:nvPicPr>
        <p:blipFill>
          <a:blip r:embed="rId3"/>
          <a:srcRect l="14487" r="19624" b="1250"/>
          <a:stretch>
            <a:fillRect/>
          </a:stretch>
        </p:blipFill>
        <p:spPr bwMode="auto">
          <a:xfrm>
            <a:off x="4549775" y="2060575"/>
            <a:ext cx="36941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ovéPole 3"/>
          <p:cNvSpPr txBox="1">
            <a:spLocks noChangeArrowheads="1"/>
          </p:cNvSpPr>
          <p:nvPr/>
        </p:nvSpPr>
        <p:spPr bwMode="auto">
          <a:xfrm>
            <a:off x="1042988" y="981075"/>
            <a:ext cx="7200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Pokračujeme oddělením kolene od plece, </a:t>
            </a:r>
            <a:br>
              <a:rPr lang="cs-CZ" sz="2400"/>
            </a:br>
            <a:r>
              <a:rPr lang="cs-CZ" sz="2400"/>
              <a:t>opět v místě kloubu.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ázek 1"/>
          <p:cNvPicPr>
            <a:picLocks noChangeAspect="1"/>
          </p:cNvPicPr>
          <p:nvPr/>
        </p:nvPicPr>
        <p:blipFill>
          <a:blip r:embed="rId2"/>
          <a:srcRect l="18436" r="17191" b="7890"/>
          <a:stretch>
            <a:fillRect/>
          </a:stretch>
        </p:blipFill>
        <p:spPr bwMode="auto">
          <a:xfrm>
            <a:off x="4643438" y="2060575"/>
            <a:ext cx="3738562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Obrázek 2"/>
          <p:cNvPicPr>
            <a:picLocks noChangeAspect="1"/>
          </p:cNvPicPr>
          <p:nvPr/>
        </p:nvPicPr>
        <p:blipFill>
          <a:blip r:embed="rId3"/>
          <a:srcRect l="18617" r="10609"/>
          <a:stretch>
            <a:fillRect/>
          </a:stretch>
        </p:blipFill>
        <p:spPr bwMode="auto">
          <a:xfrm>
            <a:off x="749300" y="2060575"/>
            <a:ext cx="3749675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ovéPole 3"/>
          <p:cNvSpPr txBox="1">
            <a:spLocks noChangeArrowheads="1"/>
          </p:cNvSpPr>
          <p:nvPr/>
        </p:nvSpPr>
        <p:spPr bwMode="auto">
          <a:xfrm>
            <a:off x="900113" y="836613"/>
            <a:ext cx="7553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Řez vedeme svalovinou kolem kloubu. Kosti od sebe oddělíme vylomením v kloubu a koleno uvolníme.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ovéPole 3"/>
          <p:cNvSpPr txBox="1">
            <a:spLocks noChangeArrowheads="1"/>
          </p:cNvSpPr>
          <p:nvPr/>
        </p:nvSpPr>
        <p:spPr bwMode="auto">
          <a:xfrm>
            <a:off x="684213" y="908050"/>
            <a:ext cx="7775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/>
              <a:t>Vykostění plece</a:t>
            </a:r>
          </a:p>
        </p:txBody>
      </p:sp>
      <p:sp>
        <p:nvSpPr>
          <p:cNvPr id="27650" name="TextovéPole 4"/>
          <p:cNvSpPr txBox="1">
            <a:spLocks noChangeArrowheads="1"/>
          </p:cNvSpPr>
          <p:nvPr/>
        </p:nvSpPr>
        <p:spPr bwMode="auto">
          <a:xfrm>
            <a:off x="1403350" y="2060575"/>
            <a:ext cx="63293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Nejprve oddělíme plec od vepřové půlky, následně pokračujeme odříznutím nožičky a kolínka. </a:t>
            </a:r>
            <a:br>
              <a:rPr lang="cs-CZ" sz="2400"/>
            </a:br>
            <a:r>
              <a:rPr lang="cs-CZ" sz="2400"/>
              <a:t/>
            </a:r>
            <a:br>
              <a:rPr lang="cs-CZ" sz="2400"/>
            </a:br>
            <a:r>
              <a:rPr lang="cs-CZ" sz="2400"/>
              <a:t>Plec vykostíme a zbavíme kůže a přebytečného tuku.  </a:t>
            </a:r>
            <a:br>
              <a:rPr lang="cs-CZ" sz="2400"/>
            </a:br>
            <a:r>
              <a:rPr lang="cs-CZ" sz="2400"/>
              <a:t/>
            </a:r>
            <a:br>
              <a:rPr lang="cs-CZ" sz="2400"/>
            </a:br>
            <a:r>
              <a:rPr lang="cs-CZ" sz="2400"/>
              <a:t>Je důležité správně pracovat s vykosťovacím nožem. Řezy vedeme opatrně po kosti tak, aby ztráty masa byli minimální.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0" y="1557338"/>
            <a:ext cx="67691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ovéPole 2"/>
          <p:cNvSpPr txBox="1">
            <a:spLocks noChangeArrowheads="1"/>
          </p:cNvSpPr>
          <p:nvPr/>
        </p:nvSpPr>
        <p:spPr bwMode="auto">
          <a:xfrm>
            <a:off x="1174750" y="571500"/>
            <a:ext cx="6769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Poté stejně pokračujeme v přední části </a:t>
            </a:r>
            <a:br>
              <a:rPr lang="cs-CZ" sz="2400"/>
            </a:br>
            <a:r>
              <a:rPr lang="cs-CZ" sz="2400"/>
              <a:t>na rozhraní plecka a laloku.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Obrázek 1"/>
          <p:cNvPicPr>
            <a:picLocks noChangeAspect="1"/>
          </p:cNvPicPr>
          <p:nvPr/>
        </p:nvPicPr>
        <p:blipFill>
          <a:blip r:embed="rId2"/>
          <a:srcRect l="70" r="66"/>
          <a:stretch>
            <a:fillRect/>
          </a:stretch>
        </p:blipFill>
        <p:spPr bwMode="auto">
          <a:xfrm>
            <a:off x="1116013" y="1412875"/>
            <a:ext cx="6840537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ovéPole 4"/>
          <p:cNvSpPr txBox="1">
            <a:spLocks noChangeArrowheads="1"/>
          </p:cNvSpPr>
          <p:nvPr/>
        </p:nvSpPr>
        <p:spPr bwMode="auto">
          <a:xfrm>
            <a:off x="1116013" y="404813"/>
            <a:ext cx="68405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Druhou rukou si odřezávaný kus zvedáme, </a:t>
            </a:r>
            <a:br>
              <a:rPr lang="cs-CZ" sz="2400"/>
            </a:br>
            <a:r>
              <a:rPr lang="cs-CZ" sz="2400"/>
              <a:t>a tak si usnadňujeme práci.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84313"/>
            <a:ext cx="68040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ovéPole 2"/>
          <p:cNvSpPr txBox="1">
            <a:spLocks noChangeArrowheads="1"/>
          </p:cNvSpPr>
          <p:nvPr/>
        </p:nvSpPr>
        <p:spPr bwMode="auto">
          <a:xfrm>
            <a:off x="1187450" y="571500"/>
            <a:ext cx="6804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Řez vedeme odspodu, </a:t>
            </a:r>
            <a:br>
              <a:rPr lang="cs-CZ" sz="2400"/>
            </a:br>
            <a:r>
              <a:rPr lang="cs-CZ" sz="2400"/>
              <a:t>začneme v zadní části oblasti plece.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Obrázek 1"/>
          <p:cNvPicPr>
            <a:picLocks noChangeAspect="1"/>
          </p:cNvPicPr>
          <p:nvPr/>
        </p:nvPicPr>
        <p:blipFill>
          <a:blip r:embed="rId2"/>
          <a:srcRect l="4256" r="7729"/>
          <a:stretch>
            <a:fillRect/>
          </a:stretch>
        </p:blipFill>
        <p:spPr bwMode="auto">
          <a:xfrm>
            <a:off x="1547813" y="1412875"/>
            <a:ext cx="61849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ovéPole 3"/>
          <p:cNvSpPr txBox="1">
            <a:spLocks noChangeArrowheads="1"/>
          </p:cNvSpPr>
          <p:nvPr/>
        </p:nvSpPr>
        <p:spPr bwMode="auto">
          <a:xfrm>
            <a:off x="1547813" y="806450"/>
            <a:ext cx="618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Oddělená přední noha od půlky prasete.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09075" cy="1143000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Základní dělení podle typů masa</a:t>
            </a:r>
          </a:p>
        </p:txBody>
      </p:sp>
      <p:pic>
        <p:nvPicPr>
          <p:cNvPr id="14338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73238"/>
            <a:ext cx="83883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ovéPole 1"/>
          <p:cNvSpPr txBox="1">
            <a:spLocks noChangeArrowheads="1"/>
          </p:cNvSpPr>
          <p:nvPr/>
        </p:nvSpPr>
        <p:spPr bwMode="auto">
          <a:xfrm>
            <a:off x="727075" y="692150"/>
            <a:ext cx="754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/>
              <a:t>Dalším krokem je vykostění, </a:t>
            </a:r>
            <a:br>
              <a:rPr lang="cs-CZ" sz="2400"/>
            </a:br>
            <a:r>
              <a:rPr lang="cs-CZ" sz="2400"/>
              <a:t>tedy vyjmutí velkých kloubních kostí a lopatky. </a:t>
            </a:r>
          </a:p>
          <a:p>
            <a:pPr algn="ctr"/>
            <a:r>
              <a:rPr lang="cs-CZ" sz="2400"/>
              <a:t>Začneme opatrným okrajováním podél plochy lopatky.</a:t>
            </a:r>
          </a:p>
        </p:txBody>
      </p:sp>
      <p:pic>
        <p:nvPicPr>
          <p:cNvPr id="32770" name="Obrázek 3"/>
          <p:cNvPicPr>
            <a:picLocks noChangeAspect="1"/>
          </p:cNvPicPr>
          <p:nvPr/>
        </p:nvPicPr>
        <p:blipFill>
          <a:blip r:embed="rId2"/>
          <a:srcRect l="19720" r="15887" b="6577"/>
          <a:stretch>
            <a:fillRect/>
          </a:stretch>
        </p:blipFill>
        <p:spPr bwMode="auto">
          <a:xfrm>
            <a:off x="971550" y="2276475"/>
            <a:ext cx="3789363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Obrázek 4"/>
          <p:cNvPicPr>
            <a:picLocks noChangeAspect="1"/>
          </p:cNvPicPr>
          <p:nvPr/>
        </p:nvPicPr>
        <p:blipFill>
          <a:blip r:embed="rId3"/>
          <a:srcRect l="22221" t="186" r="21196" b="-186"/>
          <a:stretch>
            <a:fillRect/>
          </a:stretch>
        </p:blipFill>
        <p:spPr bwMode="auto">
          <a:xfrm>
            <a:off x="4984750" y="2252663"/>
            <a:ext cx="31115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Obrázek 1"/>
          <p:cNvPicPr>
            <a:picLocks noChangeAspect="1"/>
          </p:cNvPicPr>
          <p:nvPr/>
        </p:nvPicPr>
        <p:blipFill>
          <a:blip r:embed="rId2"/>
          <a:srcRect l="9718" r="23645" b="2090"/>
          <a:stretch>
            <a:fillRect/>
          </a:stretch>
        </p:blipFill>
        <p:spPr bwMode="auto">
          <a:xfrm>
            <a:off x="966788" y="1989138"/>
            <a:ext cx="40449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Obrázek 2"/>
          <p:cNvPicPr>
            <a:picLocks noChangeAspect="1"/>
          </p:cNvPicPr>
          <p:nvPr/>
        </p:nvPicPr>
        <p:blipFill>
          <a:blip r:embed="rId3"/>
          <a:srcRect l="18655" r="31488"/>
          <a:stretch>
            <a:fillRect/>
          </a:stretch>
        </p:blipFill>
        <p:spPr bwMode="auto">
          <a:xfrm>
            <a:off x="5160963" y="1981200"/>
            <a:ext cx="29686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ovéPole 3"/>
          <p:cNvSpPr txBox="1">
            <a:spLocks noChangeArrowheads="1"/>
          </p:cNvSpPr>
          <p:nvPr/>
        </p:nvSpPr>
        <p:spPr bwMode="auto">
          <a:xfrm>
            <a:off x="966788" y="549275"/>
            <a:ext cx="72167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 odkrytí lopatky po celé ploše z obou stran </a:t>
            </a:r>
            <a:br>
              <a:rPr lang="cs-CZ" sz="2400"/>
            </a:br>
            <a:r>
              <a:rPr lang="cs-CZ" sz="2400"/>
              <a:t>je třeba odhalit kloub a následně za pomoci síly lopatku z kloubu vylomit.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Obrázek 1"/>
          <p:cNvPicPr>
            <a:picLocks noChangeAspect="1"/>
          </p:cNvPicPr>
          <p:nvPr/>
        </p:nvPicPr>
        <p:blipFill>
          <a:blip r:embed="rId2"/>
          <a:srcRect b="5984"/>
          <a:stretch>
            <a:fillRect/>
          </a:stretch>
        </p:blipFill>
        <p:spPr bwMode="auto">
          <a:xfrm>
            <a:off x="1147763" y="1700213"/>
            <a:ext cx="6948487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ovéPole 2"/>
          <p:cNvSpPr txBox="1">
            <a:spLocks noChangeArrowheads="1"/>
          </p:cNvSpPr>
          <p:nvPr/>
        </p:nvSpPr>
        <p:spPr bwMode="auto">
          <a:xfrm>
            <a:off x="1322388" y="620713"/>
            <a:ext cx="64087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Lopatka vylomená z kloubu a oddělená </a:t>
            </a:r>
            <a:br>
              <a:rPr lang="cs-CZ" sz="2400"/>
            </a:br>
            <a:r>
              <a:rPr lang="cs-CZ" sz="2400"/>
              <a:t>z většího celku.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Obrázek 1"/>
          <p:cNvPicPr>
            <a:picLocks noChangeAspect="1"/>
          </p:cNvPicPr>
          <p:nvPr/>
        </p:nvPicPr>
        <p:blipFill>
          <a:blip r:embed="rId2"/>
          <a:srcRect l="25328" r="16821"/>
          <a:stretch>
            <a:fillRect/>
          </a:stretch>
        </p:blipFill>
        <p:spPr bwMode="auto">
          <a:xfrm>
            <a:off x="1098550" y="2060575"/>
            <a:ext cx="33750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Obrázek 2"/>
          <p:cNvPicPr>
            <a:picLocks noChangeAspect="1"/>
          </p:cNvPicPr>
          <p:nvPr/>
        </p:nvPicPr>
        <p:blipFill>
          <a:blip r:embed="rId3"/>
          <a:srcRect l="24860" r="22804" b="5815"/>
          <a:stretch>
            <a:fillRect/>
          </a:stretch>
        </p:blipFill>
        <p:spPr bwMode="auto">
          <a:xfrm>
            <a:off x="4716463" y="2060575"/>
            <a:ext cx="3240087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ovéPole 4"/>
          <p:cNvSpPr txBox="1">
            <a:spLocks noChangeArrowheads="1"/>
          </p:cNvSpPr>
          <p:nvPr/>
        </p:nvSpPr>
        <p:spPr bwMode="auto">
          <a:xfrm>
            <a:off x="1184275" y="620713"/>
            <a:ext cx="6640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/>
              <a:t>Stejným způsobem, tedy opatrným ořezáváním </a:t>
            </a:r>
            <a:br>
              <a:rPr lang="cs-CZ" sz="2400"/>
            </a:br>
            <a:r>
              <a:rPr lang="cs-CZ" sz="2400"/>
              <a:t>podél kosti, vyřežeme další velké kloubní kosti </a:t>
            </a:r>
            <a:br>
              <a:rPr lang="cs-CZ" sz="2400"/>
            </a:br>
            <a:r>
              <a:rPr lang="cs-CZ" sz="2400"/>
              <a:t>a oddělíme je od zbytku masa</a:t>
            </a:r>
            <a:r>
              <a:rPr lang="cs-CZ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Obrázek 3"/>
          <p:cNvPicPr>
            <a:picLocks noChangeAspect="1"/>
          </p:cNvPicPr>
          <p:nvPr/>
        </p:nvPicPr>
        <p:blipFill>
          <a:blip r:embed="rId2"/>
          <a:srcRect l="6075" t="18428" r="14299" b="3069"/>
          <a:stretch>
            <a:fillRect/>
          </a:stretch>
        </p:blipFill>
        <p:spPr bwMode="auto">
          <a:xfrm>
            <a:off x="1116013" y="1700213"/>
            <a:ext cx="702945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ovéPole 4"/>
          <p:cNvSpPr txBox="1">
            <a:spLocks noChangeArrowheads="1"/>
          </p:cNvSpPr>
          <p:nvPr/>
        </p:nvSpPr>
        <p:spPr bwMode="auto">
          <a:xfrm>
            <a:off x="684213" y="765175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Nezapomeneme odstranit kůži, blány a zbytky podkožního tuku.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ázek 1"/>
          <p:cNvPicPr>
            <a:picLocks noChangeAspect="1"/>
          </p:cNvPicPr>
          <p:nvPr/>
        </p:nvPicPr>
        <p:blipFill>
          <a:blip r:embed="rId2"/>
          <a:srcRect l="6541" t="6647" b="4895"/>
          <a:stretch>
            <a:fillRect/>
          </a:stretch>
        </p:blipFill>
        <p:spPr bwMode="auto">
          <a:xfrm>
            <a:off x="971550" y="1504950"/>
            <a:ext cx="72136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ovéPole 2"/>
          <p:cNvSpPr txBox="1">
            <a:spLocks noChangeArrowheads="1"/>
          </p:cNvSpPr>
          <p:nvPr/>
        </p:nvSpPr>
        <p:spPr bwMode="auto">
          <a:xfrm>
            <a:off x="971550" y="549275"/>
            <a:ext cx="721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Vykostěná a očištěná plec je připravena </a:t>
            </a:r>
            <a:br>
              <a:rPr lang="cs-CZ" sz="2400"/>
            </a:br>
            <a:r>
              <a:rPr lang="cs-CZ" sz="2400"/>
              <a:t>k dalšímu kuchařskému zpracování.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Obrázek 1"/>
          <p:cNvPicPr>
            <a:picLocks noChangeAspect="1"/>
          </p:cNvPicPr>
          <p:nvPr/>
        </p:nvPicPr>
        <p:blipFill>
          <a:blip r:embed="rId2"/>
          <a:srcRect t="9837" b="8218"/>
          <a:stretch>
            <a:fillRect/>
          </a:stretch>
        </p:blipFill>
        <p:spPr bwMode="auto">
          <a:xfrm>
            <a:off x="2424113" y="1196975"/>
            <a:ext cx="41592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ovéPole 2"/>
          <p:cNvSpPr txBox="1">
            <a:spLocks noChangeArrowheads="1"/>
          </p:cNvSpPr>
          <p:nvPr/>
        </p:nvSpPr>
        <p:spPr bwMode="auto">
          <a:xfrm>
            <a:off x="596900" y="628650"/>
            <a:ext cx="803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/>
              <a:t>Porovnání velikosti plece a kýty před dalším zpracováním.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ovéPole 1"/>
          <p:cNvSpPr txBox="1">
            <a:spLocks noChangeArrowheads="1"/>
          </p:cNvSpPr>
          <p:nvPr/>
        </p:nvSpPr>
        <p:spPr bwMode="auto">
          <a:xfrm>
            <a:off x="1054100" y="1125538"/>
            <a:ext cx="71294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Vepřová panenka se nachází mezi hrudním a bederním obratlem páteře. Oddělíme ji opatrným podélným řezem nože.</a:t>
            </a:r>
          </a:p>
        </p:txBody>
      </p:sp>
      <p:sp>
        <p:nvSpPr>
          <p:cNvPr id="39938" name="TextovéPole 2"/>
          <p:cNvSpPr txBox="1">
            <a:spLocks noChangeArrowheads="1"/>
          </p:cNvSpPr>
          <p:nvPr/>
        </p:nvSpPr>
        <p:spPr bwMode="auto">
          <a:xfrm>
            <a:off x="3354388" y="476250"/>
            <a:ext cx="25066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400" b="1"/>
              <a:t>Panenka</a:t>
            </a:r>
          </a:p>
        </p:txBody>
      </p:sp>
      <p:pic>
        <p:nvPicPr>
          <p:cNvPr id="39939" name="Obrázek 3"/>
          <p:cNvPicPr>
            <a:picLocks noChangeAspect="1"/>
          </p:cNvPicPr>
          <p:nvPr/>
        </p:nvPicPr>
        <p:blipFill>
          <a:blip r:embed="rId2"/>
          <a:srcRect l="2039" t="9837"/>
          <a:stretch>
            <a:fillRect/>
          </a:stretch>
        </p:blipFill>
        <p:spPr bwMode="auto">
          <a:xfrm>
            <a:off x="1187450" y="2276475"/>
            <a:ext cx="27638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Obrázek 4"/>
          <p:cNvPicPr>
            <a:picLocks noChangeAspect="1"/>
          </p:cNvPicPr>
          <p:nvPr/>
        </p:nvPicPr>
        <p:blipFill>
          <a:blip r:embed="rId3"/>
          <a:srcRect l="9505" t="1904" r="23991"/>
          <a:stretch>
            <a:fillRect/>
          </a:stretch>
        </p:blipFill>
        <p:spPr bwMode="auto">
          <a:xfrm>
            <a:off x="4122738" y="2276475"/>
            <a:ext cx="387985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ovéPole 1"/>
          <p:cNvSpPr txBox="1">
            <a:spLocks noChangeArrowheads="1"/>
          </p:cNvSpPr>
          <p:nvPr/>
        </p:nvSpPr>
        <p:spPr bwMode="auto">
          <a:xfrm>
            <a:off x="1125538" y="836613"/>
            <a:ext cx="68754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Dočistíme oddělením přebytečného tuku.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40962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538" y="1458913"/>
            <a:ext cx="687546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1"/>
          <p:cNvPicPr>
            <a:picLocks noChangeAspect="1"/>
          </p:cNvPicPr>
          <p:nvPr/>
        </p:nvPicPr>
        <p:blipFill>
          <a:blip r:embed="rId2"/>
          <a:srcRect l="6117" t="21127" r="10971" b="19308"/>
          <a:stretch>
            <a:fillRect/>
          </a:stretch>
        </p:blipFill>
        <p:spPr bwMode="auto">
          <a:xfrm>
            <a:off x="1042988" y="1773238"/>
            <a:ext cx="69850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ovéPole 2"/>
          <p:cNvSpPr txBox="1">
            <a:spLocks noChangeArrowheads="1"/>
          </p:cNvSpPr>
          <p:nvPr/>
        </p:nvSpPr>
        <p:spPr bwMode="auto">
          <a:xfrm>
            <a:off x="1547813" y="765175"/>
            <a:ext cx="5832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Očištěná panenka připravená pro další zpracování v kuchyni.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ovéPole 1"/>
          <p:cNvSpPr txBox="1">
            <a:spLocks noChangeArrowheads="1"/>
          </p:cNvSpPr>
          <p:nvPr/>
        </p:nvSpPr>
        <p:spPr bwMode="auto">
          <a:xfrm>
            <a:off x="611188" y="1412875"/>
            <a:ext cx="7848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Pro efektivní bourání je třeba znát anatomii daného kusu, aby jednotlivé svalové partie zůstaly pohromadě </a:t>
            </a:r>
            <a:br>
              <a:rPr lang="cs-CZ" sz="2400"/>
            </a:br>
            <a:r>
              <a:rPr lang="cs-CZ" sz="2400"/>
              <a:t>a nebyly zbytečně porušeny.</a:t>
            </a:r>
            <a:br>
              <a:rPr lang="cs-CZ" sz="2400"/>
            </a:br>
            <a:endParaRPr lang="cs-CZ" sz="2400"/>
          </a:p>
          <a:p>
            <a:pPr algn="ctr"/>
            <a:r>
              <a:rPr lang="cs-CZ" sz="2400"/>
              <a:t>Začínáme většími celky a postupně přecházíme </a:t>
            </a:r>
            <a:br>
              <a:rPr lang="cs-CZ" sz="2400"/>
            </a:br>
            <a:r>
              <a:rPr lang="cs-CZ" sz="2400"/>
              <a:t>na menší partie.</a:t>
            </a:r>
            <a:br>
              <a:rPr lang="cs-CZ" sz="2400"/>
            </a:br>
            <a:r>
              <a:rPr lang="cs-CZ" sz="2400"/>
              <a:t/>
            </a:r>
            <a:br>
              <a:rPr lang="cs-CZ" sz="2400"/>
            </a:br>
            <a:r>
              <a:rPr lang="cs-CZ" sz="2400"/>
              <a:t>Pracujeme pouze s kvalitními a k tomu určenými pomůckami – řádně nabroušeným vykosťovacím nožem nebo k tomu určenými nástroji.</a:t>
            </a:r>
            <a:br>
              <a:rPr lang="cs-CZ" sz="2400"/>
            </a:br>
            <a:endParaRPr lang="cs-CZ" sz="2400"/>
          </a:p>
          <a:p>
            <a:pPr algn="ctr"/>
            <a:r>
              <a:rPr lang="cs-CZ" sz="2400"/>
              <a:t>Nože a ostatní nástroje držíme tak, aby špička nebo ostří postupovala po kosti. Na kosti nesmí zůstat maso.</a:t>
            </a:r>
          </a:p>
        </p:txBody>
      </p:sp>
      <p:sp>
        <p:nvSpPr>
          <p:cNvPr id="15362" name="TextovéPole 2"/>
          <p:cNvSpPr txBox="1">
            <a:spLocks noChangeArrowheads="1"/>
          </p:cNvSpPr>
          <p:nvPr/>
        </p:nvSpPr>
        <p:spPr bwMode="auto">
          <a:xfrm>
            <a:off x="611188" y="519113"/>
            <a:ext cx="7993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/>
              <a:t>Pro bourání prasete platí několik základních pravidel: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ovéPole 1"/>
          <p:cNvSpPr txBox="1">
            <a:spLocks noChangeArrowheads="1"/>
          </p:cNvSpPr>
          <p:nvPr/>
        </p:nvSpPr>
        <p:spPr bwMode="auto">
          <a:xfrm>
            <a:off x="1001713" y="1085850"/>
            <a:ext cx="71104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 oddělení kýty a plece můžeme oddělit bok od pečeně. Silné kosti žeber, které nelze přeříznout nožem, přerušíme pomocí sekáčku na maso.</a:t>
            </a:r>
          </a:p>
        </p:txBody>
      </p:sp>
      <p:pic>
        <p:nvPicPr>
          <p:cNvPr id="43010" name="Obrázek 2"/>
          <p:cNvPicPr>
            <a:picLocks noChangeAspect="1"/>
          </p:cNvPicPr>
          <p:nvPr/>
        </p:nvPicPr>
        <p:blipFill>
          <a:blip r:embed="rId2"/>
          <a:srcRect t="9042" b="5182"/>
          <a:stretch>
            <a:fillRect/>
          </a:stretch>
        </p:blipFill>
        <p:spPr bwMode="auto">
          <a:xfrm>
            <a:off x="1031875" y="2420938"/>
            <a:ext cx="705008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ovéPole 3"/>
          <p:cNvSpPr txBox="1">
            <a:spLocks noChangeArrowheads="1"/>
          </p:cNvSpPr>
          <p:nvPr/>
        </p:nvSpPr>
        <p:spPr bwMode="auto">
          <a:xfrm>
            <a:off x="1031875" y="333375"/>
            <a:ext cx="7050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400" b="1"/>
              <a:t>Pečeně, krkovice a bok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Obrázek 1"/>
          <p:cNvPicPr>
            <a:picLocks noChangeAspect="1"/>
          </p:cNvPicPr>
          <p:nvPr/>
        </p:nvPicPr>
        <p:blipFill>
          <a:blip r:embed="rId2"/>
          <a:srcRect t="4819" r="5145" b="11591"/>
          <a:stretch>
            <a:fillRect/>
          </a:stretch>
        </p:blipFill>
        <p:spPr bwMode="auto">
          <a:xfrm>
            <a:off x="1042988" y="1484313"/>
            <a:ext cx="71088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ovéPole 2"/>
          <p:cNvSpPr txBox="1">
            <a:spLocks noChangeArrowheads="1"/>
          </p:cNvSpPr>
          <p:nvPr/>
        </p:nvSpPr>
        <p:spPr bwMode="auto">
          <a:xfrm>
            <a:off x="1239838" y="765175"/>
            <a:ext cx="66452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Vlevo krkovice s pečení, vpravo bok s kostí.</a:t>
            </a:r>
          </a:p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ovéPole 1"/>
          <p:cNvSpPr txBox="1">
            <a:spLocks noChangeArrowheads="1"/>
          </p:cNvSpPr>
          <p:nvPr/>
        </p:nvSpPr>
        <p:spPr bwMode="auto">
          <a:xfrm>
            <a:off x="655638" y="836613"/>
            <a:ext cx="7715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/>
              <a:t>Následně horní část přepůlíme mezi osmým </a:t>
            </a:r>
            <a:br>
              <a:rPr lang="cs-CZ" sz="2400"/>
            </a:br>
            <a:r>
              <a:rPr lang="cs-CZ" sz="2400"/>
              <a:t>a devátým obratlem a oddělíme tak krkovici od pečeně.</a:t>
            </a:r>
            <a:endParaRPr lang="cs-CZ">
              <a:latin typeface="Calibri" pitchFamily="34" charset="0"/>
            </a:endParaRPr>
          </a:p>
        </p:txBody>
      </p:sp>
      <p:pic>
        <p:nvPicPr>
          <p:cNvPr id="45058" name="Obrázek 2"/>
          <p:cNvPicPr>
            <a:picLocks noChangeAspect="1"/>
          </p:cNvPicPr>
          <p:nvPr/>
        </p:nvPicPr>
        <p:blipFill>
          <a:blip r:embed="rId2"/>
          <a:srcRect l="26335" r="18044"/>
          <a:stretch>
            <a:fillRect/>
          </a:stretch>
        </p:blipFill>
        <p:spPr bwMode="auto">
          <a:xfrm>
            <a:off x="1182688" y="1916113"/>
            <a:ext cx="34242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Obrázek 3"/>
          <p:cNvPicPr>
            <a:picLocks noChangeAspect="1"/>
          </p:cNvPicPr>
          <p:nvPr/>
        </p:nvPicPr>
        <p:blipFill>
          <a:blip r:embed="rId3"/>
          <a:srcRect l="12173" r="35254" b="655"/>
          <a:stretch>
            <a:fillRect/>
          </a:stretch>
        </p:blipFill>
        <p:spPr bwMode="auto">
          <a:xfrm>
            <a:off x="4716463" y="1916113"/>
            <a:ext cx="3259137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ovéPole 1"/>
          <p:cNvSpPr txBox="1">
            <a:spLocks noChangeArrowheads="1"/>
          </p:cNvSpPr>
          <p:nvPr/>
        </p:nvSpPr>
        <p:spPr bwMode="auto">
          <a:xfrm>
            <a:off x="611188" y="765175"/>
            <a:ext cx="7848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Pečeni můžeme oddělit od kostí (žeber) z obou stran.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46082" name="Obrázek 2"/>
          <p:cNvPicPr>
            <a:picLocks noChangeAspect="1"/>
          </p:cNvPicPr>
          <p:nvPr/>
        </p:nvPicPr>
        <p:blipFill>
          <a:blip r:embed="rId2"/>
          <a:srcRect l="7558"/>
          <a:stretch>
            <a:fillRect/>
          </a:stretch>
        </p:blipFill>
        <p:spPr bwMode="auto">
          <a:xfrm>
            <a:off x="1042988" y="1512888"/>
            <a:ext cx="287178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Obrázek 4"/>
          <p:cNvPicPr>
            <a:picLocks noChangeAspect="1"/>
          </p:cNvPicPr>
          <p:nvPr/>
        </p:nvPicPr>
        <p:blipFill>
          <a:blip r:embed="rId3"/>
          <a:srcRect l="12720" r="27475"/>
          <a:stretch>
            <a:fillRect/>
          </a:stretch>
        </p:blipFill>
        <p:spPr bwMode="auto">
          <a:xfrm>
            <a:off x="3995738" y="1512888"/>
            <a:ext cx="404495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ovéPole 1"/>
          <p:cNvSpPr txBox="1">
            <a:spLocks noChangeArrowheads="1"/>
          </p:cNvSpPr>
          <p:nvPr/>
        </p:nvSpPr>
        <p:spPr bwMode="auto">
          <a:xfrm>
            <a:off x="1354138" y="620713"/>
            <a:ext cx="63547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/>
              <a:t>Od kostí oddělená a očištěná pečeně </a:t>
            </a:r>
            <a:br>
              <a:rPr lang="cs-CZ" sz="2400"/>
            </a:br>
            <a:r>
              <a:rPr lang="cs-CZ" sz="2400"/>
              <a:t>je připravena k dalšímu zpracování v kuchyni.</a:t>
            </a:r>
          </a:p>
        </p:txBody>
      </p:sp>
      <p:pic>
        <p:nvPicPr>
          <p:cNvPr id="47106" name="Obrázek 2"/>
          <p:cNvPicPr>
            <a:picLocks noChangeAspect="1"/>
          </p:cNvPicPr>
          <p:nvPr/>
        </p:nvPicPr>
        <p:blipFill>
          <a:blip r:embed="rId2"/>
          <a:srcRect l="1630" t="9834" r="4485" b="13757"/>
          <a:stretch>
            <a:fillRect/>
          </a:stretch>
        </p:blipFill>
        <p:spPr bwMode="auto">
          <a:xfrm>
            <a:off x="971550" y="1700213"/>
            <a:ext cx="36925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Obrázek 3"/>
          <p:cNvPicPr>
            <a:picLocks noChangeAspect="1"/>
          </p:cNvPicPr>
          <p:nvPr/>
        </p:nvPicPr>
        <p:blipFill>
          <a:blip r:embed="rId3"/>
          <a:srcRect l="7854" t="7980" r="3020" b="10468"/>
          <a:stretch>
            <a:fillRect/>
          </a:stretch>
        </p:blipFill>
        <p:spPr bwMode="auto">
          <a:xfrm>
            <a:off x="4765675" y="1700213"/>
            <a:ext cx="32845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Obrázek 1"/>
          <p:cNvPicPr>
            <a:picLocks noChangeAspect="1"/>
          </p:cNvPicPr>
          <p:nvPr/>
        </p:nvPicPr>
        <p:blipFill>
          <a:blip r:embed="rId2"/>
          <a:srcRect l="3204" t="7002" r="2913" b="8678"/>
          <a:stretch>
            <a:fillRect/>
          </a:stretch>
        </p:blipFill>
        <p:spPr bwMode="auto">
          <a:xfrm>
            <a:off x="971550" y="1638300"/>
            <a:ext cx="7186613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ovéPole 2"/>
          <p:cNvSpPr txBox="1">
            <a:spLocks noChangeArrowheads="1"/>
          </p:cNvSpPr>
          <p:nvPr/>
        </p:nvSpPr>
        <p:spPr bwMode="auto">
          <a:xfrm>
            <a:off x="971550" y="908050"/>
            <a:ext cx="718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Krkovice – vlevo vykostěná, vpravo s kostí.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Obrázek 2"/>
          <p:cNvPicPr>
            <a:picLocks noChangeAspect="1"/>
          </p:cNvPicPr>
          <p:nvPr/>
        </p:nvPicPr>
        <p:blipFill>
          <a:blip r:embed="rId2"/>
          <a:srcRect l="7076" t="16498" r="6711" b="28192"/>
          <a:stretch>
            <a:fillRect/>
          </a:stretch>
        </p:blipFill>
        <p:spPr bwMode="auto">
          <a:xfrm>
            <a:off x="603250" y="1989138"/>
            <a:ext cx="78835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ovéPole 3"/>
          <p:cNvSpPr txBox="1">
            <a:spLocks noChangeArrowheads="1"/>
          </p:cNvSpPr>
          <p:nvPr/>
        </p:nvSpPr>
        <p:spPr bwMode="auto">
          <a:xfrm>
            <a:off x="560388" y="1196975"/>
            <a:ext cx="7966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/>
              <a:t>Rozdělený bok, připravený k dalšímu zpracování.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36838"/>
            <a:ext cx="37433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Obrázek 2"/>
          <p:cNvPicPr>
            <a:picLocks noChangeAspect="1"/>
          </p:cNvPicPr>
          <p:nvPr/>
        </p:nvPicPr>
        <p:blipFill>
          <a:blip r:embed="rId3"/>
          <a:srcRect l="2295" t="7365" r="2921" b="4367"/>
          <a:stretch>
            <a:fillRect/>
          </a:stretch>
        </p:blipFill>
        <p:spPr bwMode="auto">
          <a:xfrm>
            <a:off x="4787900" y="2636838"/>
            <a:ext cx="33845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ovéPole 3"/>
          <p:cNvSpPr txBox="1">
            <a:spLocks noChangeArrowheads="1"/>
          </p:cNvSpPr>
          <p:nvPr/>
        </p:nvSpPr>
        <p:spPr bwMode="auto">
          <a:xfrm>
            <a:off x="900113" y="1052513"/>
            <a:ext cx="72723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Při vykosťování boku postupujeme po jednotlivých žebrech, které ořízneme a následně vyjmeme.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Hlava a lalok</a:t>
            </a:r>
          </a:p>
        </p:txBody>
      </p:sp>
      <p:sp>
        <p:nvSpPr>
          <p:cNvPr id="51202" name="TextovéPole 3"/>
          <p:cNvSpPr txBox="1">
            <a:spLocks noChangeArrowheads="1"/>
          </p:cNvSpPr>
          <p:nvPr/>
        </p:nvSpPr>
        <p:spPr bwMode="auto">
          <a:xfrm>
            <a:off x="608013" y="1341438"/>
            <a:ext cx="7756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latin typeface="Arial Unicode MS" pitchFamily="34" charset="-128"/>
              </a:rPr>
              <a:t>Po oddělení plece můžeme pokračovat lalokem a hlavou, které oddělíme současně. Začneme opět odspoda </a:t>
            </a:r>
            <a:r>
              <a:rPr lang="cs-CZ" sz="2400"/>
              <a:t>a </a:t>
            </a:r>
            <a:r>
              <a:rPr lang="cs-CZ" sz="2400">
                <a:latin typeface="Arial Unicode MS" pitchFamily="34" charset="-128"/>
              </a:rPr>
              <a:t>odřízneme měkkou část laloku.</a:t>
            </a:r>
          </a:p>
        </p:txBody>
      </p:sp>
      <p:pic>
        <p:nvPicPr>
          <p:cNvPr id="51203" name="Obrázek 4"/>
          <p:cNvPicPr>
            <a:picLocks noChangeAspect="1"/>
          </p:cNvPicPr>
          <p:nvPr/>
        </p:nvPicPr>
        <p:blipFill>
          <a:blip r:embed="rId2"/>
          <a:srcRect l="12321" r="11348"/>
          <a:stretch>
            <a:fillRect/>
          </a:stretch>
        </p:blipFill>
        <p:spPr bwMode="auto">
          <a:xfrm>
            <a:off x="684213" y="2781300"/>
            <a:ext cx="3735387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Obrázek 6"/>
          <p:cNvPicPr>
            <a:picLocks noChangeAspect="1"/>
          </p:cNvPicPr>
          <p:nvPr/>
        </p:nvPicPr>
        <p:blipFill>
          <a:blip r:embed="rId3"/>
          <a:srcRect l="2257" r="20114"/>
          <a:stretch>
            <a:fillRect/>
          </a:stretch>
        </p:blipFill>
        <p:spPr bwMode="auto">
          <a:xfrm>
            <a:off x="4548188" y="2767013"/>
            <a:ext cx="3816350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Obrázek 1"/>
          <p:cNvPicPr>
            <a:picLocks noChangeAspect="1"/>
          </p:cNvPicPr>
          <p:nvPr/>
        </p:nvPicPr>
        <p:blipFill>
          <a:blip r:embed="rId2"/>
          <a:srcRect l="11810"/>
          <a:stretch>
            <a:fillRect/>
          </a:stretch>
        </p:blipFill>
        <p:spPr bwMode="auto">
          <a:xfrm>
            <a:off x="971550" y="2122488"/>
            <a:ext cx="36576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ovéPole 2"/>
          <p:cNvSpPr txBox="1">
            <a:spLocks noChangeArrowheads="1"/>
          </p:cNvSpPr>
          <p:nvPr/>
        </p:nvSpPr>
        <p:spPr bwMode="auto">
          <a:xfrm>
            <a:off x="1062038" y="1052513"/>
            <a:ext cx="74517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Následně hlavu otočíme a dokončíme řez, aby došlo k celkovému oddělení hlavy od laloku.  </a:t>
            </a:r>
            <a:br>
              <a:rPr lang="cs-CZ" sz="2400"/>
            </a:br>
            <a:endParaRPr lang="cs-CZ" sz="2400"/>
          </a:p>
        </p:txBody>
      </p:sp>
      <p:pic>
        <p:nvPicPr>
          <p:cNvPr id="52227" name="Obrázek 3"/>
          <p:cNvPicPr>
            <a:picLocks noChangeAspect="1"/>
          </p:cNvPicPr>
          <p:nvPr/>
        </p:nvPicPr>
        <p:blipFill>
          <a:blip r:embed="rId3"/>
          <a:srcRect l="6142" r="5267"/>
          <a:stretch>
            <a:fillRect/>
          </a:stretch>
        </p:blipFill>
        <p:spPr bwMode="auto">
          <a:xfrm>
            <a:off x="4787900" y="2132013"/>
            <a:ext cx="36369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20713"/>
            <a:ext cx="7081837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479800"/>
            <a:ext cx="7272338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Obrázek 1"/>
          <p:cNvPicPr>
            <a:picLocks noChangeAspect="1"/>
          </p:cNvPicPr>
          <p:nvPr/>
        </p:nvPicPr>
        <p:blipFill>
          <a:blip r:embed="rId2"/>
          <a:srcRect l="30602" r="5475"/>
          <a:stretch>
            <a:fillRect/>
          </a:stretch>
        </p:blipFill>
        <p:spPr bwMode="auto">
          <a:xfrm>
            <a:off x="812800" y="2397125"/>
            <a:ext cx="29225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7938" y="2333625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ovéPole 4"/>
          <p:cNvSpPr txBox="1">
            <a:spLocks noChangeArrowheads="1"/>
          </p:cNvSpPr>
          <p:nvPr/>
        </p:nvSpPr>
        <p:spPr bwMode="auto">
          <a:xfrm>
            <a:off x="812800" y="1236663"/>
            <a:ext cx="7577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Oddělená hlava a lalok.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ovéPole 1"/>
          <p:cNvSpPr txBox="1">
            <a:spLocks noChangeArrowheads="1"/>
          </p:cNvSpPr>
          <p:nvPr/>
        </p:nvSpPr>
        <p:spPr bwMode="auto">
          <a:xfrm>
            <a:off x="804863" y="620713"/>
            <a:ext cx="73453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/>
              <a:t>Kůže, blány a zbytky sádla</a:t>
            </a:r>
          </a:p>
        </p:txBody>
      </p:sp>
      <p:sp>
        <p:nvSpPr>
          <p:cNvPr id="54274" name="Obdélník 4"/>
          <p:cNvSpPr>
            <a:spLocks noChangeArrowheads="1"/>
          </p:cNvSpPr>
          <p:nvPr/>
        </p:nvSpPr>
        <p:spPr bwMode="auto">
          <a:xfrm>
            <a:off x="501650" y="1490663"/>
            <a:ext cx="8066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solidFill>
                  <a:srgbClr val="000000"/>
                </a:solidFill>
                <a:latin typeface="Arial Unicode MS" pitchFamily="34" charset="-128"/>
              </a:rPr>
              <a:t>Nesmíme zapomenout ani na kůži, blány a zbytky sádla. </a:t>
            </a:r>
            <a:br>
              <a:rPr lang="cs-CZ" sz="2400">
                <a:solidFill>
                  <a:srgbClr val="000000"/>
                </a:solidFill>
                <a:latin typeface="Arial Unicode MS" pitchFamily="34" charset="-128"/>
              </a:rPr>
            </a:br>
            <a:r>
              <a:rPr lang="cs-CZ" sz="2400">
                <a:solidFill>
                  <a:srgbClr val="000000"/>
                </a:solidFill>
                <a:latin typeface="Arial Unicode MS" pitchFamily="34" charset="-128"/>
              </a:rPr>
              <a:t>Ty opatrně z masa okrájíme.</a:t>
            </a:r>
          </a:p>
        </p:txBody>
      </p:sp>
      <p:pic>
        <p:nvPicPr>
          <p:cNvPr id="54275" name="Obrázek 2"/>
          <p:cNvPicPr>
            <a:picLocks noChangeAspect="1"/>
          </p:cNvPicPr>
          <p:nvPr/>
        </p:nvPicPr>
        <p:blipFill>
          <a:blip r:embed="rId2"/>
          <a:srcRect l="13037" r="17010" b="6931"/>
          <a:stretch>
            <a:fillRect/>
          </a:stretch>
        </p:blipFill>
        <p:spPr bwMode="auto">
          <a:xfrm>
            <a:off x="4635500" y="2500313"/>
            <a:ext cx="36369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Obrázek 3"/>
          <p:cNvPicPr>
            <a:picLocks noChangeAspect="1"/>
          </p:cNvPicPr>
          <p:nvPr/>
        </p:nvPicPr>
        <p:blipFill>
          <a:blip r:embed="rId3"/>
          <a:srcRect l="1068" r="19614"/>
          <a:stretch>
            <a:fillRect/>
          </a:stretch>
        </p:blipFill>
        <p:spPr bwMode="auto">
          <a:xfrm>
            <a:off x="773113" y="2492375"/>
            <a:ext cx="37004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ovéPole 2"/>
          <p:cNvSpPr txBox="1">
            <a:spLocks noChangeArrowheads="1"/>
          </p:cNvSpPr>
          <p:nvPr/>
        </p:nvSpPr>
        <p:spPr bwMode="auto">
          <a:xfrm>
            <a:off x="900113" y="1052513"/>
            <a:ext cx="72723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Odstraníme nepoživatelné části a přebytečný tuk od kvalitní svaloviny.</a:t>
            </a:r>
          </a:p>
        </p:txBody>
      </p:sp>
      <p:pic>
        <p:nvPicPr>
          <p:cNvPr id="55298" name="Obrázek 4"/>
          <p:cNvPicPr>
            <a:picLocks noChangeAspect="1"/>
          </p:cNvPicPr>
          <p:nvPr/>
        </p:nvPicPr>
        <p:blipFill>
          <a:blip r:embed="rId2"/>
          <a:srcRect l="777" r="20874"/>
          <a:stretch>
            <a:fillRect/>
          </a:stretch>
        </p:blipFill>
        <p:spPr bwMode="auto">
          <a:xfrm>
            <a:off x="4211638" y="2033588"/>
            <a:ext cx="3821112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Obrázek 5"/>
          <p:cNvPicPr>
            <a:picLocks noChangeAspect="1"/>
          </p:cNvPicPr>
          <p:nvPr/>
        </p:nvPicPr>
        <p:blipFill>
          <a:blip r:embed="rId3"/>
          <a:srcRect l="27766" r="13399"/>
          <a:stretch>
            <a:fillRect/>
          </a:stretch>
        </p:blipFill>
        <p:spPr bwMode="auto">
          <a:xfrm>
            <a:off x="1042988" y="2030413"/>
            <a:ext cx="3024187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8229600" cy="8651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2400" smtClean="0">
                <a:latin typeface="Arial Unicode MS" pitchFamily="34" charset="-128"/>
              </a:rPr>
              <a:t>Mgr. Zdeněk Remeš, Bc. Martin Kůs</a:t>
            </a:r>
            <a:endParaRPr lang="cs-CZ" sz="4400" smtClean="0">
              <a:latin typeface="Arial Unicode MS" pitchFamily="34" charset="-128"/>
            </a:endParaRPr>
          </a:p>
        </p:txBody>
      </p:sp>
      <p:pic>
        <p:nvPicPr>
          <p:cNvPr id="56322" name="Obrázek 3"/>
          <p:cNvPicPr>
            <a:picLocks noGrp="1" noChangeAspect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981075"/>
            <a:ext cx="6958012" cy="34559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ovéPole 1"/>
          <p:cNvSpPr txBox="1">
            <a:spLocks noChangeArrowheads="1"/>
          </p:cNvSpPr>
          <p:nvPr/>
        </p:nvSpPr>
        <p:spPr bwMode="auto">
          <a:xfrm>
            <a:off x="1258888" y="2133600"/>
            <a:ext cx="66944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Vepřovou kýtu dělíme na několik částí:</a:t>
            </a:r>
            <a:br>
              <a:rPr lang="cs-CZ" sz="2400"/>
            </a:br>
            <a:endParaRPr lang="cs-CZ" sz="2400"/>
          </a:p>
          <a:p>
            <a:pPr algn="ctr"/>
            <a:r>
              <a:rPr lang="cs-CZ" sz="2400"/>
              <a:t>malý a velký ořech</a:t>
            </a:r>
            <a:br>
              <a:rPr lang="cs-CZ" sz="2400"/>
            </a:br>
            <a:endParaRPr lang="cs-CZ" sz="2400"/>
          </a:p>
          <a:p>
            <a:pPr algn="ctr"/>
            <a:r>
              <a:rPr lang="cs-CZ" sz="2400"/>
              <a:t>horní a dolní šál</a:t>
            </a:r>
            <a:br>
              <a:rPr lang="cs-CZ" sz="2400"/>
            </a:br>
            <a:endParaRPr lang="cs-CZ" sz="2400"/>
          </a:p>
          <a:p>
            <a:pPr algn="ctr"/>
            <a:r>
              <a:rPr lang="cs-CZ" sz="2400"/>
              <a:t>koleno</a:t>
            </a:r>
            <a:br>
              <a:rPr lang="cs-CZ" sz="2400"/>
            </a:br>
            <a:endParaRPr lang="cs-CZ" sz="2400"/>
          </a:p>
          <a:p>
            <a:pPr algn="ctr"/>
            <a:r>
              <a:rPr lang="cs-CZ" sz="2400"/>
              <a:t>nožička</a:t>
            </a:r>
          </a:p>
        </p:txBody>
      </p:sp>
      <p:sp>
        <p:nvSpPr>
          <p:cNvPr id="17410" name="TextovéPole 2"/>
          <p:cNvSpPr txBox="1">
            <a:spLocks noChangeArrowheads="1"/>
          </p:cNvSpPr>
          <p:nvPr/>
        </p:nvSpPr>
        <p:spPr bwMode="auto">
          <a:xfrm>
            <a:off x="1365250" y="908050"/>
            <a:ext cx="64817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/>
              <a:t>Kýta a její zpracování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ovéPole 1"/>
          <p:cNvSpPr txBox="1">
            <a:spLocks noChangeArrowheads="1"/>
          </p:cNvSpPr>
          <p:nvPr/>
        </p:nvSpPr>
        <p:spPr bwMode="auto">
          <a:xfrm>
            <a:off x="1433513" y="714375"/>
            <a:ext cx="6473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/>
              <a:t>Svalová partie kýty je na celku jasně viditelná. </a:t>
            </a:r>
            <a:br>
              <a:rPr lang="cs-CZ" sz="2400"/>
            </a:br>
            <a:r>
              <a:rPr lang="cs-CZ" sz="2400"/>
              <a:t>Začneme ji oddělovat odspoda.</a:t>
            </a:r>
          </a:p>
        </p:txBody>
      </p:sp>
      <p:pic>
        <p:nvPicPr>
          <p:cNvPr id="18434" name="Obrázek 2"/>
          <p:cNvPicPr>
            <a:picLocks noChangeAspect="1"/>
          </p:cNvPicPr>
          <p:nvPr/>
        </p:nvPicPr>
        <p:blipFill>
          <a:blip r:embed="rId2"/>
          <a:srcRect t="6311"/>
          <a:stretch>
            <a:fillRect/>
          </a:stretch>
        </p:blipFill>
        <p:spPr bwMode="auto">
          <a:xfrm>
            <a:off x="1116013" y="1746250"/>
            <a:ext cx="6888162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ek 1"/>
          <p:cNvPicPr>
            <a:picLocks noChangeAspect="1"/>
          </p:cNvPicPr>
          <p:nvPr/>
        </p:nvPicPr>
        <p:blipFill>
          <a:blip r:embed="rId2"/>
          <a:srcRect t="5807"/>
          <a:stretch>
            <a:fillRect/>
          </a:stretch>
        </p:blipFill>
        <p:spPr bwMode="auto">
          <a:xfrm>
            <a:off x="1116013" y="1844675"/>
            <a:ext cx="68405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ovéPole 2"/>
          <p:cNvSpPr txBox="1">
            <a:spLocks noChangeArrowheads="1"/>
          </p:cNvSpPr>
          <p:nvPr/>
        </p:nvSpPr>
        <p:spPr bwMode="auto">
          <a:xfrm>
            <a:off x="539750" y="10287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Pokračujeme až k úplnému oddělení od zbytku prasete.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ovéPole 1"/>
          <p:cNvSpPr txBox="1">
            <a:spLocks noChangeArrowheads="1"/>
          </p:cNvSpPr>
          <p:nvPr/>
        </p:nvSpPr>
        <p:spPr bwMode="auto">
          <a:xfrm>
            <a:off x="900113" y="692150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Z kýty oddělíme kůži a přebytečný tuk </a:t>
            </a:r>
          </a:p>
        </p:txBody>
      </p:sp>
      <p:pic>
        <p:nvPicPr>
          <p:cNvPr id="20482" name="Obrázek 2"/>
          <p:cNvPicPr>
            <a:picLocks noChangeAspect="1"/>
          </p:cNvPicPr>
          <p:nvPr/>
        </p:nvPicPr>
        <p:blipFill>
          <a:blip r:embed="rId2"/>
          <a:srcRect t="4953" b="5109"/>
          <a:stretch>
            <a:fillRect/>
          </a:stretch>
        </p:blipFill>
        <p:spPr bwMode="auto">
          <a:xfrm>
            <a:off x="1103313" y="1773238"/>
            <a:ext cx="696436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ovéPole 1"/>
          <p:cNvSpPr txBox="1">
            <a:spLocks noChangeArrowheads="1"/>
          </p:cNvSpPr>
          <p:nvPr/>
        </p:nvSpPr>
        <p:spPr bwMode="auto">
          <a:xfrm>
            <a:off x="1020763" y="620713"/>
            <a:ext cx="71024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/>
              <a:t>Odstraníme kosti. Nůž vedeme po kosti směrem od kloubu. </a:t>
            </a:r>
          </a:p>
          <a:p>
            <a:endParaRPr lang="cs-CZ">
              <a:latin typeface="Calibri" pitchFamily="34" charset="0"/>
            </a:endParaRPr>
          </a:p>
        </p:txBody>
      </p:sp>
      <p:pic>
        <p:nvPicPr>
          <p:cNvPr id="21506" name="Obrázek 2"/>
          <p:cNvPicPr>
            <a:picLocks noChangeAspect="1"/>
          </p:cNvPicPr>
          <p:nvPr/>
        </p:nvPicPr>
        <p:blipFill>
          <a:blip r:embed="rId2"/>
          <a:srcRect l="10515" t="4562" r="31267" b="4562"/>
          <a:stretch>
            <a:fillRect/>
          </a:stretch>
        </p:blipFill>
        <p:spPr bwMode="auto">
          <a:xfrm>
            <a:off x="1016000" y="1611313"/>
            <a:ext cx="38163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Obrázek 4"/>
          <p:cNvPicPr>
            <a:picLocks noChangeAspect="1"/>
          </p:cNvPicPr>
          <p:nvPr/>
        </p:nvPicPr>
        <p:blipFill>
          <a:blip r:embed="rId3"/>
          <a:srcRect l="28835" r="23495" b="6090"/>
          <a:stretch>
            <a:fillRect/>
          </a:stretch>
        </p:blipFill>
        <p:spPr bwMode="auto">
          <a:xfrm>
            <a:off x="4932363" y="1611313"/>
            <a:ext cx="3087687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573</Words>
  <Application>Microsoft Office PowerPoint</Application>
  <PresentationFormat>Předvádění na obrazovce (4:3)</PresentationFormat>
  <Paragraphs>57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Arial Unicode MS</vt:lpstr>
      <vt:lpstr>Motiv systému Office</vt:lpstr>
      <vt:lpstr>Bourání vepřové půlky</vt:lpstr>
      <vt:lpstr>Základní dělení podle typů masa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Hlava a lalok</vt:lpstr>
      <vt:lpstr>Snímek 39</vt:lpstr>
      <vt:lpstr>Snímek 40</vt:lpstr>
      <vt:lpstr>Snímek 41</vt:lpstr>
      <vt:lpstr>Snímek 42</vt:lpstr>
      <vt:lpstr>Snímek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Bourání prasete</dc:title>
  <dc:creator>Kůs Martin</dc:creator>
  <cp:lastModifiedBy>uživatel</cp:lastModifiedBy>
  <cp:revision>48</cp:revision>
  <dcterms:created xsi:type="dcterms:W3CDTF">2013-08-26T10:39:34Z</dcterms:created>
  <dcterms:modified xsi:type="dcterms:W3CDTF">2013-09-09T09:13:30Z</dcterms:modified>
</cp:coreProperties>
</file>