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AF22-7AEB-42CC-B257-9500D910C84A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CB30-419B-4931-A317-9FA57B0994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2B8D-B98C-4FE6-9809-05239B5CADBD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909B-7418-4231-8908-45C6849CA17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D718-FF3A-4341-B92F-79DF50DDC163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7A53-6043-4C41-B4DD-748A567C77E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8472-0EB0-4739-84EF-75B203E456D8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6595-864D-400E-8707-DC8AE5254EA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917D-9BAD-4EF0-8ABD-FC04665B2305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DCF3-6811-49A9-84D4-BF7E00F4C44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C70B-64C3-4F02-83E1-48BEB11E1018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E6E3C-72A7-44A3-9067-66005C2630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F99F-450C-47BA-AC82-CC2D02653EEA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0787-61C6-4656-84EA-A38218E689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BE0A-6050-43AC-A6CD-30DD35C749B4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C8BF-18AC-48FE-996D-F93957D946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E914-FF1C-43A8-AD61-9ED7CBFCE998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A3DE-F29F-481D-8F82-7832C5EB77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A1B9-A76B-4EFD-BAD4-A736FBAFA27F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0961-7042-4200-92BA-5024219666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7E73-40CD-445F-BD18-64D9EC69ACA2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8A57-A039-4DA3-8CED-1BA8BE81AA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3C794-0303-443E-90D4-7D14678C0529}" type="datetimeFigureOut">
              <a:rPr lang="sk-SK"/>
              <a:pPr>
                <a:defRPr/>
              </a:pPr>
              <a:t>9. 9. 2013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B480E5-A2D0-4DCC-ACB6-929C31B0D0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subTitle" idx="1"/>
          </p:nvPr>
        </p:nvSpPr>
        <p:spPr>
          <a:xfrm>
            <a:off x="1042988" y="5013325"/>
            <a:ext cx="7058025" cy="1223963"/>
          </a:xfrm>
        </p:spPr>
        <p:txBody>
          <a:bodyPr/>
          <a:lstStyle/>
          <a:p>
            <a:pPr eaLnBrk="1" hangingPunct="1"/>
            <a:r>
              <a:rPr lang="cs-CZ" sz="4400" b="1" smtClean="0">
                <a:solidFill>
                  <a:schemeClr val="tx1"/>
                </a:solidFill>
                <a:latin typeface="Arial" charset="0"/>
              </a:rPr>
              <a:t>Bourání telecího masa</a:t>
            </a:r>
          </a:p>
        </p:txBody>
      </p:sp>
      <p:pic>
        <p:nvPicPr>
          <p:cNvPr id="13314" name="Obrázek 3"/>
          <p:cNvPicPr>
            <a:picLocks noChangeAspect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81075"/>
            <a:ext cx="6624638" cy="34051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36877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89363"/>
            <a:ext cx="38211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bdĺžnik 6"/>
          <p:cNvSpPr>
            <a:spLocks noChangeArrowheads="1"/>
          </p:cNvSpPr>
          <p:nvPr/>
        </p:nvSpPr>
        <p:spPr bwMode="auto">
          <a:xfrm>
            <a:off x="4427538" y="4048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   </a:t>
            </a:r>
            <a:r>
              <a:rPr lang="sk-SK" sz="2400"/>
              <a:t>Telecí nožička zadní</a:t>
            </a:r>
          </a:p>
        </p:txBody>
      </p:sp>
      <p:sp>
        <p:nvSpPr>
          <p:cNvPr id="22532" name="Obdĺžnik 7"/>
          <p:cNvSpPr>
            <a:spLocks noChangeArrowheads="1"/>
          </p:cNvSpPr>
          <p:nvPr/>
        </p:nvSpPr>
        <p:spPr bwMode="auto">
          <a:xfrm>
            <a:off x="4859338" y="39338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/>
              <a:t>Telecí nožička přední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49561">
            <a:off x="551656" y="-213518"/>
            <a:ext cx="34067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42846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bdĺžnik 5"/>
          <p:cNvSpPr>
            <a:spLocks noChangeArrowheads="1"/>
          </p:cNvSpPr>
          <p:nvPr/>
        </p:nvSpPr>
        <p:spPr bwMode="auto">
          <a:xfrm>
            <a:off x="4572000" y="1268413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plec s kostí, bez lopatkové chrupavky</a:t>
            </a:r>
            <a:endParaRPr lang="sk-SK" sz="2400"/>
          </a:p>
        </p:txBody>
      </p:sp>
      <p:sp>
        <p:nvSpPr>
          <p:cNvPr id="23556" name="Obdĺžnik 6"/>
          <p:cNvSpPr>
            <a:spLocks noChangeArrowheads="1"/>
          </p:cNvSpPr>
          <p:nvPr/>
        </p:nvSpPr>
        <p:spPr bwMode="auto">
          <a:xfrm>
            <a:off x="4572000" y="4268788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plec bez kosti, </a:t>
            </a:r>
          </a:p>
          <a:p>
            <a:r>
              <a:rPr lang="sk-SK" sz="2400" b="1"/>
              <a:t>bez nožičky </a:t>
            </a:r>
            <a:endParaRPr lang="sk-SK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10527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408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bdĺžnik 5"/>
          <p:cNvSpPr>
            <a:spLocks noChangeArrowheads="1"/>
          </p:cNvSpPr>
          <p:nvPr/>
        </p:nvSpPr>
        <p:spPr bwMode="auto">
          <a:xfrm>
            <a:off x="4572000" y="293688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/>
              <a:t>Telecí krk s kostí, </a:t>
            </a:r>
          </a:p>
          <a:p>
            <a:r>
              <a:rPr lang="sk-SK" sz="2400"/>
              <a:t>Bez prvního krčního obratle a lopatkové chrupavky</a:t>
            </a:r>
          </a:p>
        </p:txBody>
      </p:sp>
      <p:sp>
        <p:nvSpPr>
          <p:cNvPr id="24580" name="Obdĺžnik 6"/>
          <p:cNvSpPr>
            <a:spLocks noChangeArrowheads="1"/>
          </p:cNvSpPr>
          <p:nvPr/>
        </p:nvSpPr>
        <p:spPr bwMode="auto">
          <a:xfrm>
            <a:off x="4284663" y="393382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/>
              <a:t>Telecí krk bez kosti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743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789363"/>
            <a:ext cx="32496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Obdĺžnik 5"/>
          <p:cNvSpPr>
            <a:spLocks noChangeArrowheads="1"/>
          </p:cNvSpPr>
          <p:nvPr/>
        </p:nvSpPr>
        <p:spPr bwMode="auto">
          <a:xfrm>
            <a:off x="4284663" y="9810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/>
              <a:t>Telecí hruď s kostí, </a:t>
            </a:r>
          </a:p>
          <a:p>
            <a:r>
              <a:rPr lang="sk-SK" sz="2400"/>
              <a:t>bez tuku</a:t>
            </a:r>
          </a:p>
        </p:txBody>
      </p:sp>
      <p:sp>
        <p:nvSpPr>
          <p:cNvPr id="25604" name="Obdĺžnik 6"/>
          <p:cNvSpPr>
            <a:spLocks noChangeArrowheads="1"/>
          </p:cNvSpPr>
          <p:nvPr/>
        </p:nvSpPr>
        <p:spPr bwMode="auto">
          <a:xfrm>
            <a:off x="4005263" y="3941763"/>
            <a:ext cx="457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/>
              <a:t>Telecí slabina s žebry, upravená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subTitle" idx="4294967295"/>
          </p:nvPr>
        </p:nvSpPr>
        <p:spPr>
          <a:xfrm>
            <a:off x="1042988" y="5445125"/>
            <a:ext cx="7058025" cy="7921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Vypracoval: Mgr. Alexandr Burda </a:t>
            </a:r>
          </a:p>
        </p:txBody>
      </p:sp>
      <p:pic>
        <p:nvPicPr>
          <p:cNvPr id="26627" name="Obrázek 3"/>
          <p:cNvPicPr>
            <a:picLocks noChangeAspect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981075"/>
            <a:ext cx="6624638" cy="34051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smtClean="0">
                <a:latin typeface="Arial" charset="0"/>
                <a:cs typeface="Arial" charset="0"/>
              </a:rPr>
              <a:t>Telecí maso </a:t>
            </a:r>
          </a:p>
        </p:txBody>
      </p:sp>
      <p:sp>
        <p:nvSpPr>
          <p:cNvPr id="14338" name="Obdĺžnik 3"/>
          <p:cNvSpPr>
            <a:spLocks noChangeArrowheads="1"/>
          </p:cNvSpPr>
          <p:nvPr/>
        </p:nvSpPr>
        <p:spPr bwMode="auto">
          <a:xfrm>
            <a:off x="395288" y="1844675"/>
            <a:ext cx="84613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Pod pojmem mléčné tele rozumíme maso 4-5 týdenních kusů. </a:t>
            </a:r>
          </a:p>
          <a:p>
            <a:r>
              <a:rPr lang="sk-SK" sz="3200"/>
              <a:t>Maso má růžovou barvu, jemné svalové vlákna a minimum tuku. </a:t>
            </a:r>
          </a:p>
          <a:p>
            <a:r>
              <a:rPr lang="sk-SK" sz="3200"/>
              <a:t>Jedná se o lehce stravitelné maso vhodné pro účely dietního stravování. </a:t>
            </a:r>
          </a:p>
          <a:p>
            <a:r>
              <a:rPr lang="sk-SK" sz="3200"/>
              <a:t>Tepelné úpravy: vaření, dušení, pečení, opékání,smažení.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44640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Obdĺžnik 5"/>
          <p:cNvSpPr>
            <a:spLocks noChangeArrowheads="1"/>
          </p:cNvSpPr>
          <p:nvPr/>
        </p:nvSpPr>
        <p:spPr bwMode="auto">
          <a:xfrm>
            <a:off x="4787900" y="836613"/>
            <a:ext cx="43561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Legenda:</a:t>
            </a:r>
            <a:r>
              <a:rPr lang="sk-SK" sz="2400"/>
              <a:t/>
            </a:r>
            <a:br>
              <a:rPr lang="sk-SK" sz="2400"/>
            </a:br>
            <a:r>
              <a:rPr lang="sk-SK" sz="2400"/>
              <a:t/>
            </a:r>
            <a:br>
              <a:rPr lang="sk-SK" sz="2400"/>
            </a:br>
            <a:r>
              <a:rPr lang="sk-SK" sz="2400"/>
              <a:t>1. velký ořech</a:t>
            </a:r>
            <a:br>
              <a:rPr lang="sk-SK" sz="2400"/>
            </a:br>
            <a:r>
              <a:rPr lang="sk-SK" sz="2400"/>
              <a:t>2. malý ořech </a:t>
            </a:r>
            <a:br>
              <a:rPr lang="sk-SK" sz="2400"/>
            </a:br>
            <a:r>
              <a:rPr lang="sk-SK" sz="2400"/>
              <a:t>3. krátký sval</a:t>
            </a:r>
            <a:br>
              <a:rPr lang="sk-SK" sz="2400"/>
            </a:br>
            <a:r>
              <a:rPr lang="sk-SK" sz="2400"/>
              <a:t>4. dlouhý sval (Frikando)</a:t>
            </a:r>
            <a:br>
              <a:rPr lang="sk-SK" sz="2400"/>
            </a:br>
            <a:r>
              <a:rPr lang="sk-SK" sz="2400"/>
              <a:t>5. karé (panenská svíčková)</a:t>
            </a:r>
            <a:br>
              <a:rPr lang="sk-SK" sz="2400"/>
            </a:br>
            <a:r>
              <a:rPr lang="sk-SK" sz="2400"/>
              <a:t>6. krk</a:t>
            </a:r>
            <a:br>
              <a:rPr lang="sk-SK" sz="2400"/>
            </a:br>
            <a:r>
              <a:rPr lang="sk-SK" sz="2400"/>
              <a:t>7. plec</a:t>
            </a:r>
            <a:br>
              <a:rPr lang="sk-SK" sz="2400"/>
            </a:br>
            <a:r>
              <a:rPr lang="sk-SK" sz="2400"/>
              <a:t>8. hruď (špička, střed, bok)</a:t>
            </a:r>
            <a:br>
              <a:rPr lang="sk-SK" sz="2400"/>
            </a:br>
            <a:r>
              <a:rPr lang="sk-SK" sz="2400"/>
              <a:t>9. přední kolínko, zadní kolínko</a:t>
            </a:r>
            <a:br>
              <a:rPr lang="sk-SK" sz="2400"/>
            </a:br>
            <a:r>
              <a:rPr lang="sk-SK" sz="2400"/>
              <a:t>10. nožičky</a:t>
            </a:r>
            <a:br>
              <a:rPr lang="sk-SK" sz="2400"/>
            </a:br>
            <a:r>
              <a:rPr lang="sk-SK" sz="2400"/>
              <a:t>11. hlava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2259013"/>
          </a:xfrm>
        </p:spPr>
        <p:txBody>
          <a:bodyPr/>
          <a:lstStyle/>
          <a:p>
            <a:pPr eaLnBrk="1" hangingPunct="1"/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7597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Obdĺžnik 7"/>
          <p:cNvSpPr>
            <a:spLocks noChangeArrowheads="1"/>
          </p:cNvSpPr>
          <p:nvPr/>
        </p:nvSpPr>
        <p:spPr bwMode="auto">
          <a:xfrm>
            <a:off x="827088" y="5373688"/>
            <a:ext cx="7688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/>
              <a:t>Telecí půlka upravená, s ledvinami a ledvinovým tukem. </a:t>
            </a:r>
          </a:p>
        </p:txBody>
      </p:sp>
      <p:sp>
        <p:nvSpPr>
          <p:cNvPr id="16388" name="Obdĺžnik 6"/>
          <p:cNvSpPr>
            <a:spLocks noChangeArrowheads="1"/>
          </p:cNvSpPr>
          <p:nvPr/>
        </p:nvSpPr>
        <p:spPr bwMode="auto">
          <a:xfrm>
            <a:off x="827088" y="549275"/>
            <a:ext cx="2484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/>
              <a:t>Telecí půlka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dĺžnik 3"/>
          <p:cNvSpPr>
            <a:spLocks noChangeArrowheads="1"/>
          </p:cNvSpPr>
          <p:nvPr/>
        </p:nvSpPr>
        <p:spPr bwMode="auto">
          <a:xfrm>
            <a:off x="323850" y="404813"/>
            <a:ext cx="457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/>
              <a:t>Telecí kýta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63023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bdĺžnik 5"/>
          <p:cNvSpPr>
            <a:spLocks noChangeArrowheads="1"/>
          </p:cNvSpPr>
          <p:nvPr/>
        </p:nvSpPr>
        <p:spPr bwMode="auto">
          <a:xfrm>
            <a:off x="228600" y="5589588"/>
            <a:ext cx="729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kýta s kostí, upravená, bez tuku na oháňce a ve slabinách.</a:t>
            </a:r>
            <a:endParaRPr lang="sk-SK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dĺžnik 3"/>
          <p:cNvSpPr>
            <a:spLocks noChangeArrowheads="1"/>
          </p:cNvSpPr>
          <p:nvPr/>
        </p:nvSpPr>
        <p:spPr bwMode="auto">
          <a:xfrm>
            <a:off x="323850" y="404813"/>
            <a:ext cx="792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čtvrť přední se šesti žebry – známá i jako telecí plec. </a:t>
            </a:r>
            <a:endParaRPr lang="sk-SK" sz="24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65532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09575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Obdĺžnik 4"/>
          <p:cNvSpPr>
            <a:spLocks noChangeArrowheads="1"/>
          </p:cNvSpPr>
          <p:nvPr/>
        </p:nvSpPr>
        <p:spPr bwMode="auto">
          <a:xfrm>
            <a:off x="4462463" y="6207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karé s kostí a panenskou svíčkovou, upravené, bez tuku. </a:t>
            </a:r>
            <a:endParaRPr lang="sk-SK">
              <a:latin typeface="Calibri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284538"/>
            <a:ext cx="38893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bdĺžnik 6"/>
          <p:cNvSpPr>
            <a:spLocks noChangeArrowheads="1"/>
          </p:cNvSpPr>
          <p:nvPr/>
        </p:nvSpPr>
        <p:spPr bwMode="auto">
          <a:xfrm>
            <a:off x="4468813" y="392906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karé bez kosti</a:t>
            </a:r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33655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429000"/>
            <a:ext cx="3859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Obdĺžnik 5"/>
          <p:cNvSpPr>
            <a:spLocks noChangeArrowheads="1"/>
          </p:cNvSpPr>
          <p:nvPr/>
        </p:nvSpPr>
        <p:spPr bwMode="auto">
          <a:xfrm>
            <a:off x="4787900" y="382588"/>
            <a:ext cx="411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svíčková - panenská</a:t>
            </a:r>
            <a:endParaRPr lang="sk-SK" sz="2400"/>
          </a:p>
        </p:txBody>
      </p:sp>
      <p:sp>
        <p:nvSpPr>
          <p:cNvPr id="20484" name="Obdĺžnik 6"/>
          <p:cNvSpPr>
            <a:spLocks noChangeArrowheads="1"/>
          </p:cNvSpPr>
          <p:nvPr/>
        </p:nvSpPr>
        <p:spPr bwMode="auto">
          <a:xfrm>
            <a:off x="4773613" y="3600450"/>
            <a:ext cx="3686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kýta kuchařsky</a:t>
            </a:r>
          </a:p>
          <a:p>
            <a:r>
              <a:rPr lang="sk-SK" sz="2400" b="1"/>
              <a:t>upravená</a:t>
            </a:r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3760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860800"/>
            <a:ext cx="37306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bdĺžnik 5"/>
          <p:cNvSpPr>
            <a:spLocks noChangeArrowheads="1"/>
          </p:cNvSpPr>
          <p:nvPr/>
        </p:nvSpPr>
        <p:spPr bwMode="auto">
          <a:xfrm>
            <a:off x="4500563" y="1125538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vrchní šál </a:t>
            </a:r>
          </a:p>
          <a:p>
            <a:r>
              <a:rPr lang="sk-SK" sz="2400" b="1"/>
              <a:t>(z kýty)</a:t>
            </a:r>
            <a:endParaRPr lang="sk-SK">
              <a:latin typeface="Calibri" pitchFamily="34" charset="0"/>
            </a:endParaRPr>
          </a:p>
        </p:txBody>
      </p:sp>
      <p:sp>
        <p:nvSpPr>
          <p:cNvPr id="21508" name="Obdĺžnik 6"/>
          <p:cNvSpPr>
            <a:spLocks noChangeArrowheads="1"/>
          </p:cNvSpPr>
          <p:nvPr/>
        </p:nvSpPr>
        <p:spPr bwMode="auto">
          <a:xfrm>
            <a:off x="4630738" y="4200525"/>
            <a:ext cx="3757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/>
              <a:t>Telecí spodní šál </a:t>
            </a:r>
          </a:p>
          <a:p>
            <a:r>
              <a:rPr lang="sk-SK" sz="2400" b="1"/>
              <a:t>(z kýty)</a:t>
            </a:r>
            <a:endParaRPr lang="sk-SK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192</Words>
  <Application>Microsoft Office PowerPoint</Application>
  <PresentationFormat>Předvádění na obrazovce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Motív Office</vt:lpstr>
      <vt:lpstr>Snímek 1</vt:lpstr>
      <vt:lpstr>Telecí maso </vt:lpstr>
      <vt:lpstr>Snímek 3</vt:lpstr>
      <vt:lpstr> 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Búranie teľacieho mäsa</dc:title>
  <dc:creator>user</dc:creator>
  <cp:lastModifiedBy>uživatel</cp:lastModifiedBy>
  <cp:revision>23</cp:revision>
  <dcterms:created xsi:type="dcterms:W3CDTF">2010-10-25T17:14:31Z</dcterms:created>
  <dcterms:modified xsi:type="dcterms:W3CDTF">2013-09-09T10:33:23Z</dcterms:modified>
</cp:coreProperties>
</file>