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6" r:id="rId2"/>
    <p:sldId id="257" r:id="rId3"/>
    <p:sldId id="258" r:id="rId4"/>
    <p:sldId id="259" r:id="rId5"/>
    <p:sldId id="260" r:id="rId6"/>
    <p:sldId id="256" r:id="rId7"/>
    <p:sldId id="261" r:id="rId8"/>
    <p:sldId id="262" r:id="rId9"/>
    <p:sldId id="263" r:id="rId10"/>
    <p:sldId id="264" r:id="rId11"/>
    <p:sldId id="265" r:id="rId12"/>
    <p:sldId id="267" r:id="rId13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62" autoAdjust="0"/>
    <p:restoredTop sz="94624" autoAdjust="0"/>
  </p:normalViewPr>
  <p:slideViewPr>
    <p:cSldViewPr>
      <p:cViewPr>
        <p:scale>
          <a:sx n="95" d="100"/>
          <a:sy n="95" d="100"/>
        </p:scale>
        <p:origin x="-2094" y="-43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79AEB6-7DCE-4DC0-8911-4E14B886876C}" type="datetimeFigureOut">
              <a:rPr lang="cs-CZ"/>
              <a:pPr>
                <a:defRPr/>
              </a:pPr>
              <a:t>6.9.2013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A2877C-9F5A-4287-8BB2-28C461229A8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F55969-E1BC-48B5-8F67-01F259661205}" type="datetimeFigureOut">
              <a:rPr lang="cs-CZ"/>
              <a:pPr>
                <a:defRPr/>
              </a:pPr>
              <a:t>6.9.2013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080D11-519F-4E94-8591-606049B694F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347F2A-9202-4CF4-8C66-C23FB3E98527}" type="datetimeFigureOut">
              <a:rPr lang="cs-CZ"/>
              <a:pPr>
                <a:defRPr/>
              </a:pPr>
              <a:t>6.9.2013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CDD989-6514-4B3B-B97B-C097EE37CA6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603125-D2BC-455D-9DE6-9F7D6BBE250B}" type="datetimeFigureOut">
              <a:rPr lang="cs-CZ"/>
              <a:pPr>
                <a:defRPr/>
              </a:pPr>
              <a:t>6.9.2013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1E085A-BE0D-4CFF-98A2-FA148CCCFEE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AD12BB-1599-4A41-A8DD-D9C19A118953}" type="datetimeFigureOut">
              <a:rPr lang="cs-CZ"/>
              <a:pPr>
                <a:defRPr/>
              </a:pPr>
              <a:t>6.9.2013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0AC8EC-0CB9-4F79-8D71-6E9EB75E09C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13BE53-BB1F-401A-B55F-0D4D35B97A27}" type="datetimeFigureOut">
              <a:rPr lang="cs-CZ"/>
              <a:pPr>
                <a:defRPr/>
              </a:pPr>
              <a:t>6.9.2013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1C2F0F-5705-49C8-BED0-79EC0B09E22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F02221-33C3-4AE3-8499-0FEB2431B5DF}" type="datetimeFigureOut">
              <a:rPr lang="cs-CZ"/>
              <a:pPr>
                <a:defRPr/>
              </a:pPr>
              <a:t>6.9.2013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66BEE8-829E-477C-B5EF-45D02C82173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387963-6D5C-42F3-8A85-488DB8B59F68}" type="datetimeFigureOut">
              <a:rPr lang="cs-CZ"/>
              <a:pPr>
                <a:defRPr/>
              </a:pPr>
              <a:t>6.9.2013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87D9AB-EA54-447B-AAED-ACEC9908DD9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CEF931-67BD-4CC0-8482-7898D99CD2D0}" type="datetimeFigureOut">
              <a:rPr lang="cs-CZ"/>
              <a:pPr>
                <a:defRPr/>
              </a:pPr>
              <a:t>6.9.2013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5E0A00-B630-42DD-B557-242F84688D7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3757F1-01B6-468E-891F-93249BE9D9A6}" type="datetimeFigureOut">
              <a:rPr lang="cs-CZ"/>
              <a:pPr>
                <a:defRPr/>
              </a:pPr>
              <a:t>6.9.2013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A2D18B-8C2B-4248-8F67-00AA5535947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0A928A-8AD3-41F2-B157-F39E6110009B}" type="datetimeFigureOut">
              <a:rPr lang="cs-CZ"/>
              <a:pPr>
                <a:defRPr/>
              </a:pPr>
              <a:t>6.9.2013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E65298-CC7D-438F-A195-FA9C616154F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C6573D4-B218-4CD6-9C7F-4D46824608A7}" type="datetimeFigureOut">
              <a:rPr lang="cs-CZ"/>
              <a:pPr>
                <a:defRPr/>
              </a:pPr>
              <a:t>6.9.2013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1985D88-EE0F-4D75-9893-1F407CC1128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0" r:id="rId2"/>
    <p:sldLayoutId id="2147483669" r:id="rId3"/>
    <p:sldLayoutId id="2147483668" r:id="rId4"/>
    <p:sldLayoutId id="2147483667" r:id="rId5"/>
    <p:sldLayoutId id="2147483666" r:id="rId6"/>
    <p:sldLayoutId id="2147483665" r:id="rId7"/>
    <p:sldLayoutId id="2147483664" r:id="rId8"/>
    <p:sldLayoutId id="2147483663" r:id="rId9"/>
    <p:sldLayoutId id="2147483662" r:id="rId10"/>
    <p:sldLayoutId id="214748366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3"/>
          <p:cNvSpPr>
            <a:spLocks noGrp="1"/>
          </p:cNvSpPr>
          <p:nvPr>
            <p:ph type="subTitle" idx="1"/>
          </p:nvPr>
        </p:nvSpPr>
        <p:spPr>
          <a:xfrm>
            <a:off x="1371600" y="4868863"/>
            <a:ext cx="6400800" cy="769937"/>
          </a:xfrm>
        </p:spPr>
        <p:txBody>
          <a:bodyPr/>
          <a:lstStyle/>
          <a:p>
            <a:pPr eaLnBrk="1" hangingPunct="1"/>
            <a:r>
              <a:rPr lang="cs-CZ" sz="4400" b="1" dirty="0" smtClean="0">
                <a:solidFill>
                  <a:schemeClr val="tx1"/>
                </a:solidFill>
                <a:latin typeface="Arial" charset="0"/>
              </a:rPr>
              <a:t>Hovězí maso </a:t>
            </a:r>
          </a:p>
        </p:txBody>
      </p:sp>
      <p:pic>
        <p:nvPicPr>
          <p:cNvPr id="13316" name="Obrázek 3"/>
          <p:cNvPicPr>
            <a:picLocks noGrp="1" noChangeAspect="1"/>
          </p:cNvPicPr>
          <p:nvPr>
            <p:ph type="ctrTitle" idx="4294967295"/>
          </p:nvPr>
        </p:nvPicPr>
        <p:blipFill>
          <a:blip r:embed="rId2"/>
          <a:srcRect/>
          <a:stretch>
            <a:fillRect/>
          </a:stretch>
        </p:blipFill>
        <p:spPr>
          <a:xfrm>
            <a:off x="1403648" y="1268760"/>
            <a:ext cx="6511429" cy="3234357"/>
          </a:xfr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 dirty="0" smtClean="0">
                <a:latin typeface="Arial" charset="0"/>
                <a:cs typeface="Arial" charset="0"/>
              </a:rPr>
              <a:t>Uruguayský býk</a:t>
            </a:r>
          </a:p>
        </p:txBody>
      </p:sp>
      <p:sp>
        <p:nvSpPr>
          <p:cNvPr id="22530" name="Zástupný symbol pro obsah 2"/>
          <p:cNvSpPr>
            <a:spLocks noGrp="1"/>
          </p:cNvSpPr>
          <p:nvPr>
            <p:ph idx="1"/>
          </p:nvPr>
        </p:nvSpPr>
        <p:spPr>
          <a:xfrm>
            <a:off x="515707" y="4581128"/>
            <a:ext cx="8229600" cy="1231552"/>
          </a:xfrm>
        </p:spPr>
        <p:txBody>
          <a:bodyPr/>
          <a:lstStyle/>
          <a:p>
            <a:pPr marL="0" indent="0" algn="ctr" eaLnBrk="1" hangingPunct="1">
              <a:buNone/>
            </a:pPr>
            <a:r>
              <a:rPr lang="cs-CZ" sz="2400" dirty="0" smtClean="0">
                <a:latin typeface="Arial" pitchFamily="34" charset="0"/>
                <a:cs typeface="Arial" pitchFamily="34" charset="0"/>
              </a:rPr>
              <a:t>Chováno tradičním pasteveckým </a:t>
            </a:r>
            <a:r>
              <a:rPr lang="cs-CZ" sz="2400" dirty="0">
                <a:latin typeface="Arial" pitchFamily="34" charset="0"/>
                <a:cs typeface="Arial" pitchFamily="34" charset="0"/>
              </a:rPr>
              <a:t>způsobem, 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porážka </a:t>
            </a:r>
            <a:r>
              <a:rPr lang="cs-CZ" sz="2400" dirty="0">
                <a:latin typeface="Arial" pitchFamily="34" charset="0"/>
                <a:cs typeface="Arial" pitchFamily="34" charset="0"/>
              </a:rPr>
              <a:t>probíhá </a:t>
            </a:r>
            <a:r>
              <a:rPr lang="cs-CZ" sz="2400" dirty="0" err="1" smtClean="0">
                <a:latin typeface="Arial" pitchFamily="34" charset="0"/>
                <a:cs typeface="Arial" pitchFamily="34" charset="0"/>
              </a:rPr>
              <a:t>bezstresově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Nejčastěji 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z plemene </a:t>
            </a:r>
            <a:r>
              <a:rPr lang="cs-CZ" sz="2400" dirty="0" err="1" smtClean="0">
                <a:latin typeface="Arial" pitchFamily="34" charset="0"/>
                <a:cs typeface="Arial" pitchFamily="34" charset="0"/>
              </a:rPr>
              <a:t>charolais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cs-CZ" sz="2400" dirty="0" err="1" smtClean="0">
                <a:latin typeface="Arial" pitchFamily="34" charset="0"/>
                <a:cs typeface="Arial" pitchFamily="34" charset="0"/>
              </a:rPr>
              <a:t>angus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 a </a:t>
            </a:r>
            <a:r>
              <a:rPr lang="cs-CZ" sz="2400" dirty="0" err="1" smtClean="0">
                <a:latin typeface="Arial" pitchFamily="34" charset="0"/>
                <a:cs typeface="Arial" pitchFamily="34" charset="0"/>
              </a:rPr>
              <a:t>hereford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, stáří jatečních 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býků je nejvýše 2,5 roku</a:t>
            </a:r>
          </a:p>
          <a:p>
            <a:pPr eaLnBrk="1" hangingPunct="1"/>
            <a:endParaRPr lang="cs-CZ" dirty="0" smtClean="0"/>
          </a:p>
        </p:txBody>
      </p:sp>
      <p:pic>
        <p:nvPicPr>
          <p:cNvPr id="22531" name="Picture 2" descr="E:\zbožíznalství\Hereford_bull_larg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88024" y="1686656"/>
            <a:ext cx="3565953" cy="23904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33" name="Picture 4" descr="E:\zbožíznalství\Angus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55576" y="1693732"/>
            <a:ext cx="3874931" cy="2376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2800" b="1" dirty="0" smtClean="0">
                <a:latin typeface="Arial" charset="0"/>
                <a:cs typeface="Arial" charset="0"/>
              </a:rPr>
              <a:t>Zdroje:</a:t>
            </a:r>
            <a:endParaRPr lang="cs-CZ" sz="2800" b="1" dirty="0" smtClean="0">
              <a:latin typeface="Arial" charset="0"/>
              <a:cs typeface="Arial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628800"/>
            <a:ext cx="8401050" cy="4392835"/>
          </a:xfrm>
        </p:spPr>
        <p:txBody>
          <a:bodyPr rtlCol="0">
            <a:normAutofit/>
          </a:bodyPr>
          <a:lstStyle/>
          <a:p>
            <a:pPr marL="0" indent="0" algn="ctr" eaLnBrk="1" fontAlgn="auto" hangingPunct="1">
              <a:spcAft>
                <a:spcPts val="0"/>
              </a:spcAft>
              <a:buNone/>
              <a:defRPr/>
            </a:pPr>
            <a:r>
              <a:rPr lang="cs-CZ" sz="1800" dirty="0" smtClean="0">
                <a:latin typeface="Arial" pitchFamily="34" charset="0"/>
                <a:cs typeface="Arial" pitchFamily="34" charset="0"/>
              </a:rPr>
              <a:t>cshms.cz</a:t>
            </a:r>
            <a:endParaRPr lang="cs-CZ" sz="1800" dirty="0">
              <a:latin typeface="Arial" pitchFamily="34" charset="0"/>
              <a:cs typeface="Arial" pitchFamily="34" charset="0"/>
            </a:endParaRPr>
          </a:p>
          <a:p>
            <a:pPr marL="0" indent="0" algn="ctr" eaLnBrk="1" fontAlgn="auto" hangingPunct="1">
              <a:spcAft>
                <a:spcPts val="0"/>
              </a:spcAft>
              <a:buNone/>
              <a:defRPr/>
            </a:pPr>
            <a:r>
              <a:rPr lang="cs-CZ" sz="1800" dirty="0" smtClean="0">
                <a:latin typeface="Arial" pitchFamily="34" charset="0"/>
                <a:cs typeface="Arial" pitchFamily="34" charset="0"/>
              </a:rPr>
              <a:t>cszm.cz</a:t>
            </a:r>
            <a:endParaRPr lang="cs-CZ" sz="1800" dirty="0">
              <a:latin typeface="Arial" pitchFamily="34" charset="0"/>
              <a:cs typeface="Arial" pitchFamily="34" charset="0"/>
            </a:endParaRPr>
          </a:p>
          <a:p>
            <a:pPr marL="0" indent="0" algn="ctr" eaLnBrk="1" fontAlgn="auto" hangingPunct="1">
              <a:spcAft>
                <a:spcPts val="0"/>
              </a:spcAft>
              <a:buNone/>
              <a:defRPr/>
            </a:pPr>
            <a:r>
              <a:rPr lang="cs-CZ" sz="1800" dirty="0" smtClean="0">
                <a:latin typeface="Arial" pitchFamily="34" charset="0"/>
                <a:cs typeface="Arial" pitchFamily="34" charset="0"/>
              </a:rPr>
              <a:t>Food</a:t>
            </a:r>
            <a:endParaRPr lang="cs-CZ" sz="1800" dirty="0">
              <a:latin typeface="Arial" pitchFamily="34" charset="0"/>
              <a:cs typeface="Arial" pitchFamily="34" charset="0"/>
            </a:endParaRPr>
          </a:p>
          <a:p>
            <a:pPr marL="0" indent="0" algn="ctr" eaLnBrk="1" fontAlgn="auto" hangingPunct="1">
              <a:spcAft>
                <a:spcPts val="0"/>
              </a:spcAft>
              <a:buNone/>
              <a:defRPr/>
            </a:pPr>
            <a:r>
              <a:rPr lang="cs-CZ" sz="1800" dirty="0" smtClean="0">
                <a:latin typeface="Arial" pitchFamily="34" charset="0"/>
                <a:cs typeface="Arial" pitchFamily="34" charset="0"/>
              </a:rPr>
              <a:t>fotodokumentace: </a:t>
            </a:r>
            <a:r>
              <a:rPr lang="cs-CZ" sz="1800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1800" dirty="0" smtClean="0">
                <a:latin typeface="Arial" pitchFamily="34" charset="0"/>
                <a:cs typeface="Arial" pitchFamily="34" charset="0"/>
              </a:rPr>
              <a:t>Robert </a:t>
            </a:r>
            <a:r>
              <a:rPr lang="cs-CZ" sz="1800" dirty="0" err="1" smtClean="0">
                <a:latin typeface="Arial" pitchFamily="34" charset="0"/>
                <a:cs typeface="Arial" pitchFamily="34" charset="0"/>
              </a:rPr>
              <a:t>Scarth</a:t>
            </a:r>
            <a:endParaRPr lang="cs-CZ" sz="1800" dirty="0">
              <a:latin typeface="Arial" pitchFamily="34" charset="0"/>
              <a:cs typeface="Arial" pitchFamily="34" charset="0"/>
            </a:endParaRPr>
          </a:p>
          <a:p>
            <a:pPr marL="0" indent="0" algn="ctr" eaLnBrk="1" fontAlgn="auto" hangingPunct="1">
              <a:spcAft>
                <a:spcPts val="0"/>
              </a:spcAft>
              <a:buNone/>
              <a:defRPr/>
            </a:pPr>
            <a:r>
              <a:rPr lang="cs-CZ" sz="1800" dirty="0" smtClean="0">
                <a:latin typeface="Arial" pitchFamily="34" charset="0"/>
                <a:cs typeface="Arial" pitchFamily="34" charset="0"/>
              </a:rPr>
              <a:t>Askthemeatman.com</a:t>
            </a:r>
            <a:endParaRPr lang="cs-CZ" sz="1800" dirty="0">
              <a:latin typeface="Arial" pitchFamily="34" charset="0"/>
              <a:cs typeface="Arial" pitchFamily="34" charset="0"/>
            </a:endParaRPr>
          </a:p>
          <a:p>
            <a:pPr marL="0" indent="0" algn="ctr" eaLnBrk="1" fontAlgn="auto" hangingPunct="1">
              <a:spcAft>
                <a:spcPts val="0"/>
              </a:spcAft>
              <a:buNone/>
              <a:defRPr/>
            </a:pPr>
            <a:r>
              <a:rPr lang="cs-CZ" sz="1800" dirty="0" smtClean="0">
                <a:latin typeface="Arial" pitchFamily="34" charset="0"/>
                <a:cs typeface="Arial" pitchFamily="34" charset="0"/>
              </a:rPr>
              <a:t>Blogs.browardpalmbeach.com/</a:t>
            </a:r>
            <a:r>
              <a:rPr lang="cs-CZ" sz="1800" dirty="0" err="1" smtClean="0">
                <a:latin typeface="Arial" pitchFamily="34" charset="0"/>
                <a:cs typeface="Arial" pitchFamily="34" charset="0"/>
              </a:rPr>
              <a:t>cleanplatecharlie</a:t>
            </a:r>
            <a:r>
              <a:rPr lang="cs-CZ" sz="1800" dirty="0" smtClean="0">
                <a:latin typeface="Arial" pitchFamily="34" charset="0"/>
                <a:cs typeface="Arial" pitchFamily="34" charset="0"/>
              </a:rPr>
              <a:t>/2009/10/</a:t>
            </a:r>
            <a:r>
              <a:rPr lang="cs-CZ" sz="1800" dirty="0" err="1" smtClean="0">
                <a:latin typeface="Arial" pitchFamily="34" charset="0"/>
                <a:cs typeface="Arial" pitchFamily="34" charset="0"/>
              </a:rPr>
              <a:t>fake_kobe_beef.php</a:t>
            </a:r>
            <a:endParaRPr lang="cs-CZ" sz="1800" dirty="0">
              <a:latin typeface="Arial" pitchFamily="34" charset="0"/>
              <a:cs typeface="Arial" pitchFamily="34" charset="0"/>
            </a:endParaRPr>
          </a:p>
          <a:p>
            <a:pPr marL="0" indent="0" algn="ctr" eaLnBrk="1" fontAlgn="auto" hangingPunct="1">
              <a:spcAft>
                <a:spcPts val="0"/>
              </a:spcAft>
              <a:buNone/>
              <a:defRPr/>
            </a:pPr>
            <a:r>
              <a:rPr lang="cs-CZ" sz="1800" dirty="0" smtClean="0">
                <a:latin typeface="Arial" pitchFamily="34" charset="0"/>
                <a:cs typeface="Arial" pitchFamily="34" charset="0"/>
              </a:rPr>
              <a:t>Brehmfarms.com</a:t>
            </a:r>
            <a:endParaRPr lang="cs-CZ" sz="1800" dirty="0">
              <a:latin typeface="Arial" pitchFamily="34" charset="0"/>
              <a:cs typeface="Arial" pitchFamily="34" charset="0"/>
            </a:endParaRPr>
          </a:p>
          <a:p>
            <a:pPr marL="0" indent="0" algn="ctr" eaLnBrk="1" fontAlgn="auto" hangingPunct="1">
              <a:spcAft>
                <a:spcPts val="0"/>
              </a:spcAft>
              <a:buNone/>
              <a:defRPr/>
            </a:pPr>
            <a:r>
              <a:rPr lang="cs-CZ" sz="1800" dirty="0" smtClean="0">
                <a:latin typeface="Arial" pitchFamily="34" charset="0"/>
                <a:cs typeface="Arial" pitchFamily="34" charset="0"/>
              </a:rPr>
              <a:t>Pjowarthbucher.com/</a:t>
            </a:r>
            <a:r>
              <a:rPr lang="cs-CZ" sz="1800" dirty="0" err="1" smtClean="0">
                <a:latin typeface="Arial" pitchFamily="34" charset="0"/>
                <a:cs typeface="Arial" pitchFamily="34" charset="0"/>
              </a:rPr>
              <a:t>index.php?main_page</a:t>
            </a:r>
            <a:r>
              <a:rPr lang="cs-CZ" sz="1800" dirty="0" smtClean="0">
                <a:latin typeface="Arial" pitchFamily="34" charset="0"/>
                <a:cs typeface="Arial" pitchFamily="34" charset="0"/>
              </a:rPr>
              <a:t>=index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&amp;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cpatch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=65</a:t>
            </a:r>
            <a:endParaRPr lang="cs-CZ" sz="1800" dirty="0" smtClean="0">
              <a:latin typeface="Arial" pitchFamily="34" charset="0"/>
              <a:cs typeface="Arial" pitchFamily="34" charset="0"/>
            </a:endParaRPr>
          </a:p>
          <a:p>
            <a:pPr marL="0" indent="0" algn="ctr" eaLnBrk="1" fontAlgn="auto" hangingPunct="1">
              <a:spcAft>
                <a:spcPts val="0"/>
              </a:spcAft>
              <a:buNone/>
              <a:defRPr/>
            </a:pPr>
            <a:r>
              <a:rPr lang="en-US" sz="1800" dirty="0" smtClean="0">
                <a:latin typeface="Arial" pitchFamily="34" charset="0"/>
                <a:cs typeface="Arial" pitchFamily="34" charset="0"/>
              </a:rPr>
              <a:t>Meridianmeatsshop.co.uk/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aboutus.php</a:t>
            </a:r>
            <a:endParaRPr lang="cs-CZ" sz="1800" dirty="0">
              <a:latin typeface="Arial" pitchFamily="34" charset="0"/>
              <a:cs typeface="Arial" pitchFamily="34" charset="0"/>
            </a:endParaRPr>
          </a:p>
          <a:p>
            <a:pPr marL="0" indent="0" algn="ctr" eaLnBrk="1" fontAlgn="auto" hangingPunct="1">
              <a:spcAft>
                <a:spcPts val="0"/>
              </a:spcAft>
              <a:buNone/>
              <a:defRPr/>
            </a:pPr>
            <a:r>
              <a:rPr lang="en-US" sz="1600" dirty="0" smtClean="0">
                <a:latin typeface="Arial" pitchFamily="34" charset="0"/>
                <a:cs typeface="Arial" pitchFamily="34" charset="0"/>
              </a:rPr>
              <a:t>Bbc.co.uk/</a:t>
            </a:r>
            <a:r>
              <a:rPr lang="en-US" sz="1600" dirty="0" err="1" smtClean="0">
                <a:latin typeface="Arial" pitchFamily="34" charset="0"/>
                <a:cs typeface="Arial" pitchFamily="34" charset="0"/>
              </a:rPr>
              <a:t>tyne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/content/</a:t>
            </a:r>
            <a:r>
              <a:rPr lang="en-US" sz="1600" dirty="0" err="1" smtClean="0">
                <a:latin typeface="Arial" pitchFamily="34" charset="0"/>
                <a:cs typeface="Arial" pitchFamily="34" charset="0"/>
              </a:rPr>
              <a:t>image_galleries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/chillingham_wild_white_cattle_gallery.shtml?8</a:t>
            </a:r>
            <a:endParaRPr lang="cs-CZ" sz="1600" dirty="0">
              <a:latin typeface="Arial" pitchFamily="34" charset="0"/>
              <a:cs typeface="Arial" pitchFamily="34" charset="0"/>
            </a:endParaRPr>
          </a:p>
          <a:p>
            <a:pPr marL="0" indent="0" algn="ctr" eaLnBrk="1" fontAlgn="auto" hangingPunct="1">
              <a:spcAft>
                <a:spcPts val="0"/>
              </a:spcAft>
              <a:buNone/>
              <a:defRPr/>
            </a:pPr>
            <a:r>
              <a:rPr lang="en-US" sz="1800" dirty="0" smtClean="0">
                <a:latin typeface="Arial" pitchFamily="34" charset="0"/>
                <a:cs typeface="Arial" pitchFamily="34" charset="0"/>
              </a:rPr>
              <a:t>Toppotravinz.cz/?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dir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=273</a:t>
            </a:r>
            <a:endParaRPr lang="cs-CZ" sz="1800" dirty="0" smtClean="0">
              <a:latin typeface="Arial" pitchFamily="34" charset="0"/>
              <a:cs typeface="Arial" pitchFamily="34" charset="0"/>
            </a:endParaRPr>
          </a:p>
          <a:p>
            <a:pPr marL="0" indent="0" algn="ctr" eaLnBrk="1" fontAlgn="auto" hangingPunct="1">
              <a:spcAft>
                <a:spcPts val="0"/>
              </a:spcAft>
              <a:buNone/>
              <a:defRPr/>
            </a:pPr>
            <a:r>
              <a:rPr lang="en-US" sz="1800" dirty="0" smtClean="0">
                <a:latin typeface="Arial" pitchFamily="34" charset="0"/>
                <a:cs typeface="Arial" pitchFamily="34" charset="0"/>
              </a:rPr>
              <a:t>Ati.es</a:t>
            </a:r>
            <a:endParaRPr lang="cs-CZ" sz="1800" dirty="0">
              <a:latin typeface="Arial" pitchFamily="34" charset="0"/>
              <a:cs typeface="Arial" pitchFamily="34" charset="0"/>
            </a:endParaRPr>
          </a:p>
          <a:p>
            <a:pPr marL="0" indent="0" algn="ctr" eaLnBrk="1" fontAlgn="auto" hangingPunct="1">
              <a:spcAft>
                <a:spcPts val="0"/>
              </a:spcAft>
              <a:buNone/>
              <a:defRPr/>
            </a:pPr>
            <a:r>
              <a:rPr lang="en-US" sz="1800" dirty="0" smtClean="0">
                <a:latin typeface="Arial" pitchFamily="34" charset="0"/>
                <a:cs typeface="Arial" pitchFamily="34" charset="0"/>
              </a:rPr>
              <a:t>Commons.wikimedia.org/wiki/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file:hereford_bull_large.jpg</a:t>
            </a:r>
            <a:endParaRPr lang="cs-CZ" sz="1800" dirty="0" smtClean="0">
              <a:latin typeface="Arial" pitchFamily="34" charset="0"/>
              <a:cs typeface="Arial" pitchFamily="34" charset="0"/>
            </a:endParaRPr>
          </a:p>
          <a:p>
            <a:pPr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cs-CZ" sz="1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/>
          </p:cNvSpPr>
          <p:nvPr>
            <p:ph type="title"/>
          </p:nvPr>
        </p:nvSpPr>
        <p:spPr>
          <a:xfrm>
            <a:off x="683568" y="5013176"/>
            <a:ext cx="8064500" cy="863600"/>
          </a:xfrm>
        </p:spPr>
        <p:txBody>
          <a:bodyPr/>
          <a:lstStyle/>
          <a:p>
            <a:r>
              <a:rPr lang="cs-CZ" sz="2400" dirty="0" smtClean="0">
                <a:latin typeface="Arial" charset="0"/>
              </a:rPr>
              <a:t>Mgr. Alexandr Burda </a:t>
            </a:r>
          </a:p>
        </p:txBody>
      </p:sp>
      <p:pic>
        <p:nvPicPr>
          <p:cNvPr id="48132" name="Obrázek 3"/>
          <p:cNvPicPr>
            <a:picLocks noGrp="1" noChangeAspect="1"/>
          </p:cNvPicPr>
          <p:nvPr>
            <p:ph type="body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187624" y="1052736"/>
            <a:ext cx="7011254" cy="3384376"/>
          </a:xfrm>
          <a:noFill/>
          <a:ln/>
        </p:spPr>
      </p:pic>
    </p:spTree>
    <p:extLst>
      <p:ext uri="{BB962C8B-B14F-4D97-AF65-F5344CB8AC3E}">
        <p14:creationId xmlns:p14="http://schemas.microsoft.com/office/powerpoint/2010/main" val="29982357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Nadpis 1"/>
          <p:cNvSpPr>
            <a:spLocks noGrp="1"/>
          </p:cNvSpPr>
          <p:nvPr>
            <p:ph type="title"/>
          </p:nvPr>
        </p:nvSpPr>
        <p:spPr>
          <a:xfrm>
            <a:off x="395536" y="548680"/>
            <a:ext cx="8229600" cy="1143000"/>
          </a:xfrm>
        </p:spPr>
        <p:txBody>
          <a:bodyPr/>
          <a:lstStyle/>
          <a:p>
            <a:pPr eaLnBrk="1" hangingPunct="1"/>
            <a:r>
              <a:rPr lang="cs-CZ" b="1" dirty="0" smtClean="0">
                <a:latin typeface="Arial" charset="0"/>
                <a:cs typeface="Arial" charset="0"/>
              </a:rPr>
              <a:t>Hovězí </a:t>
            </a:r>
            <a:r>
              <a:rPr lang="cs-CZ" b="1" dirty="0" smtClean="0">
                <a:latin typeface="Arial" charset="0"/>
                <a:cs typeface="Arial" charset="0"/>
              </a:rPr>
              <a:t>maso je</a:t>
            </a:r>
            <a:r>
              <a:rPr lang="cs-CZ" b="1" dirty="0" smtClean="0">
                <a:latin typeface="Arial" charset="0"/>
                <a:cs typeface="Arial" charset="0"/>
              </a:rPr>
              <a:t>…</a:t>
            </a:r>
          </a:p>
        </p:txBody>
      </p:sp>
      <p:sp>
        <p:nvSpPr>
          <p:cNvPr id="14338" name="Zástupný symbol pro obsah 2"/>
          <p:cNvSpPr>
            <a:spLocks noGrp="1"/>
          </p:cNvSpPr>
          <p:nvPr>
            <p:ph idx="1"/>
          </p:nvPr>
        </p:nvSpPr>
        <p:spPr>
          <a:xfrm>
            <a:off x="467544" y="2132856"/>
            <a:ext cx="8229600" cy="3484984"/>
          </a:xfrm>
        </p:spPr>
        <p:txBody>
          <a:bodyPr/>
          <a:lstStyle/>
          <a:p>
            <a:pPr marL="0" indent="0" algn="ctr" eaLnBrk="1" hangingPunct="1">
              <a:buNone/>
            </a:pPr>
            <a:r>
              <a:rPr lang="cs-CZ" sz="2400" dirty="0" smtClean="0">
                <a:latin typeface="Arial" charset="0"/>
              </a:rPr>
              <a:t>M</a:t>
            </a:r>
            <a:r>
              <a:rPr lang="cs-CZ" sz="2400" dirty="0" smtClean="0">
                <a:latin typeface="Arial" charset="0"/>
                <a:cs typeface="Arial" charset="0"/>
              </a:rPr>
              <a:t>aso jalovic, volů, krav a býků z mladých kusů do 2 let. </a:t>
            </a:r>
            <a:r>
              <a:rPr lang="cs-CZ" sz="2400" dirty="0" smtClean="0">
                <a:latin typeface="Arial" charset="0"/>
                <a:cs typeface="Arial" charset="0"/>
              </a:rPr>
              <a:t/>
            </a:r>
            <a:br>
              <a:rPr lang="cs-CZ" sz="2400" dirty="0" smtClean="0">
                <a:latin typeface="Arial" charset="0"/>
                <a:cs typeface="Arial" charset="0"/>
              </a:rPr>
            </a:br>
            <a:endParaRPr lang="cs-CZ" sz="2400" dirty="0" smtClean="0">
              <a:latin typeface="Arial" charset="0"/>
              <a:cs typeface="Arial" charset="0"/>
            </a:endParaRPr>
          </a:p>
          <a:p>
            <a:pPr marL="0" indent="0" algn="ctr" eaLnBrk="1" hangingPunct="1">
              <a:buNone/>
            </a:pPr>
            <a:r>
              <a:rPr lang="cs-CZ" sz="2400" dirty="0" smtClean="0">
                <a:latin typeface="Arial" charset="0"/>
                <a:cs typeface="Arial" charset="0"/>
              </a:rPr>
              <a:t>Měkké, mírně prorostlé tukem, jemnozrnné a světle červená </a:t>
            </a:r>
            <a:r>
              <a:rPr lang="cs-CZ" sz="2400" dirty="0" smtClean="0">
                <a:latin typeface="Arial" charset="0"/>
                <a:cs typeface="Arial" charset="0"/>
              </a:rPr>
              <a:t>barvy.</a:t>
            </a:r>
            <a:br>
              <a:rPr lang="cs-CZ" sz="2400" dirty="0" smtClean="0">
                <a:latin typeface="Arial" charset="0"/>
                <a:cs typeface="Arial" charset="0"/>
              </a:rPr>
            </a:br>
            <a:endParaRPr lang="cs-CZ" sz="2400" dirty="0" smtClean="0">
              <a:latin typeface="Arial" charset="0"/>
              <a:cs typeface="Arial" charset="0"/>
            </a:endParaRPr>
          </a:p>
          <a:p>
            <a:pPr marL="0" indent="0" algn="ctr" eaLnBrk="1" hangingPunct="1">
              <a:buNone/>
            </a:pPr>
            <a:r>
              <a:rPr lang="cs-CZ" sz="2400" dirty="0" smtClean="0">
                <a:latin typeface="Arial" charset="0"/>
                <a:cs typeface="Arial" charset="0"/>
              </a:rPr>
              <a:t>Čím je poražený kus starší tím je maso tmavší a </a:t>
            </a:r>
            <a:r>
              <a:rPr lang="cs-CZ" sz="2400" dirty="0" smtClean="0">
                <a:latin typeface="Arial" charset="0"/>
                <a:cs typeface="Arial" charset="0"/>
              </a:rPr>
              <a:t>tužší.</a:t>
            </a:r>
            <a:br>
              <a:rPr lang="cs-CZ" sz="2400" dirty="0" smtClean="0">
                <a:latin typeface="Arial" charset="0"/>
                <a:cs typeface="Arial" charset="0"/>
              </a:rPr>
            </a:br>
            <a:endParaRPr lang="cs-CZ" sz="2400" dirty="0" smtClean="0">
              <a:latin typeface="Arial" charset="0"/>
              <a:cs typeface="Arial" charset="0"/>
            </a:endParaRPr>
          </a:p>
          <a:p>
            <a:pPr marL="0" indent="0" algn="ctr" eaLnBrk="1" hangingPunct="1">
              <a:buNone/>
            </a:pPr>
            <a:r>
              <a:rPr lang="cs-CZ" sz="2400" dirty="0" smtClean="0">
                <a:latin typeface="Arial" charset="0"/>
                <a:cs typeface="Arial" charset="0"/>
              </a:rPr>
              <a:t>Maso </a:t>
            </a:r>
            <a:r>
              <a:rPr lang="cs-CZ" sz="2400" dirty="0" smtClean="0">
                <a:latin typeface="Arial" charset="0"/>
                <a:cs typeface="Arial" charset="0"/>
              </a:rPr>
              <a:t>býků může být cítit </a:t>
            </a:r>
            <a:r>
              <a:rPr lang="cs-CZ" sz="2400" dirty="0" smtClean="0">
                <a:latin typeface="Arial" charset="0"/>
                <a:cs typeface="Arial" charset="0"/>
              </a:rPr>
              <a:t>močovinou.</a:t>
            </a:r>
            <a:endParaRPr lang="cs-CZ" sz="2400" dirty="0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 dirty="0" smtClean="0">
                <a:latin typeface="Arial" charset="0"/>
                <a:cs typeface="Arial" charset="0"/>
              </a:rPr>
              <a:t>Dělení do jakostních tříd</a:t>
            </a:r>
          </a:p>
        </p:txBody>
      </p:sp>
      <p:sp>
        <p:nvSpPr>
          <p:cNvPr id="15362" name="Zástupný symbol pro obsah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900113"/>
          </a:xfrm>
        </p:spPr>
        <p:txBody>
          <a:bodyPr/>
          <a:lstStyle/>
          <a:p>
            <a:pPr marL="0" indent="0" algn="ctr" eaLnBrk="1" hangingPunct="1">
              <a:buNone/>
            </a:pPr>
            <a:r>
              <a:rPr lang="cs-CZ" b="1" dirty="0" smtClean="0">
                <a:latin typeface="Arial" charset="0"/>
                <a:cs typeface="Arial" charset="0"/>
              </a:rPr>
              <a:t>1. </a:t>
            </a:r>
            <a:r>
              <a:rPr lang="cs-CZ" b="1" dirty="0" smtClean="0">
                <a:latin typeface="Arial" charset="0"/>
                <a:cs typeface="Arial" charset="0"/>
              </a:rPr>
              <a:t>třída</a:t>
            </a:r>
            <a:endParaRPr lang="cs-CZ" b="1" dirty="0" smtClean="0">
              <a:latin typeface="Arial" charset="0"/>
              <a:cs typeface="Arial" charset="0"/>
            </a:endParaRPr>
          </a:p>
        </p:txBody>
      </p:sp>
      <p:sp>
        <p:nvSpPr>
          <p:cNvPr id="15363" name="TextovéPole 3"/>
          <p:cNvSpPr txBox="1">
            <a:spLocks noChangeArrowheads="1"/>
          </p:cNvSpPr>
          <p:nvPr/>
        </p:nvSpPr>
        <p:spPr bwMode="auto">
          <a:xfrm>
            <a:off x="788988" y="2564904"/>
            <a:ext cx="7599436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cs-CZ" sz="2400" dirty="0"/>
              <a:t>Svíčková - nejkvalitnější část masa používá </a:t>
            </a:r>
            <a:r>
              <a:rPr lang="cs-CZ" sz="2400" dirty="0" smtClean="0"/>
              <a:t/>
            </a:r>
            <a:br>
              <a:rPr lang="cs-CZ" sz="2400" dirty="0" smtClean="0"/>
            </a:br>
            <a:r>
              <a:rPr lang="cs-CZ" sz="2400" dirty="0" smtClean="0"/>
              <a:t>se </a:t>
            </a:r>
            <a:r>
              <a:rPr lang="cs-CZ" sz="2400" dirty="0"/>
              <a:t>na přípravu minutek, anglických pečení, </a:t>
            </a:r>
            <a:r>
              <a:rPr lang="cs-CZ" sz="2400" dirty="0" smtClean="0"/>
              <a:t/>
            </a:r>
            <a:br>
              <a:rPr lang="cs-CZ" sz="2400" dirty="0" smtClean="0"/>
            </a:br>
            <a:r>
              <a:rPr lang="cs-CZ" sz="2400" dirty="0" smtClean="0"/>
              <a:t>tatarského </a:t>
            </a:r>
            <a:r>
              <a:rPr lang="cs-CZ" sz="2400" dirty="0"/>
              <a:t>bifteku</a:t>
            </a:r>
          </a:p>
          <a:p>
            <a:pPr algn="ctr"/>
            <a:endParaRPr lang="cs-CZ" sz="2400" dirty="0"/>
          </a:p>
          <a:p>
            <a:pPr algn="ctr"/>
            <a:r>
              <a:rPr lang="cs-CZ" sz="2400" dirty="0"/>
              <a:t>Roštěnec - nízký - příprava </a:t>
            </a:r>
            <a:r>
              <a:rPr lang="cs-CZ" sz="2400" dirty="0" smtClean="0"/>
              <a:t>minutek - </a:t>
            </a:r>
            <a:r>
              <a:rPr lang="cs-CZ" sz="2400" dirty="0"/>
              <a:t>vysoký - je tužší, používá se na </a:t>
            </a:r>
            <a:r>
              <a:rPr lang="cs-CZ" sz="2400" dirty="0" smtClean="0"/>
              <a:t>pečení a </a:t>
            </a:r>
            <a:r>
              <a:rPr lang="cs-CZ" sz="2400" dirty="0"/>
              <a:t>dušení</a:t>
            </a:r>
          </a:p>
          <a:p>
            <a:pPr algn="ctr"/>
            <a:endParaRPr lang="cs-CZ" sz="2400" dirty="0"/>
          </a:p>
          <a:p>
            <a:pPr algn="ctr"/>
            <a:r>
              <a:rPr lang="cs-CZ" sz="2400" dirty="0"/>
              <a:t>Kýta -květová špička - pečení a </a:t>
            </a:r>
            <a:r>
              <a:rPr lang="cs-CZ" sz="2400" dirty="0" smtClean="0"/>
              <a:t>závitky - </a:t>
            </a:r>
            <a:r>
              <a:rPr lang="cs-CZ" sz="2400" dirty="0"/>
              <a:t>vrchní </a:t>
            </a:r>
            <a:r>
              <a:rPr lang="cs-CZ" sz="2400" dirty="0" smtClean="0"/>
              <a:t/>
            </a:r>
            <a:br>
              <a:rPr lang="cs-CZ" sz="2400" dirty="0" smtClean="0"/>
            </a:br>
            <a:r>
              <a:rPr lang="cs-CZ" sz="2400" dirty="0" smtClean="0"/>
              <a:t>a </a:t>
            </a:r>
            <a:r>
              <a:rPr lang="cs-CZ" sz="2400" dirty="0"/>
              <a:t>spodní šál – pečení, dušení, vaření   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237187"/>
          </a:xfrm>
        </p:spPr>
        <p:txBody>
          <a:bodyPr/>
          <a:lstStyle/>
          <a:p>
            <a:pPr marL="0" indent="0" algn="ctr">
              <a:buNone/>
            </a:pPr>
            <a:r>
              <a:rPr lang="cs-CZ" b="1" dirty="0" smtClean="0">
                <a:latin typeface="Arial" pitchFamily="34" charset="0"/>
                <a:cs typeface="Arial" pitchFamily="34" charset="0"/>
              </a:rPr>
              <a:t>2. </a:t>
            </a:r>
            <a:r>
              <a:rPr lang="cs-CZ" b="1" dirty="0">
                <a:latin typeface="Arial" pitchFamily="34" charset="0"/>
                <a:cs typeface="Arial" pitchFamily="34" charset="0"/>
              </a:rPr>
              <a:t>t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řída</a:t>
            </a:r>
            <a:br>
              <a:rPr lang="cs-CZ" b="1" dirty="0" smtClean="0">
                <a:latin typeface="Arial" pitchFamily="34" charset="0"/>
                <a:cs typeface="Arial" pitchFamily="34" charset="0"/>
              </a:rPr>
            </a:br>
            <a:r>
              <a:rPr lang="cs-CZ" sz="2400" dirty="0">
                <a:latin typeface="Arial" pitchFamily="34" charset="0"/>
                <a:cs typeface="Arial" pitchFamily="34" charset="0"/>
              </a:rPr>
              <a:t>Plec - vaření, guláše, mletí</a:t>
            </a:r>
          </a:p>
          <a:p>
            <a:pPr marL="0" indent="0" algn="ctr">
              <a:buNone/>
            </a:pPr>
            <a:r>
              <a:rPr lang="cs-CZ" sz="2400" dirty="0">
                <a:latin typeface="Arial" pitchFamily="34" charset="0"/>
                <a:cs typeface="Arial" pitchFamily="34" charset="0"/>
              </a:rPr>
              <a:t>Žebro vysoké a holé - dušení, vaření, vývary</a:t>
            </a:r>
          </a:p>
          <a:p>
            <a:pPr marL="0" indent="0" algn="ctr">
              <a:buNone/>
            </a:pPr>
            <a:r>
              <a:rPr lang="cs-CZ" sz="2400" dirty="0">
                <a:latin typeface="Arial" pitchFamily="34" charset="0"/>
                <a:cs typeface="Arial" pitchFamily="34" charset="0"/>
              </a:rPr>
              <a:t>Podplečí - guláše 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perkelty</a:t>
            </a:r>
            <a:br>
              <a:rPr lang="cs-CZ" sz="2400" dirty="0" smtClean="0">
                <a:latin typeface="Arial" pitchFamily="34" charset="0"/>
                <a:cs typeface="Arial" pitchFamily="34" charset="0"/>
              </a:rPr>
            </a:br>
            <a:r>
              <a:rPr lang="cs-CZ" sz="24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cs-CZ" sz="2400" dirty="0" smtClean="0">
                <a:latin typeface="Arial" pitchFamily="34" charset="0"/>
                <a:cs typeface="Arial" pitchFamily="34" charset="0"/>
              </a:rPr>
            </a:br>
            <a:r>
              <a:rPr lang="cs-CZ" b="1" dirty="0">
                <a:latin typeface="Arial" pitchFamily="34" charset="0"/>
                <a:cs typeface="Arial" pitchFamily="34" charset="0"/>
              </a:rPr>
              <a:t>3. 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+ 4.</a:t>
            </a:r>
            <a:r>
              <a:rPr lang="cs-CZ" b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třída</a:t>
            </a:r>
            <a:br>
              <a:rPr lang="cs-CZ" b="1" dirty="0" smtClean="0">
                <a:latin typeface="Arial" pitchFamily="34" charset="0"/>
                <a:cs typeface="Arial" pitchFamily="34" charset="0"/>
              </a:rPr>
            </a:br>
            <a:r>
              <a:rPr lang="cs-CZ" sz="2400" dirty="0">
                <a:latin typeface="Arial" pitchFamily="34" charset="0"/>
                <a:cs typeface="Arial" pitchFamily="34" charset="0"/>
              </a:rPr>
              <a:t>Hrudí – vaření, dušení</a:t>
            </a:r>
          </a:p>
          <a:p>
            <a:pPr marL="0" indent="0" algn="ctr">
              <a:buNone/>
            </a:pPr>
            <a:r>
              <a:rPr lang="cs-CZ" sz="2400" dirty="0">
                <a:latin typeface="Arial" pitchFamily="34" charset="0"/>
                <a:cs typeface="Arial" pitchFamily="34" charset="0"/>
              </a:rPr>
              <a:t>Krk – guláše vaření, dušení</a:t>
            </a:r>
          </a:p>
          <a:p>
            <a:pPr marL="0" indent="0" algn="ctr">
              <a:buNone/>
            </a:pPr>
            <a:r>
              <a:rPr lang="cs-CZ" sz="2400" dirty="0">
                <a:latin typeface="Arial" pitchFamily="34" charset="0"/>
                <a:cs typeface="Arial" pitchFamily="34" charset="0"/>
              </a:rPr>
              <a:t>bok - mletá masa, vaření, vývary</a:t>
            </a:r>
          </a:p>
          <a:p>
            <a:pPr marL="0" indent="0" algn="ctr">
              <a:buNone/>
            </a:pPr>
            <a:r>
              <a:rPr lang="cs-CZ" sz="2400" dirty="0">
                <a:latin typeface="Arial" pitchFamily="34" charset="0"/>
                <a:cs typeface="Arial" pitchFamily="34" charset="0"/>
              </a:rPr>
              <a:t>Oháňka – vývary hašé, vařená i za studena</a:t>
            </a:r>
          </a:p>
          <a:p>
            <a:pPr marL="0" indent="0" algn="ctr">
              <a:buNone/>
            </a:pPr>
            <a:r>
              <a:rPr lang="cs-CZ" sz="2400" dirty="0">
                <a:latin typeface="Arial" pitchFamily="34" charset="0"/>
                <a:cs typeface="Arial" pitchFamily="34" charset="0"/>
              </a:rPr>
              <a:t>Líčko – vaření, guláše</a:t>
            </a:r>
          </a:p>
          <a:p>
            <a:pPr marL="0" indent="0" algn="ctr">
              <a:buNone/>
            </a:pPr>
            <a:r>
              <a:rPr lang="cs-CZ" sz="2400" dirty="0">
                <a:latin typeface="Arial" pitchFamily="34" charset="0"/>
                <a:cs typeface="Arial" pitchFamily="34" charset="0"/>
              </a:rPr>
              <a:t>Kližka - guláše </a:t>
            </a:r>
          </a:p>
          <a:p>
            <a:pPr algn="ctr"/>
            <a:endParaRPr lang="cs-CZ" sz="2400" dirty="0"/>
          </a:p>
        </p:txBody>
      </p:sp>
      <p:sp>
        <p:nvSpPr>
          <p:cNvPr id="2" name="Obdélník 1"/>
          <p:cNvSpPr/>
          <p:nvPr/>
        </p:nvSpPr>
        <p:spPr>
          <a:xfrm>
            <a:off x="0" y="292006"/>
            <a:ext cx="914400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4400" b="1" dirty="0"/>
              <a:t>Dělení do jakostních tříd</a:t>
            </a:r>
            <a:endParaRPr lang="cs-CZ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929438" y="214313"/>
            <a:ext cx="757237" cy="46037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 </a:t>
            </a:r>
            <a:endParaRPr lang="cs-CZ" dirty="0"/>
          </a:p>
        </p:txBody>
      </p:sp>
      <p:pic>
        <p:nvPicPr>
          <p:cNvPr id="17410" name="Zástupný symbol pro obsah 3" descr="svíčková.jpg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225968" y="1200669"/>
            <a:ext cx="4271149" cy="3107879"/>
          </a:xfrm>
        </p:spPr>
      </p:pic>
      <p:sp>
        <p:nvSpPr>
          <p:cNvPr id="17411" name="TextovéPole 4"/>
          <p:cNvSpPr txBox="1">
            <a:spLocks noChangeArrowheads="1"/>
          </p:cNvSpPr>
          <p:nvPr/>
        </p:nvSpPr>
        <p:spPr bwMode="auto">
          <a:xfrm>
            <a:off x="1331640" y="723254"/>
            <a:ext cx="1771104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cs-CZ" sz="2400" dirty="0"/>
              <a:t>svíčková</a:t>
            </a:r>
          </a:p>
        </p:txBody>
      </p:sp>
      <p:pic>
        <p:nvPicPr>
          <p:cNvPr id="17412" name="Obrázek 7" descr="nízký roštěnec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18689" y="5483051"/>
            <a:ext cx="1657350" cy="971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3" name="TextovéPole 8"/>
          <p:cNvSpPr txBox="1">
            <a:spLocks noChangeArrowheads="1"/>
          </p:cNvSpPr>
          <p:nvPr/>
        </p:nvSpPr>
        <p:spPr bwMode="auto">
          <a:xfrm>
            <a:off x="611560" y="5030300"/>
            <a:ext cx="220046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400" dirty="0" smtClean="0"/>
              <a:t>nízký </a:t>
            </a:r>
            <a:r>
              <a:rPr lang="cs-CZ" sz="2400" dirty="0"/>
              <a:t>roštěnec</a:t>
            </a:r>
          </a:p>
        </p:txBody>
      </p:sp>
      <p:pic>
        <p:nvPicPr>
          <p:cNvPr id="17414" name="Obrázek 9" descr="vysoký roštěnec.PN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648174" y="5506785"/>
            <a:ext cx="1609725" cy="100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5" name="TextovéPole 10"/>
          <p:cNvSpPr txBox="1">
            <a:spLocks noChangeArrowheads="1"/>
          </p:cNvSpPr>
          <p:nvPr/>
        </p:nvSpPr>
        <p:spPr bwMode="auto">
          <a:xfrm>
            <a:off x="3275856" y="5051173"/>
            <a:ext cx="239200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400" dirty="0"/>
              <a:t>v</a:t>
            </a:r>
            <a:r>
              <a:rPr lang="cs-CZ" sz="2400" dirty="0" smtClean="0"/>
              <a:t>ysoký </a:t>
            </a:r>
            <a:r>
              <a:rPr lang="cs-CZ" sz="2400" dirty="0"/>
              <a:t>roštěnec</a:t>
            </a:r>
          </a:p>
        </p:txBody>
      </p:sp>
      <p:pic>
        <p:nvPicPr>
          <p:cNvPr id="12" name="Obrázek 11" descr="kližka.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075517" y="4059949"/>
            <a:ext cx="1685346" cy="1031844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7417" name="TextovéPole 12"/>
          <p:cNvSpPr txBox="1">
            <a:spLocks noChangeArrowheads="1"/>
          </p:cNvSpPr>
          <p:nvPr/>
        </p:nvSpPr>
        <p:spPr bwMode="auto">
          <a:xfrm>
            <a:off x="5113416" y="3674454"/>
            <a:ext cx="142875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2400" dirty="0"/>
              <a:t>kližka</a:t>
            </a:r>
          </a:p>
        </p:txBody>
      </p:sp>
      <p:pic>
        <p:nvPicPr>
          <p:cNvPr id="17418" name="Picture 2" descr="C:\Users\Filip\Pictures\spodní šál.PN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7084089" y="1185068"/>
            <a:ext cx="1285875" cy="82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9" name="TextovéPole 13"/>
          <p:cNvSpPr txBox="1">
            <a:spLocks noChangeArrowheads="1"/>
          </p:cNvSpPr>
          <p:nvPr/>
        </p:nvSpPr>
        <p:spPr bwMode="auto">
          <a:xfrm>
            <a:off x="6937568" y="688548"/>
            <a:ext cx="163367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400" dirty="0" smtClean="0"/>
              <a:t>spodní </a:t>
            </a:r>
            <a:r>
              <a:rPr lang="cs-CZ" sz="2400" dirty="0"/>
              <a:t>šál</a:t>
            </a:r>
          </a:p>
        </p:txBody>
      </p:sp>
      <p:pic>
        <p:nvPicPr>
          <p:cNvPr id="17420" name="Picture 3" descr="C:\Users\Filip\Pictures\vrchní šál.PN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7101941" y="2586420"/>
            <a:ext cx="1304925" cy="790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21" name="TextovéPole 15"/>
          <p:cNvSpPr txBox="1">
            <a:spLocks noChangeArrowheads="1"/>
          </p:cNvSpPr>
          <p:nvPr/>
        </p:nvSpPr>
        <p:spPr bwMode="auto">
          <a:xfrm>
            <a:off x="6937568" y="2136130"/>
            <a:ext cx="173672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cs-CZ" sz="2400" dirty="0"/>
              <a:t>v</a:t>
            </a:r>
            <a:r>
              <a:rPr lang="cs-CZ" sz="2400" dirty="0" smtClean="0"/>
              <a:t>rchní </a:t>
            </a:r>
            <a:r>
              <a:rPr lang="cs-CZ" sz="2400" dirty="0"/>
              <a:t>šál</a:t>
            </a:r>
          </a:p>
        </p:txBody>
      </p:sp>
      <p:pic>
        <p:nvPicPr>
          <p:cNvPr id="17422" name="Picture 4" descr="C:\Users\Filip\Pictures\váleček.PNG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7196148" y="4148626"/>
            <a:ext cx="124777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23" name="TextovéPole 17"/>
          <p:cNvSpPr txBox="1">
            <a:spLocks noChangeArrowheads="1"/>
          </p:cNvSpPr>
          <p:nvPr/>
        </p:nvSpPr>
        <p:spPr bwMode="auto">
          <a:xfrm>
            <a:off x="7191018" y="3686961"/>
            <a:ext cx="122982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400" dirty="0"/>
              <a:t>váleček</a:t>
            </a:r>
          </a:p>
        </p:txBody>
      </p:sp>
      <p:pic>
        <p:nvPicPr>
          <p:cNvPr id="17424" name="Picture 5" descr="C:\Users\Filip\Pictures\žebro.PNG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5059380" y="1263613"/>
            <a:ext cx="1409700" cy="866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25" name="TextovéPole 19"/>
          <p:cNvSpPr txBox="1">
            <a:spLocks noChangeArrowheads="1"/>
          </p:cNvSpPr>
          <p:nvPr/>
        </p:nvSpPr>
        <p:spPr bwMode="auto">
          <a:xfrm>
            <a:off x="5286375" y="723254"/>
            <a:ext cx="95571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400" dirty="0"/>
              <a:t>žebro</a:t>
            </a:r>
          </a:p>
        </p:txBody>
      </p:sp>
      <p:pic>
        <p:nvPicPr>
          <p:cNvPr id="17426" name="Picture 6" descr="C:\Users\Filip\Pictures\ořech.PNG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5100716" y="2586420"/>
            <a:ext cx="1441450" cy="785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27" name="TextovéPole 21"/>
          <p:cNvSpPr txBox="1">
            <a:spLocks noChangeArrowheads="1"/>
          </p:cNvSpPr>
          <p:nvPr/>
        </p:nvSpPr>
        <p:spPr bwMode="auto">
          <a:xfrm>
            <a:off x="5343586" y="2136130"/>
            <a:ext cx="95571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400" dirty="0"/>
              <a:t>ořech</a:t>
            </a:r>
          </a:p>
        </p:txBody>
      </p:sp>
      <p:pic>
        <p:nvPicPr>
          <p:cNvPr id="17428" name="Picture 7" descr="C:\Users\Filip\Pictures\květová špička.PNG"/>
          <p:cNvPicPr>
            <a:picLocks noChangeAspect="1" noChangeArrowheads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7196148" y="5545704"/>
            <a:ext cx="1295400" cy="72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29" name="TextovéPole 23"/>
          <p:cNvSpPr txBox="1">
            <a:spLocks noChangeArrowheads="1"/>
          </p:cNvSpPr>
          <p:nvPr/>
        </p:nvSpPr>
        <p:spPr bwMode="auto">
          <a:xfrm>
            <a:off x="6717810" y="5091793"/>
            <a:ext cx="220445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400" dirty="0"/>
              <a:t>k</a:t>
            </a:r>
            <a:r>
              <a:rPr lang="cs-CZ" sz="2400" dirty="0" smtClean="0"/>
              <a:t>větová </a:t>
            </a:r>
            <a:r>
              <a:rPr lang="cs-CZ" sz="2400" dirty="0"/>
              <a:t>špička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endParaRPr lang="cs-CZ" smtClean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cs-CZ"/>
          </a:p>
        </p:txBody>
      </p:sp>
      <p:pic>
        <p:nvPicPr>
          <p:cNvPr id="18435" name="Picture 2" descr="E:\zbožíznalství\home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260648"/>
            <a:ext cx="9144000" cy="62557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/>
          <a:lstStyle/>
          <a:p>
            <a:pPr eaLnBrk="1" hangingPunct="1"/>
            <a:r>
              <a:rPr lang="cs-CZ" b="1" dirty="0" smtClean="0">
                <a:latin typeface="Arial" charset="0"/>
                <a:cs typeface="Arial" charset="0"/>
              </a:rPr>
              <a:t>Hovězí </a:t>
            </a:r>
            <a:r>
              <a:rPr lang="cs-CZ" b="1" dirty="0" err="1" smtClean="0">
                <a:latin typeface="Arial" charset="0"/>
                <a:cs typeface="Arial" charset="0"/>
              </a:rPr>
              <a:t>Kobe</a:t>
            </a:r>
            <a:endParaRPr lang="cs-CZ" b="1" dirty="0" smtClean="0">
              <a:latin typeface="Arial" charset="0"/>
              <a:cs typeface="Arial" charset="0"/>
            </a:endParaRPr>
          </a:p>
        </p:txBody>
      </p:sp>
      <p:pic>
        <p:nvPicPr>
          <p:cNvPr id="19459" name="Picture 2" descr="E:\zbožíznalství\kobe beef photo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30450" y="1402818"/>
            <a:ext cx="4321175" cy="287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0" name="Picture 3" descr="E:\zbožíznalství\KobeBeefstrip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508104" y="1375036"/>
            <a:ext cx="2928938" cy="2928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61" name="TextovéPole 5"/>
          <p:cNvSpPr txBox="1">
            <a:spLocks noChangeArrowheads="1"/>
          </p:cNvSpPr>
          <p:nvPr/>
        </p:nvSpPr>
        <p:spPr bwMode="auto">
          <a:xfrm flipH="1">
            <a:off x="571500" y="4581128"/>
            <a:ext cx="8072438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2400" dirty="0"/>
              <a:t>Výroba v </a:t>
            </a:r>
            <a:r>
              <a:rPr lang="cs-CZ" sz="2400" dirty="0" smtClean="0"/>
              <a:t>Japonsku,  </a:t>
            </a:r>
            <a:r>
              <a:rPr lang="cs-CZ" sz="2400" dirty="0"/>
              <a:t>maso se získává ze skotu plemene </a:t>
            </a:r>
            <a:r>
              <a:rPr lang="cs-CZ" sz="2400" dirty="0" err="1" smtClean="0"/>
              <a:t>Wagyu</a:t>
            </a:r>
            <a:r>
              <a:rPr lang="cs-CZ" sz="2400" dirty="0" smtClean="0"/>
              <a:t>. Skot </a:t>
            </a:r>
            <a:r>
              <a:rPr lang="cs-CZ" sz="2400" dirty="0"/>
              <a:t>je masírován a česán krmen mlékem, pivem, kukuřicí  a </a:t>
            </a:r>
            <a:r>
              <a:rPr lang="cs-CZ" sz="2400" dirty="0" smtClean="0"/>
              <a:t>podobně</a:t>
            </a:r>
            <a:r>
              <a:rPr lang="cs-CZ" sz="2400" dirty="0"/>
              <a:t>. Maso je mramorované, to znamená, že tuk prostoupil do svalstva a není jen na </a:t>
            </a:r>
            <a:r>
              <a:rPr lang="cs-CZ" sz="2400" dirty="0" smtClean="0"/>
              <a:t>povrchu.</a:t>
            </a:r>
            <a:endParaRPr lang="cs-CZ" sz="2400" dirty="0"/>
          </a:p>
          <a:p>
            <a:pPr algn="ctr"/>
            <a:r>
              <a:rPr lang="cs-CZ" sz="2400" dirty="0"/>
              <a:t>Cena za kilogram kolem </a:t>
            </a:r>
            <a:r>
              <a:rPr lang="cs-CZ" sz="2400" dirty="0" smtClean="0"/>
              <a:t>6 000 Kč </a:t>
            </a:r>
            <a:endParaRPr lang="cs-CZ" sz="2400" dirty="0"/>
          </a:p>
          <a:p>
            <a:pPr algn="ctr"/>
            <a:endParaRPr lang="cs-CZ" sz="2400" dirty="0"/>
          </a:p>
          <a:p>
            <a:pPr algn="ctr"/>
            <a:endParaRPr lang="cs-CZ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 dirty="0" err="1" smtClean="0">
                <a:latin typeface="Arial" charset="0"/>
                <a:cs typeface="Arial" charset="0"/>
              </a:rPr>
              <a:t>Limousine</a:t>
            </a:r>
            <a:endParaRPr lang="cs-CZ" b="1" dirty="0" smtClean="0">
              <a:latin typeface="Arial" charset="0"/>
              <a:cs typeface="Arial" charset="0"/>
            </a:endParaRPr>
          </a:p>
        </p:txBody>
      </p:sp>
      <p:sp>
        <p:nvSpPr>
          <p:cNvPr id="20482" name="Zástupný symbol pro obsah 2"/>
          <p:cNvSpPr>
            <a:spLocks noGrp="1"/>
          </p:cNvSpPr>
          <p:nvPr>
            <p:ph idx="1"/>
          </p:nvPr>
        </p:nvSpPr>
        <p:spPr>
          <a:xfrm>
            <a:off x="467834" y="4509120"/>
            <a:ext cx="8186738" cy="1768475"/>
          </a:xfrm>
        </p:spPr>
        <p:txBody>
          <a:bodyPr/>
          <a:lstStyle/>
          <a:p>
            <a:pPr marL="0" indent="0" algn="ctr" eaLnBrk="1" hangingPunct="1">
              <a:buNone/>
            </a:pPr>
            <a:r>
              <a:rPr lang="cs-CZ" sz="2400" dirty="0" smtClean="0">
                <a:latin typeface="Arial" charset="0"/>
                <a:cs typeface="Arial" charset="0"/>
              </a:rPr>
              <a:t>Původ jihozápadní Francie</a:t>
            </a:r>
          </a:p>
          <a:p>
            <a:pPr marL="0" indent="0" algn="ctr" eaLnBrk="1" hangingPunct="1">
              <a:buNone/>
            </a:pPr>
            <a:r>
              <a:rPr lang="cs-CZ" sz="2400" dirty="0" smtClean="0">
                <a:latin typeface="Arial" charset="0"/>
                <a:cs typeface="Arial" charset="0"/>
              </a:rPr>
              <a:t>Vyskytuje se v poměrně drsných klimatických podmínkách</a:t>
            </a:r>
          </a:p>
          <a:p>
            <a:pPr marL="0" indent="0" algn="ctr" eaLnBrk="1" hangingPunct="1">
              <a:buNone/>
            </a:pPr>
            <a:r>
              <a:rPr lang="cs-CZ" sz="2400" dirty="0" smtClean="0">
                <a:latin typeface="Arial" charset="0"/>
                <a:cs typeface="Arial" charset="0"/>
              </a:rPr>
              <a:t>Původně plemeno tažné</a:t>
            </a:r>
          </a:p>
          <a:p>
            <a:pPr marL="0" indent="0" algn="ctr" eaLnBrk="1" hangingPunct="1">
              <a:buNone/>
            </a:pPr>
            <a:r>
              <a:rPr lang="cs-CZ" sz="2400" dirty="0" smtClean="0">
                <a:latin typeface="Arial" charset="0"/>
                <a:cs typeface="Arial" charset="0"/>
              </a:rPr>
              <a:t>Velký podíl svaloviny malý podíl tuku</a:t>
            </a:r>
          </a:p>
        </p:txBody>
      </p:sp>
      <p:pic>
        <p:nvPicPr>
          <p:cNvPr id="20483" name="Picture 2" descr="E:\zbožíznalství\limusin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5812" y="1486112"/>
            <a:ext cx="4218235" cy="26929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4" name="Picture 3" descr="E:\zbožíznalství\limusine maso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66274" y="1486112"/>
            <a:ext cx="3566297" cy="2685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 dirty="0" err="1" smtClean="0">
                <a:latin typeface="Arial" charset="0"/>
                <a:cs typeface="Arial" charset="0"/>
              </a:rPr>
              <a:t>longhorn</a:t>
            </a:r>
            <a:endParaRPr lang="cs-CZ" b="1" dirty="0" smtClean="0">
              <a:latin typeface="Arial" charset="0"/>
              <a:cs typeface="Arial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4341178"/>
            <a:ext cx="8496945" cy="2524125"/>
          </a:xfrm>
        </p:spPr>
        <p:txBody>
          <a:bodyPr rtlCol="0">
            <a:normAutofit/>
          </a:bodyPr>
          <a:lstStyle/>
          <a:p>
            <a:pPr marL="0" indent="0" algn="ctr" eaLnBrk="1" fontAlgn="auto" hangingPunct="1">
              <a:spcAft>
                <a:spcPts val="0"/>
              </a:spcAft>
              <a:buNone/>
              <a:defRPr/>
            </a:pPr>
            <a:r>
              <a:rPr lang="cs-CZ" sz="2400" dirty="0" smtClean="0">
                <a:latin typeface="Arial" pitchFamily="34" charset="0"/>
                <a:cs typeface="Arial" pitchFamily="34" charset="0"/>
              </a:rPr>
              <a:t>Adaptabilní 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nenáročné plemeno s bohatou </a:t>
            </a:r>
            <a:r>
              <a:rPr lang="cs-CZ" sz="2400" dirty="0">
                <a:latin typeface="Arial" pitchFamily="34" charset="0"/>
                <a:cs typeface="Arial" pitchFamily="34" charset="0"/>
              </a:rPr>
              <a:t>historií, 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původem z  amerického Texasu.</a:t>
            </a:r>
            <a:endParaRPr lang="cs-CZ" sz="2400" dirty="0" smtClean="0">
              <a:latin typeface="Arial" pitchFamily="34" charset="0"/>
              <a:cs typeface="Arial" pitchFamily="34" charset="0"/>
            </a:endParaRPr>
          </a:p>
          <a:p>
            <a:pPr marL="0" indent="0" algn="ctr" eaLnBrk="1" fontAlgn="auto" hangingPunct="1">
              <a:spcAft>
                <a:spcPts val="0"/>
              </a:spcAft>
              <a:buNone/>
              <a:defRPr/>
            </a:pPr>
            <a:r>
              <a:rPr lang="cs-CZ" sz="2400" dirty="0" smtClean="0">
                <a:latin typeface="Arial" pitchFamily="34" charset="0"/>
                <a:cs typeface="Arial" pitchFamily="34" charset="0"/>
              </a:rPr>
              <a:t>Pokud se pase na chemicky neošetřených porostech, 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cs-CZ" sz="2400" dirty="0" smtClean="0">
                <a:latin typeface="Arial" pitchFamily="34" charset="0"/>
                <a:cs typeface="Arial" pitchFamily="34" charset="0"/>
              </a:rPr>
            </a:br>
            <a:r>
              <a:rPr lang="cs-CZ" sz="2400" dirty="0" smtClean="0">
                <a:latin typeface="Arial" pitchFamily="34" charset="0"/>
                <a:cs typeface="Arial" pitchFamily="34" charset="0"/>
              </a:rPr>
              <a:t>tak 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maso </a:t>
            </a:r>
            <a:r>
              <a:rPr lang="cs-CZ" sz="2400" dirty="0" err="1" smtClean="0">
                <a:latin typeface="Arial" pitchFamily="34" charset="0"/>
                <a:cs typeface="Arial" pitchFamily="34" charset="0"/>
              </a:rPr>
              <a:t>longhornu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 obsahuje méně cholesterolu 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cs-CZ" sz="2400" dirty="0" smtClean="0">
                <a:latin typeface="Arial" pitchFamily="34" charset="0"/>
                <a:cs typeface="Arial" pitchFamily="34" charset="0"/>
              </a:rPr>
            </a:br>
            <a:r>
              <a:rPr lang="cs-CZ" sz="2400" dirty="0" smtClean="0">
                <a:latin typeface="Arial" pitchFamily="34" charset="0"/>
                <a:cs typeface="Arial" pitchFamily="34" charset="0"/>
              </a:rPr>
              <a:t>než 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bílé drůbeží 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maso. Maso 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je přirozeně libové chutné 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cs-CZ" sz="2400" dirty="0" smtClean="0">
                <a:latin typeface="Arial" pitchFamily="34" charset="0"/>
                <a:cs typeface="Arial" pitchFamily="34" charset="0"/>
              </a:rPr>
            </a:br>
            <a:r>
              <a:rPr lang="cs-CZ" sz="2400" dirty="0" smtClean="0">
                <a:latin typeface="Arial" pitchFamily="34" charset="0"/>
                <a:cs typeface="Arial" pitchFamily="34" charset="0"/>
              </a:rPr>
              <a:t>a 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má světle červenou barvu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dirty="0"/>
          </a:p>
        </p:txBody>
      </p:sp>
      <p:pic>
        <p:nvPicPr>
          <p:cNvPr id="21507" name="Picture 2" descr="E:\zbožíznalství\texas_longhorn_470x31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57370" y="1419731"/>
            <a:ext cx="3744416" cy="24852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08" name="Picture 3" descr="E:\zbožíznalství\Display_of_Longhorn_Beef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16016" y="1419729"/>
            <a:ext cx="3656843" cy="24378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575</TotalTime>
  <Words>203</Words>
  <Application>Microsoft Office PowerPoint</Application>
  <PresentationFormat>Předvádění na obrazovce (4:3)</PresentationFormat>
  <Paragraphs>61</Paragraphs>
  <Slides>12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3" baseType="lpstr">
      <vt:lpstr>Motiv systému Office</vt:lpstr>
      <vt:lpstr>Prezentace aplikace PowerPoint</vt:lpstr>
      <vt:lpstr>Hovězí maso je…</vt:lpstr>
      <vt:lpstr>Dělení do jakostních tříd</vt:lpstr>
      <vt:lpstr>Prezentace aplikace PowerPoint</vt:lpstr>
      <vt:lpstr> </vt:lpstr>
      <vt:lpstr>Prezentace aplikace PowerPoint</vt:lpstr>
      <vt:lpstr>Hovězí Kobe</vt:lpstr>
      <vt:lpstr>Limousine</vt:lpstr>
      <vt:lpstr>longhorn</vt:lpstr>
      <vt:lpstr>Uruguayský býk</vt:lpstr>
      <vt:lpstr>Zdroje:</vt:lpstr>
      <vt:lpstr>Mgr. Alexandr Burda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Windows User</dc:creator>
  <cp:lastModifiedBy>Kůs Martin</cp:lastModifiedBy>
  <cp:revision>67</cp:revision>
  <dcterms:created xsi:type="dcterms:W3CDTF">2010-10-14T09:54:09Z</dcterms:created>
  <dcterms:modified xsi:type="dcterms:W3CDTF">2013-09-06T12:51:23Z</dcterms:modified>
</cp:coreProperties>
</file>