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4" r:id="rId3"/>
    <p:sldId id="285" r:id="rId4"/>
    <p:sldId id="257" r:id="rId5"/>
    <p:sldId id="258" r:id="rId6"/>
    <p:sldId id="286" r:id="rId7"/>
    <p:sldId id="289" r:id="rId8"/>
    <p:sldId id="290" r:id="rId9"/>
    <p:sldId id="259" r:id="rId10"/>
    <p:sldId id="291" r:id="rId11"/>
    <p:sldId id="274" r:id="rId12"/>
    <p:sldId id="260" r:id="rId13"/>
    <p:sldId id="272" r:id="rId14"/>
    <p:sldId id="273" r:id="rId15"/>
    <p:sldId id="283" r:id="rId16"/>
    <p:sldId id="261" r:id="rId17"/>
    <p:sldId id="278" r:id="rId18"/>
    <p:sldId id="262" r:id="rId19"/>
    <p:sldId id="264" r:id="rId20"/>
    <p:sldId id="263" r:id="rId21"/>
    <p:sldId id="275" r:id="rId22"/>
    <p:sldId id="276" r:id="rId23"/>
    <p:sldId id="265" r:id="rId24"/>
    <p:sldId id="267" r:id="rId25"/>
    <p:sldId id="268" r:id="rId26"/>
    <p:sldId id="269" r:id="rId27"/>
    <p:sldId id="277" r:id="rId28"/>
    <p:sldId id="271" r:id="rId29"/>
    <p:sldId id="279" r:id="rId30"/>
    <p:sldId id="287" r:id="rId31"/>
    <p:sldId id="288" r:id="rId32"/>
    <p:sldId id="292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1ABA7B-353E-4B27-9C62-CEFB7FE6B9A2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0EF672-909C-4045-A372-1145DFFCFB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06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32B3A1-3EBD-43C6-B599-55A91AA94657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60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C595BF-4D68-41E1-94E0-6102AE758E1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81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5F50A-DF9A-4954-9C76-760C43EAF09E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01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AD089-308E-4223-9859-C50CA95B4EFE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22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4D405-D096-4A58-A1C9-263E0AC32E3F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52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D78AA-B7D2-488D-913C-8CDB8DBAFF3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1EEDF-1293-4D83-9FAE-34E924DEA1DE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A53611-AEC7-4B7B-BF74-6270F965F874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DA84D-29DF-4571-AA81-BBD2D4C351A8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0060A-D8A3-479E-B0A3-F29697649CA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B1F515-C4AE-441B-9843-5F490D49575A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015559-68BB-4626-9F59-1F0D7047F92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84B95-4478-4BFD-A274-963FBF48397F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E4FED-EB52-40EE-995A-9CC934C53D1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0D2F-03C8-4736-8090-F007E025BB18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7720-C743-46EA-92E7-5C9CBF590E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AD89-AE7A-4C55-B000-C55A17FD6749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A92B-E47B-4856-8D9D-B59F2F8E7C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5C19-224E-409F-9798-F796AB08EDFD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C445-6C9F-495C-BC7B-8B535B8490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8250-C5FF-4D0C-AFF9-15E2C024F384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2624-97CF-4F89-AD44-F688D11E5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17E3-1F28-46D0-A7D4-3E1D5AB49794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02B7-B2B9-4EC7-BD0C-DFFAE98E8A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64CF-F503-481A-A84B-0D5D96F39785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5030A-9266-43B1-9804-E4688A733F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013B-07B0-49AF-B146-E03627CC682A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4DA8-2723-4D35-9AE1-2EC58189B2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2962-DBB9-4184-B233-FC93B3F66476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4478-FF67-4E87-900D-F811D225D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0FB5-99B3-4B73-ADC0-3761BAED2A74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8BC3-D508-44E1-A9CB-169DE402FB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5384-501D-4E1D-B8DF-9E0BDFB8E5F3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4E87-DA91-49A7-A790-0AB73D7A8D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E7A0-14B8-48FE-8267-215BC1C54F38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D14E-4412-461E-A102-C1C8E19677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6D1B8-B526-4692-BBF0-B051A8555A48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8BDE9-7CFA-483C-952B-782DE23FE0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http://si0.cz/webcafe/crazycafe/media/photos/2013/04/07/22-531878-jak-se-pozna-steak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a/a3/Rind-Ganz.png/300px-Rind-Ganz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4868863"/>
            <a:ext cx="8143875" cy="1417637"/>
          </a:xfrm>
        </p:spPr>
        <p:txBody>
          <a:bodyPr/>
          <a:lstStyle/>
          <a:p>
            <a:pPr eaLnBrk="1" hangingPunct="1"/>
            <a:r>
              <a:rPr lang="cs-CZ" sz="4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Bourání hovězí půlky</a:t>
            </a:r>
            <a:endParaRPr lang="cs-CZ" sz="4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Obrázek 3"/>
          <p:cNvPicPr>
            <a:picLocks noGrp="1" noChangeAspect="1"/>
          </p:cNvPicPr>
          <p:nvPr>
            <p:ph type="ctr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238250"/>
            <a:ext cx="6553200" cy="3252788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dirty="0" smtClean="0">
                <a:latin typeface="Arial" charset="0"/>
              </a:rPr>
              <a:t>        </a:t>
            </a:r>
            <a:r>
              <a:rPr lang="cs-CZ" sz="2800" b="1" dirty="0" smtClean="0">
                <a:latin typeface="Arial" charset="0"/>
              </a:rPr>
              <a:t>Propékání steaku                              </a:t>
            </a:r>
          </a:p>
        </p:txBody>
      </p:sp>
      <p:pic>
        <p:nvPicPr>
          <p:cNvPr id="27650" name="Picture 4" descr="Jak se pozná steak"/>
          <p:cNvPicPr>
            <a:picLocks noGrp="1" noChangeAspect="1" noChangeArrowheads="1"/>
          </p:cNvPicPr>
          <p:nvPr>
            <p:ph type="body" idx="1"/>
          </p:nvPr>
        </p:nvPicPr>
        <p:blipFill>
          <a:blip r:link="rId2"/>
          <a:srcRect/>
          <a:stretch>
            <a:fillRect/>
          </a:stretch>
        </p:blipFill>
        <p:spPr>
          <a:xfrm>
            <a:off x="1115616" y="404664"/>
            <a:ext cx="4320108" cy="573882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1214438"/>
            <a:ext cx="5715000" cy="4357687"/>
          </a:xfrm>
        </p:spPr>
      </p:pic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5368925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latin typeface="Arial" charset="0"/>
                <a:cs typeface="Arial" charset="0"/>
              </a:rPr>
              <a:t> </a:t>
            </a:r>
            <a:r>
              <a:rPr lang="cs-CZ" sz="2800" b="1" dirty="0" smtClean="0">
                <a:latin typeface="Arial" charset="0"/>
                <a:cs typeface="Arial" charset="0"/>
              </a:rPr>
              <a:t>svíčková</a:t>
            </a:r>
            <a:br>
              <a:rPr lang="cs-CZ" sz="2800" b="1" dirty="0" smtClean="0">
                <a:latin typeface="Arial" charset="0"/>
                <a:cs typeface="Arial" charset="0"/>
              </a:rPr>
            </a:br>
            <a:r>
              <a:rPr lang="cs-CZ" sz="2800" dirty="0" smtClean="0">
                <a:latin typeface="Arial" charset="0"/>
                <a:cs typeface="Arial" charset="0"/>
              </a:rPr>
              <a:t/>
            </a:r>
            <a:br>
              <a:rPr lang="cs-CZ" sz="28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a</a:t>
            </a:r>
            <a:r>
              <a:rPr lang="cs-CZ" sz="2400" dirty="0" smtClean="0">
                <a:latin typeface="Arial" charset="0"/>
                <a:cs typeface="Arial" charset="0"/>
              </a:rPr>
              <a:t>)          </a:t>
            </a:r>
            <a:r>
              <a:rPr lang="cs-CZ" sz="2400" dirty="0" smtClean="0">
                <a:latin typeface="Arial" charset="0"/>
                <a:cs typeface="Arial" charset="0"/>
              </a:rPr>
              <a:t>v celku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b</a:t>
            </a:r>
            <a:r>
              <a:rPr lang="cs-CZ" sz="2400" dirty="0" smtClean="0">
                <a:latin typeface="Arial" charset="0"/>
                <a:cs typeface="Arial" charset="0"/>
              </a:rPr>
              <a:t>)           </a:t>
            </a:r>
            <a:r>
              <a:rPr lang="cs-CZ" sz="2400" dirty="0" smtClean="0">
                <a:latin typeface="Arial" charset="0"/>
                <a:cs typeface="Arial" charset="0"/>
              </a:rPr>
              <a:t>bifteky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c) dvojitý biftek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d) </a:t>
            </a:r>
            <a:r>
              <a:rPr lang="cs-CZ" sz="2400" dirty="0" smtClean="0">
                <a:latin typeface="Arial" charset="0"/>
                <a:cs typeface="Arial" charset="0"/>
              </a:rPr>
              <a:t>            střed</a:t>
            </a:r>
            <a:r>
              <a:rPr lang="cs-CZ" sz="2400" dirty="0" smtClean="0">
                <a:latin typeface="Arial" charset="0"/>
                <a:cs typeface="Arial" charset="0"/>
              </a:rPr>
              <a:t/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e) </a:t>
            </a:r>
            <a:r>
              <a:rPr lang="cs-CZ" sz="2400" dirty="0" smtClean="0">
                <a:latin typeface="Arial" charset="0"/>
                <a:cs typeface="Arial" charset="0"/>
              </a:rPr>
              <a:t>            palec </a:t>
            </a:r>
            <a:r>
              <a:rPr lang="cs-CZ" sz="2400" dirty="0" smtClean="0">
                <a:latin typeface="Arial" charset="0"/>
                <a:cs typeface="Arial" charset="0"/>
              </a:rPr>
              <a:t/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f) </a:t>
            </a:r>
            <a:r>
              <a:rPr lang="cs-CZ" sz="2400" dirty="0" smtClean="0">
                <a:latin typeface="Arial" charset="0"/>
                <a:cs typeface="Arial" charset="0"/>
              </a:rPr>
              <a:t>              řezy</a:t>
            </a:r>
            <a:r>
              <a:rPr lang="cs-CZ" sz="2400" dirty="0" smtClean="0">
                <a:latin typeface="Arial" charset="0"/>
                <a:cs typeface="Arial" charset="0"/>
              </a:rPr>
              <a:t/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g)                 filé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 </a:t>
            </a:r>
            <a:r>
              <a:rPr lang="cs-CZ" sz="1800" dirty="0" smtClean="0">
                <a:latin typeface="Arial" charset="0"/>
                <a:cs typeface="Arial" charset="0"/>
              </a:rPr>
              <a:t>(na minutkové guláše)</a:t>
            </a:r>
            <a:r>
              <a:rPr lang="cs-CZ" sz="1800" dirty="0" smtClean="0">
                <a:latin typeface="Arial" charset="0"/>
                <a:cs typeface="Arial" charset="0"/>
              </a:rPr>
              <a:t/>
            </a:r>
            <a:br>
              <a:rPr lang="cs-CZ" sz="18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h) </a:t>
            </a:r>
            <a:r>
              <a:rPr lang="cs-CZ" sz="2400" dirty="0" smtClean="0">
                <a:latin typeface="Arial" charset="0"/>
                <a:cs typeface="Arial" charset="0"/>
              </a:rPr>
              <a:t>         špička</a:t>
            </a:r>
            <a:r>
              <a:rPr lang="cs-CZ" sz="2400" dirty="0" smtClean="0">
                <a:latin typeface="Arial" charset="0"/>
                <a:cs typeface="Arial" charset="0"/>
              </a:rPr>
              <a:t/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i) </a:t>
            </a:r>
            <a:r>
              <a:rPr lang="cs-CZ" sz="2400" dirty="0" smtClean="0">
                <a:latin typeface="Arial" charset="0"/>
                <a:cs typeface="Arial" charset="0"/>
              </a:rPr>
              <a:t>            ořez</a:t>
            </a:r>
            <a:endParaRPr lang="cs-CZ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Arial" charset="0"/>
                <a:cs typeface="Arial" charset="0"/>
              </a:rPr>
              <a:t>Kýta</a:t>
            </a:r>
            <a:r>
              <a:rPr lang="cs-CZ" sz="3200" dirty="0" smtClean="0">
                <a:latin typeface="Arial" charset="0"/>
                <a:cs typeface="Arial" charset="0"/>
              </a:rPr>
              <a:t/>
            </a:r>
            <a:br>
              <a:rPr lang="cs-CZ" sz="3200" dirty="0" smtClean="0">
                <a:latin typeface="Arial" charset="0"/>
                <a:cs typeface="Arial" charset="0"/>
              </a:rPr>
            </a:br>
            <a:r>
              <a:rPr lang="cs-CZ" sz="3200" dirty="0" smtClean="0">
                <a:latin typeface="Arial" charset="0"/>
                <a:cs typeface="Arial" charset="0"/>
              </a:rPr>
              <a:t> </a:t>
            </a:r>
            <a:r>
              <a:rPr lang="cs-CZ" sz="2400" dirty="0" smtClean="0">
                <a:latin typeface="Arial" charset="0"/>
                <a:cs typeface="Arial" charset="0"/>
              </a:rPr>
              <a:t>na </a:t>
            </a:r>
            <a:r>
              <a:rPr lang="cs-CZ" sz="2400" dirty="0" smtClean="0">
                <a:latin typeface="Arial" charset="0"/>
                <a:cs typeface="Arial" charset="0"/>
              </a:rPr>
              <a:t>pečení a dušení v celku </a:t>
            </a:r>
            <a:r>
              <a:rPr lang="cs-CZ" sz="2400" dirty="0" smtClean="0">
                <a:latin typeface="Arial" charset="0"/>
                <a:cs typeface="Arial" charset="0"/>
              </a:rPr>
              <a:t/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nebo </a:t>
            </a:r>
            <a:r>
              <a:rPr lang="cs-CZ" sz="2400" dirty="0" smtClean="0">
                <a:latin typeface="Arial" charset="0"/>
                <a:cs typeface="Arial" charset="0"/>
              </a:rPr>
              <a:t>se tvaruje na plátky, závitky, rolády</a:t>
            </a:r>
          </a:p>
        </p:txBody>
      </p:sp>
      <p:pic>
        <p:nvPicPr>
          <p:cNvPr id="29698" name="Picture 2" descr="C:\Users\Lusii\Desktop\Škola\HOvězí maso\Dělení do jakostních tříd z kuchařského hlediska\1.třída\Kýta\hovězí maso z kýty od spodního šál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7824" y="2564904"/>
            <a:ext cx="5715000" cy="4067175"/>
          </a:xfrm>
        </p:spPr>
      </p:pic>
      <p:sp>
        <p:nvSpPr>
          <p:cNvPr id="29699" name="TextovéPole 7"/>
          <p:cNvSpPr txBox="1">
            <a:spLocks noChangeArrowheads="1"/>
          </p:cNvSpPr>
          <p:nvPr/>
        </p:nvSpPr>
        <p:spPr bwMode="auto">
          <a:xfrm>
            <a:off x="755576" y="2832378"/>
            <a:ext cx="3786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 dirty="0"/>
              <a:t>Kýta – spodní šál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899592" y="1071563"/>
            <a:ext cx="3970784" cy="1143000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latin typeface="Arial" charset="0"/>
                <a:cs typeface="Arial" charset="0"/>
              </a:rPr>
              <a:t>Kýta – vrchní šál</a:t>
            </a:r>
          </a:p>
        </p:txBody>
      </p:sp>
      <p:pic>
        <p:nvPicPr>
          <p:cNvPr id="31746" name="Picture 3" descr="C:\Users\Lusii\Desktop\kýta- vrchní šá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2730277"/>
            <a:ext cx="5210175" cy="3800475"/>
          </a:xfrm>
        </p:spPr>
      </p:pic>
      <p:pic>
        <p:nvPicPr>
          <p:cNvPr id="31747" name="Picture 6" descr="C:\Users\Lusii\Desktop\Výstřižek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858" y="1196752"/>
            <a:ext cx="38576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sz="3200" dirty="0" smtClean="0">
                <a:latin typeface="Arial" charset="0"/>
                <a:cs typeface="Arial" charset="0"/>
              </a:rPr>
              <a:t/>
            </a:r>
            <a:br>
              <a:rPr lang="cs-CZ" sz="3200" dirty="0" smtClean="0">
                <a:latin typeface="Arial" charset="0"/>
                <a:cs typeface="Arial" charset="0"/>
              </a:rPr>
            </a:br>
            <a:r>
              <a:rPr lang="cs-CZ" sz="2800" dirty="0" smtClean="0">
                <a:latin typeface="Arial" charset="0"/>
                <a:cs typeface="Arial" charset="0"/>
              </a:rPr>
              <a:t>Kýta – květová špička</a:t>
            </a:r>
            <a:br>
              <a:rPr lang="cs-CZ" sz="2800" dirty="0" smtClean="0">
                <a:latin typeface="Arial" charset="0"/>
                <a:cs typeface="Arial" charset="0"/>
              </a:rPr>
            </a:br>
            <a:endParaRPr lang="cs-CZ" sz="2800" dirty="0" smtClean="0">
              <a:latin typeface="Arial" charset="0"/>
              <a:cs typeface="Arial" charset="0"/>
            </a:endParaRPr>
          </a:p>
        </p:txBody>
      </p:sp>
      <p:pic>
        <p:nvPicPr>
          <p:cNvPr id="32770" name="Picture 2" descr="C:\Users\Lusii\Desktop\květovášpičk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6304"/>
          <a:stretch/>
        </p:blipFill>
        <p:spPr>
          <a:xfrm>
            <a:off x="1619672" y="1700808"/>
            <a:ext cx="6765459" cy="439996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ovéPole 3"/>
          <p:cNvSpPr txBox="1">
            <a:spLocks noChangeArrowheads="1"/>
          </p:cNvSpPr>
          <p:nvPr/>
        </p:nvSpPr>
        <p:spPr bwMode="auto">
          <a:xfrm>
            <a:off x="1547664" y="1309033"/>
            <a:ext cx="1550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/>
              <a:t>Ořech</a:t>
            </a:r>
          </a:p>
        </p:txBody>
      </p:sp>
      <p:pic>
        <p:nvPicPr>
          <p:cNvPr id="33794" name="Picture 2" descr="C:\Users\Lusii\Desktop\{aCFaRE-9801}orec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25"/>
            <a:ext cx="31242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Lusii\Desktop\oř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306896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latin typeface="Arial" charset="0"/>
                <a:cs typeface="Arial" charset="0"/>
              </a:rPr>
              <a:t>Nízký roštěnec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5904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šťavnatý, minutky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dušené úpravy, pečení po anglicku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4819" name="Picture 3" descr="C:\Users\Milada\Desktop\roště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484784"/>
            <a:ext cx="6286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Lusii\Desktop\Výstřiže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28625"/>
            <a:ext cx="53863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C:\Users\Lusii\Desktop\Škola\HOvězí maso\Dělení do jakostních tříd z kuchařského hlediska\1.třída\Roštěnec\roštěn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429000"/>
            <a:ext cx="43576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ovéPole 5"/>
          <p:cNvSpPr txBox="1">
            <a:spLocks noChangeArrowheads="1"/>
          </p:cNvSpPr>
          <p:nvPr/>
        </p:nvSpPr>
        <p:spPr bwMode="auto">
          <a:xfrm>
            <a:off x="179388" y="1071563"/>
            <a:ext cx="295592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/>
              <a:t>c) jednoduchá </a:t>
            </a:r>
            <a:br>
              <a:rPr lang="cs-CZ" sz="2800" dirty="0"/>
            </a:br>
            <a:r>
              <a:rPr lang="cs-CZ" sz="2800" dirty="0"/>
              <a:t>     roštěná</a:t>
            </a:r>
            <a:br>
              <a:rPr lang="cs-CZ" sz="2800" dirty="0"/>
            </a:br>
            <a:r>
              <a:rPr lang="cs-CZ" sz="2800" dirty="0"/>
              <a:t>d) dvojitá roštěná</a:t>
            </a:r>
            <a:br>
              <a:rPr lang="cs-CZ" sz="2800" dirty="0"/>
            </a:br>
            <a:r>
              <a:rPr lang="cs-CZ" sz="2800" dirty="0"/>
              <a:t>e) roštěnec</a:t>
            </a:r>
            <a:br>
              <a:rPr lang="cs-CZ" sz="2800" dirty="0"/>
            </a:br>
            <a:r>
              <a:rPr lang="cs-CZ" sz="2800" dirty="0"/>
              <a:t>     připravený na</a:t>
            </a:r>
            <a:br>
              <a:rPr lang="cs-CZ" sz="2800" dirty="0"/>
            </a:br>
            <a:r>
              <a:rPr lang="cs-CZ" sz="2800" dirty="0"/>
              <a:t>     rostbíf</a:t>
            </a:r>
            <a:br>
              <a:rPr lang="cs-CZ" sz="2800" dirty="0"/>
            </a:br>
            <a:r>
              <a:rPr lang="cs-CZ" sz="2800" dirty="0"/>
              <a:t>f) šlachy - ořez</a:t>
            </a: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36868" name="TextovéPole 6"/>
          <p:cNvSpPr txBox="1">
            <a:spLocks noChangeArrowheads="1"/>
          </p:cNvSpPr>
          <p:nvPr/>
        </p:nvSpPr>
        <p:spPr bwMode="auto">
          <a:xfrm>
            <a:off x="3286125" y="3571875"/>
            <a:ext cx="400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>
                <a:latin typeface="Calibri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sah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5840412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2. třída :       Vysoký roštěnec             </a:t>
            </a:r>
          </a:p>
        </p:txBody>
      </p:sp>
      <p:pic>
        <p:nvPicPr>
          <p:cNvPr id="37890" name="Picture 5" descr="C:\Users\Milada\Desktop\v.ros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071563"/>
            <a:ext cx="552608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ovéPole 7"/>
          <p:cNvSpPr txBox="1">
            <a:spLocks noChangeArrowheads="1"/>
          </p:cNvSpPr>
          <p:nvPr/>
        </p:nvSpPr>
        <p:spPr bwMode="auto">
          <a:xfrm>
            <a:off x="571500" y="5929313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3200"/>
              <a:t> je tužší, používá se na pečení a dušení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2154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latin typeface="Arial" pitchFamily="34" charset="0"/>
                <a:cs typeface="Arial" pitchFamily="34" charset="0"/>
              </a:rPr>
              <a:t>Žebra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latin typeface="Arial" pitchFamily="34" charset="0"/>
                <a:cs typeface="Arial" pitchFamily="34" charset="0"/>
              </a:rPr>
              <a:t>Hovězí žebro je vhodné nejen na polévku, ale je chutné i vařené s omáčkami (koprovou, houbovou, rajskou ap.) nebo ho lze podávat se zeleninou, popř. jen s křenem a hořčicí. </a:t>
            </a:r>
            <a:br>
              <a:rPr lang="cs-CZ" sz="3600" dirty="0" smtClean="0">
                <a:latin typeface="Arial" pitchFamily="34" charset="0"/>
                <a:cs typeface="Arial" pitchFamily="34" charset="0"/>
              </a:rPr>
            </a:br>
            <a:r>
              <a:rPr lang="cs-CZ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600" dirty="0" smtClean="0">
                <a:latin typeface="Arial" pitchFamily="34" charset="0"/>
                <a:cs typeface="Arial" pitchFamily="34" charset="0"/>
              </a:rPr>
            </a:b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dirty="0" smtClean="0">
                <a:latin typeface="Times New Roman" pitchFamily="18" charset="0"/>
                <a:cs typeface="Times New Roman" pitchFamily="18" charset="0"/>
              </a:rPr>
            </a:b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Lusii\Desktop\Škola\HOvězí maso\Dělení do jakostních tříd z kuchařského hlediska\2.třída\Žebro\hovezi-zebra-logo_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624263"/>
            <a:ext cx="38576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005263"/>
            <a:ext cx="2857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latin typeface="Arial" charset="0"/>
                <a:cs typeface="Arial" charset="0"/>
              </a:rPr>
              <a:t>Kvalita hovězího masa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Hovězí maso se získává z jalovic, krav, býků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volů (vykastrovaných býků). Má cihlově červenou až hnědočervenou barvu. Patří k biologicky nejhodnotnějším druhům masa. Nejlepší je maso z jalovic a z tří až šestiletých volů. Maso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jalovic je světle červené, tuk je světlý až bílý,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zadní čtvrti je nevyvinuté vemínko. Maso z volů je hnědočervené, mramorově prorostlé tukem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jemně vláknité. Maso z býků je hrubě vláknité, houževnaté a obsahuje málo tuku. Maso z krav, zejména starších, má tužší, hrubě vláknitou svalovinu s menším množstvím tuku.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Plec</a:t>
            </a:r>
          </a:p>
        </p:txBody>
      </p:sp>
      <p:pic>
        <p:nvPicPr>
          <p:cNvPr id="41986" name="Picture 2" descr="C:\Users\Milada\Desktop\ple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214438"/>
            <a:ext cx="7839075" cy="4486275"/>
          </a:xfrm>
        </p:spPr>
      </p:pic>
      <p:sp>
        <p:nvSpPr>
          <p:cNvPr id="41987" name="TextovéPole 5"/>
          <p:cNvSpPr txBox="1">
            <a:spLocks noChangeArrowheads="1"/>
          </p:cNvSpPr>
          <p:nvPr/>
        </p:nvSpPr>
        <p:spPr bwMode="auto">
          <a:xfrm>
            <a:off x="107950" y="5857875"/>
            <a:ext cx="9217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3200"/>
              <a:t> na pečení, dušení vcelku, plátky, rolády, závitky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>
          <a:xfrm>
            <a:off x="212725" y="1125538"/>
            <a:ext cx="3357563" cy="3071812"/>
          </a:xfrm>
        </p:spPr>
        <p:txBody>
          <a:bodyPr/>
          <a:lstStyle/>
          <a:p>
            <a:pPr algn="l" eaLnBrk="1" hangingPunct="1"/>
            <a:r>
              <a:rPr lang="pt-BR" sz="2800" smtClean="0">
                <a:latin typeface="Arial" charset="0"/>
                <a:cs typeface="Arial" charset="0"/>
              </a:rPr>
              <a:t>a) plec velká</a:t>
            </a:r>
            <a:r>
              <a:rPr lang="cs-CZ" sz="2800" smtClean="0">
                <a:latin typeface="Arial" charset="0"/>
                <a:cs typeface="Arial" charset="0"/>
              </a:rPr>
              <a:t/>
            </a:r>
            <a:br>
              <a:rPr lang="cs-CZ" sz="2800" smtClean="0">
                <a:latin typeface="Arial" charset="0"/>
                <a:cs typeface="Arial" charset="0"/>
              </a:rPr>
            </a:br>
            <a:r>
              <a:rPr lang="cs-CZ" sz="2800" smtClean="0">
                <a:latin typeface="Arial" charset="0"/>
                <a:cs typeface="Arial" charset="0"/>
              </a:rPr>
              <a:t/>
            </a:r>
            <a:br>
              <a:rPr lang="cs-CZ" sz="2800" smtClean="0">
                <a:latin typeface="Arial" charset="0"/>
                <a:cs typeface="Arial" charset="0"/>
              </a:rPr>
            </a:br>
            <a:r>
              <a:rPr lang="cs-CZ" sz="2800" smtClean="0">
                <a:latin typeface="Arial" charset="0"/>
                <a:cs typeface="Arial" charset="0"/>
              </a:rPr>
              <a:t>b) plec loupaná</a:t>
            </a:r>
            <a:br>
              <a:rPr lang="cs-CZ" sz="2800" smtClean="0">
                <a:latin typeface="Arial" charset="0"/>
                <a:cs typeface="Arial" charset="0"/>
              </a:rPr>
            </a:br>
            <a:r>
              <a:rPr lang="cs-CZ" sz="2800" smtClean="0">
                <a:latin typeface="Arial" charset="0"/>
                <a:cs typeface="Arial" charset="0"/>
              </a:rPr>
              <a:t/>
            </a:r>
            <a:br>
              <a:rPr lang="cs-CZ" sz="2800" smtClean="0">
                <a:latin typeface="Arial" charset="0"/>
                <a:cs typeface="Arial" charset="0"/>
              </a:rPr>
            </a:br>
            <a:r>
              <a:rPr lang="cs-CZ" sz="2800" smtClean="0">
                <a:latin typeface="Arial" charset="0"/>
                <a:cs typeface="Arial" charset="0"/>
              </a:rPr>
              <a:t>c) falešná svíčková</a:t>
            </a:r>
            <a:br>
              <a:rPr lang="cs-CZ" sz="28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smtClean="0">
                <a:latin typeface="Times New Roman" pitchFamily="18" charset="0"/>
                <a:cs typeface="Times New Roman" pitchFamily="18" charset="0"/>
              </a:rPr>
            </a:br>
            <a:endParaRPr lang="cs-CZ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Lusii\Desktop\plec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428750"/>
            <a:ext cx="47863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071688"/>
            <a:ext cx="3667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ovéPole 8"/>
          <p:cNvSpPr txBox="1">
            <a:spLocks noChangeArrowheads="1"/>
          </p:cNvSpPr>
          <p:nvPr/>
        </p:nvSpPr>
        <p:spPr bwMode="auto">
          <a:xfrm>
            <a:off x="2030413" y="571500"/>
            <a:ext cx="4684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/>
              <a:t>Podplečí</a:t>
            </a:r>
          </a:p>
        </p:txBody>
      </p:sp>
      <p:sp>
        <p:nvSpPr>
          <p:cNvPr id="45059" name="TextovéPole 9"/>
          <p:cNvSpPr txBox="1">
            <a:spLocks noChangeArrowheads="1"/>
          </p:cNvSpPr>
          <p:nvPr/>
        </p:nvSpPr>
        <p:spPr bwMode="auto">
          <a:xfrm>
            <a:off x="395288" y="5637213"/>
            <a:ext cx="892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- šťavnaté, vhodné k dušení, guláše, perkelty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ástupný symbol pro obsah 2"/>
          <p:cNvSpPr>
            <a:spLocks noGrp="1"/>
          </p:cNvSpPr>
          <p:nvPr>
            <p:ph idx="1"/>
          </p:nvPr>
        </p:nvSpPr>
        <p:spPr>
          <a:xfrm>
            <a:off x="285750" y="428625"/>
            <a:ext cx="8229600" cy="6072188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3.třída:               Hrudí</a:t>
            </a:r>
          </a:p>
        </p:txBody>
      </p:sp>
      <p:pic>
        <p:nvPicPr>
          <p:cNvPr id="46082" name="Picture 2" descr="C:\Users\Lusii\Desktop\hrudí 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714500"/>
            <a:ext cx="6000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ovéPole 4"/>
          <p:cNvSpPr txBox="1">
            <a:spLocks noChangeArrowheads="1"/>
          </p:cNvSpPr>
          <p:nvPr/>
        </p:nvSpPr>
        <p:spPr bwMode="auto">
          <a:xfrm>
            <a:off x="0" y="5643563"/>
            <a:ext cx="9144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- je vhodné na polévku, vařené na přípravu hašé </a:t>
            </a: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Pupek (bok) - na vaření, mleté úpravy</a:t>
            </a:r>
          </a:p>
        </p:txBody>
      </p:sp>
      <p:pic>
        <p:nvPicPr>
          <p:cNvPr id="48130" name="Picture 2" descr="C:\Users\Milada\Desktop\hovezi_pupe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25" y="1214438"/>
            <a:ext cx="5786438" cy="54292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Oháňka </a:t>
            </a:r>
          </a:p>
        </p:txBody>
      </p:sp>
      <p:pic>
        <p:nvPicPr>
          <p:cNvPr id="50178" name="Picture 2" descr="C:\Users\Milada\Desktop\fpf.slu\maso-29-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1428750"/>
            <a:ext cx="7304088" cy="4525963"/>
          </a:xfrm>
        </p:spPr>
      </p:pic>
      <p:sp>
        <p:nvSpPr>
          <p:cNvPr id="50179" name="TextovéPole 4"/>
          <p:cNvSpPr txBox="1">
            <a:spLocks noChangeArrowheads="1"/>
          </p:cNvSpPr>
          <p:nvPr/>
        </p:nvSpPr>
        <p:spPr bwMode="auto">
          <a:xfrm>
            <a:off x="571500" y="6072188"/>
            <a:ext cx="650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  - na polévku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200" smtClean="0">
                <a:latin typeface="Arial" charset="0"/>
                <a:cs typeface="Arial" charset="0"/>
              </a:rPr>
              <a:t>4.třída:                    Krk</a:t>
            </a:r>
          </a:p>
        </p:txBody>
      </p:sp>
      <p:pic>
        <p:nvPicPr>
          <p:cNvPr id="52226" name="Picture 2" descr="C:\Users\Milada\Desktop\hovezi-kr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25" y="1500188"/>
            <a:ext cx="5643563" cy="4143375"/>
          </a:xfrm>
        </p:spPr>
      </p:pic>
      <p:sp>
        <p:nvSpPr>
          <p:cNvPr id="52227" name="TextovéPole 4"/>
          <p:cNvSpPr txBox="1">
            <a:spLocks noChangeArrowheads="1"/>
          </p:cNvSpPr>
          <p:nvPr/>
        </p:nvSpPr>
        <p:spPr bwMode="auto">
          <a:xfrm>
            <a:off x="1143000" y="6072188"/>
            <a:ext cx="724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- na guláše, mleté úpravy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Lusii\Desktop\k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14313"/>
            <a:ext cx="5600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3" descr="C:\Users\Lusii\Desktop\hovězí kr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214688"/>
            <a:ext cx="5143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C:\Users\Lusii\Desktop\hovězíkrk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3"/>
            <a:ext cx="4000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ovéPole 6"/>
          <p:cNvSpPr txBox="1">
            <a:spLocks noChangeArrowheads="1"/>
          </p:cNvSpPr>
          <p:nvPr/>
        </p:nvSpPr>
        <p:spPr bwMode="auto">
          <a:xfrm>
            <a:off x="642938" y="500063"/>
            <a:ext cx="822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/>
              <a:t>Krk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dpis 1"/>
          <p:cNvSpPr>
            <a:spLocks noGrp="1"/>
          </p:cNvSpPr>
          <p:nvPr>
            <p:ph type="title"/>
          </p:nvPr>
        </p:nvSpPr>
        <p:spPr>
          <a:xfrm>
            <a:off x="468313" y="30163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Kližka</a:t>
            </a:r>
          </a:p>
        </p:txBody>
      </p:sp>
      <p:pic>
        <p:nvPicPr>
          <p:cNvPr id="55298" name="Picture 3" descr="C:\Users\Milada\Desktop\fpf.slu\kližk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7925" y="1125538"/>
            <a:ext cx="6716713" cy="4286250"/>
          </a:xfrm>
        </p:spPr>
      </p:pic>
      <p:sp>
        <p:nvSpPr>
          <p:cNvPr id="55299" name="TextovéPole 6"/>
          <p:cNvSpPr txBox="1">
            <a:spLocks noChangeArrowheads="1"/>
          </p:cNvSpPr>
          <p:nvPr/>
        </p:nvSpPr>
        <p:spPr bwMode="auto">
          <a:xfrm>
            <a:off x="395288" y="5589588"/>
            <a:ext cx="81788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2800"/>
              <a:t>vynikající na guláše, ale můžeme ji také dusit např. na houbách, česneku či zelenině, popř. vařit. </a:t>
            </a:r>
          </a:p>
          <a:p>
            <a:endParaRPr lang="cs-CZ" sz="2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Users\Lusii\Desktop\Škola\HOvězí maso\Dělení do jakostních tříd z kuchařského hlediska\3. a 4. třída\KLižka\kližk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79057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ovéPole 6"/>
          <p:cNvSpPr txBox="1">
            <a:spLocks noChangeArrowheads="1"/>
          </p:cNvSpPr>
          <p:nvPr/>
        </p:nvSpPr>
        <p:spPr bwMode="auto">
          <a:xfrm>
            <a:off x="500063" y="714375"/>
            <a:ext cx="1279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/>
              <a:t>Kližka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Dělení hovězího ma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sa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sz="3600" dirty="0" smtClean="0">
                <a:latin typeface="Arial" pitchFamily="34" charset="0"/>
                <a:cs typeface="Arial" pitchFamily="34" charset="0"/>
              </a:rPr>
            </a:b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Hovězí maso dělíme podélným řezem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páteři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půlky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Každou půlku mezi 8. a 9. žebrem na čtvrtě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přední 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zadní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Z těchto čtvrtí získáváme maso přední s kostí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bez kosti, které vyžaduje delší tepelnou úpravu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Hovězí maso zadní je kvalitnější a umožňuje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8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více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možností zpracování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latin typeface="Arial" charset="0"/>
                <a:cs typeface="Arial" charset="0"/>
              </a:rPr>
              <a:t>Hovězí droby</a:t>
            </a:r>
            <a:r>
              <a:rPr lang="cs-CZ" sz="3200" smtClean="0">
                <a:latin typeface="Arial" charset="0"/>
                <a:cs typeface="Arial" charset="0"/>
              </a:rPr>
              <a:t> </a:t>
            </a:r>
            <a:br>
              <a:rPr lang="cs-CZ" sz="3200" smtClean="0">
                <a:latin typeface="Arial" charset="0"/>
                <a:cs typeface="Arial" charset="0"/>
              </a:rPr>
            </a:br>
            <a:endParaRPr lang="cs-CZ" sz="3200" smtClean="0">
              <a:latin typeface="Arial" charset="0"/>
              <a:cs typeface="Arial" charset="0"/>
            </a:endParaRPr>
          </a:p>
        </p:txBody>
      </p:sp>
      <p:sp>
        <p:nvSpPr>
          <p:cNvPr id="583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latin typeface="Arial" charset="0"/>
                <a:cs typeface="Arial" charset="0"/>
              </a:rPr>
              <a:t>játra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latin typeface="Arial" charset="0"/>
                <a:cs typeface="Arial" charset="0"/>
              </a:rPr>
              <a:t>ledvinky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latin typeface="Arial" charset="0"/>
                <a:cs typeface="Arial" charset="0"/>
              </a:rPr>
              <a:t>slezina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latin typeface="Arial" charset="0"/>
                <a:cs typeface="Arial" charset="0"/>
              </a:rPr>
              <a:t>dršťky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latin typeface="Arial" charset="0"/>
                <a:cs typeface="Arial" charset="0"/>
              </a:rPr>
              <a:t>jazyk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latin typeface="Arial" charset="0"/>
                <a:cs typeface="Arial" charset="0"/>
              </a:rPr>
              <a:t>srdce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latin typeface="Arial" charset="0"/>
                <a:cs typeface="Arial" charset="0"/>
              </a:rPr>
              <a:t>plíce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latin typeface="Arial" charset="0"/>
                <a:cs typeface="Arial" charset="0"/>
              </a:rPr>
              <a:t>krev.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30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Ostatní části </a:t>
            </a:r>
          </a:p>
        </p:txBody>
      </p:sp>
      <p:sp>
        <p:nvSpPr>
          <p:cNvPr id="59394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40288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vemínko</a:t>
            </a: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býčí žlázy</a:t>
            </a: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kosti </a:t>
            </a: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střeva</a:t>
            </a: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 lůj</a:t>
            </a:r>
          </a:p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mozek se nepoužívá vzhledem k riziku BSE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064500" cy="863600"/>
          </a:xfrm>
        </p:spPr>
        <p:txBody>
          <a:bodyPr/>
          <a:lstStyle/>
          <a:p>
            <a:r>
              <a:rPr lang="cs-CZ" sz="2400" dirty="0" smtClean="0">
                <a:latin typeface="Arial" charset="0"/>
              </a:rPr>
              <a:t>Mgr. Alexandr Burda </a:t>
            </a:r>
          </a:p>
        </p:txBody>
      </p:sp>
      <p:pic>
        <p:nvPicPr>
          <p:cNvPr id="48132" name="Obrázek 3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624" y="1052736"/>
            <a:ext cx="7011254" cy="338437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9823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Milada\Desktop\bourani_farmaurekyorlice_490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714375"/>
            <a:ext cx="7715250" cy="5429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Arial" charset="0"/>
                <a:cs typeface="Arial" charset="0"/>
              </a:rPr>
              <a:t>Dělení hovězího masa </a:t>
            </a:r>
            <a:r>
              <a:rPr lang="cs-CZ" b="1" dirty="0" smtClean="0">
                <a:latin typeface="Arial" charset="0"/>
                <a:cs typeface="Arial" charset="0"/>
              </a:rPr>
              <a:t/>
            </a:r>
            <a:br>
              <a:rPr lang="cs-CZ" b="1" dirty="0" smtClean="0">
                <a:latin typeface="Arial" charset="0"/>
                <a:cs typeface="Arial" charset="0"/>
              </a:rPr>
            </a:br>
            <a:r>
              <a:rPr lang="cs-CZ" b="1" dirty="0" smtClean="0">
                <a:latin typeface="Arial" charset="0"/>
                <a:cs typeface="Arial" charset="0"/>
              </a:rPr>
              <a:t>na </a:t>
            </a:r>
            <a:r>
              <a:rPr lang="cs-CZ" b="1" dirty="0" smtClean="0">
                <a:latin typeface="Arial" charset="0"/>
                <a:cs typeface="Arial" charset="0"/>
              </a:rPr>
              <a:t>tržní druhy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8843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800" b="1" dirty="0" smtClean="0">
                <a:latin typeface="Arial" charset="0"/>
                <a:cs typeface="Arial" charset="0"/>
              </a:rPr>
              <a:t>Hovězí </a:t>
            </a:r>
            <a:r>
              <a:rPr lang="cs-CZ" sz="2800" b="1" dirty="0" smtClean="0">
                <a:latin typeface="Arial" charset="0"/>
                <a:cs typeface="Arial" charset="0"/>
              </a:rPr>
              <a:t>přední</a:t>
            </a:r>
            <a:br>
              <a:rPr lang="cs-CZ" sz="2800" b="1" dirty="0" smtClean="0">
                <a:latin typeface="Arial" charset="0"/>
                <a:cs typeface="Arial" charset="0"/>
              </a:rPr>
            </a:br>
            <a:endParaRPr lang="cs-CZ" sz="28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hrudí</a:t>
            </a:r>
            <a:r>
              <a:rPr lang="cs-CZ" sz="2400" dirty="0" smtClean="0">
                <a:latin typeface="Arial" charset="0"/>
                <a:cs typeface="Arial" charset="0"/>
              </a:rPr>
              <a:t>, žebra, podplečí, krk, kližky, pupek, </a:t>
            </a:r>
            <a:r>
              <a:rPr lang="cs-CZ" sz="2400" dirty="0" smtClean="0">
                <a:latin typeface="Arial" charset="0"/>
                <a:cs typeface="Arial" charset="0"/>
              </a:rPr>
              <a:t/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oháňka</a:t>
            </a:r>
            <a:r>
              <a:rPr lang="cs-CZ" sz="2400" dirty="0" smtClean="0">
                <a:latin typeface="Arial" charset="0"/>
                <a:cs typeface="Arial" charset="0"/>
              </a:rPr>
              <a:t>, podkrčí, líčko.</a:t>
            </a:r>
          </a:p>
          <a:p>
            <a:pPr algn="ctr" eaLnBrk="1" hangingPunct="1">
              <a:buFont typeface="Arial" charset="0"/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cs-CZ" sz="2800" b="1" dirty="0" smtClean="0">
                <a:latin typeface="Arial" charset="0"/>
                <a:cs typeface="Arial" charset="0"/>
              </a:rPr>
              <a:t>Hovězí </a:t>
            </a:r>
            <a:r>
              <a:rPr lang="cs-CZ" sz="2800" b="1" dirty="0" smtClean="0">
                <a:latin typeface="Arial" charset="0"/>
                <a:cs typeface="Arial" charset="0"/>
              </a:rPr>
              <a:t>zadní</a:t>
            </a:r>
            <a:br>
              <a:rPr lang="cs-CZ" sz="2800" b="1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/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svíčková</a:t>
            </a:r>
            <a:r>
              <a:rPr lang="cs-CZ" sz="2400" dirty="0" smtClean="0">
                <a:latin typeface="Arial" charset="0"/>
                <a:cs typeface="Arial" charset="0"/>
              </a:rPr>
              <a:t>, roštěnec, kýta (bez kližky), </a:t>
            </a:r>
            <a:r>
              <a:rPr lang="cs-CZ" sz="2400" dirty="0" smtClean="0">
                <a:latin typeface="Arial" charset="0"/>
                <a:cs typeface="Arial" charset="0"/>
              </a:rPr>
              <a:t/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plec </a:t>
            </a:r>
            <a:r>
              <a:rPr lang="cs-CZ" sz="2400" dirty="0" smtClean="0">
                <a:latin typeface="Arial" charset="0"/>
                <a:cs typeface="Arial" charset="0"/>
              </a:rPr>
              <a:t>(bez kližky a husičky).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Dělení hovězího masa </a:t>
            </a:r>
            <a:r>
              <a:rPr lang="cs-CZ" sz="49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900" b="1" dirty="0" smtClean="0">
                <a:latin typeface="Arial" pitchFamily="34" charset="0"/>
                <a:cs typeface="Arial" pitchFamily="34" charset="0"/>
              </a:rPr>
            </a:b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podle </a:t>
            </a:r>
            <a:r>
              <a:rPr lang="cs-CZ" sz="4900" b="1" dirty="0" smtClean="0">
                <a:latin typeface="Arial" pitchFamily="34" charset="0"/>
                <a:cs typeface="Arial" pitchFamily="34" charset="0"/>
              </a:rPr>
              <a:t>jakostních tříd</a:t>
            </a:r>
            <a:br>
              <a:rPr lang="cs-CZ" sz="4900" b="1" dirty="0" smtClean="0">
                <a:latin typeface="Arial" pitchFamily="34" charset="0"/>
                <a:cs typeface="Arial" pitchFamily="34" charset="0"/>
              </a:rPr>
            </a:br>
            <a:endParaRPr lang="cs-CZ" sz="4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974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Hovězí maso zařazujeme podle kvality do 4 jakostních tříd</a:t>
            </a:r>
            <a:r>
              <a:rPr lang="cs-CZ" sz="2400" dirty="0" smtClean="0">
                <a:latin typeface="Arial" charset="0"/>
                <a:cs typeface="Arial" charset="0"/>
              </a:rPr>
              <a:t>.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1. </a:t>
            </a:r>
            <a:r>
              <a:rPr lang="cs-CZ" sz="2000" dirty="0" smtClean="0">
                <a:latin typeface="Arial" charset="0"/>
                <a:cs typeface="Arial" charset="0"/>
              </a:rPr>
              <a:t>třída: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i="1" dirty="0" smtClean="0">
                <a:latin typeface="Arial" charset="0"/>
                <a:cs typeface="Arial" charset="0"/>
              </a:rPr>
              <a:t>svíčková</a:t>
            </a:r>
            <a:r>
              <a:rPr lang="cs-CZ" sz="2000" i="1" dirty="0" smtClean="0">
                <a:latin typeface="Arial" charset="0"/>
                <a:cs typeface="Arial" charset="0"/>
              </a:rPr>
              <a:t>, kýta, nízký </a:t>
            </a:r>
            <a:r>
              <a:rPr lang="cs-CZ" sz="2000" i="1" dirty="0" smtClean="0">
                <a:latin typeface="Arial" charset="0"/>
                <a:cs typeface="Arial" charset="0"/>
              </a:rPr>
              <a:t>roštěnec</a:t>
            </a:r>
            <a:br>
              <a:rPr lang="cs-CZ" sz="2000" i="1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 </a:t>
            </a:r>
            <a:endParaRPr lang="cs-CZ" sz="20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2. </a:t>
            </a:r>
            <a:r>
              <a:rPr lang="cs-CZ" sz="2000" dirty="0" smtClean="0">
                <a:latin typeface="Arial" charset="0"/>
                <a:cs typeface="Arial" charset="0"/>
              </a:rPr>
              <a:t>třída: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i="1" dirty="0" smtClean="0">
                <a:latin typeface="Arial" charset="0"/>
                <a:cs typeface="Arial" charset="0"/>
              </a:rPr>
              <a:t>žebro </a:t>
            </a:r>
            <a:r>
              <a:rPr lang="cs-CZ" sz="2000" i="1" dirty="0" smtClean="0">
                <a:latin typeface="Arial" charset="0"/>
                <a:cs typeface="Arial" charset="0"/>
              </a:rPr>
              <a:t>vysoké a holé, péro, plec velká a střední, </a:t>
            </a:r>
            <a:r>
              <a:rPr lang="cs-CZ" sz="2000" i="1" dirty="0" err="1" smtClean="0">
                <a:latin typeface="Arial" charset="0"/>
                <a:cs typeface="Arial" charset="0"/>
              </a:rPr>
              <a:t>plecový</a:t>
            </a:r>
            <a:r>
              <a:rPr lang="cs-CZ" sz="2000" i="1" dirty="0" smtClean="0">
                <a:latin typeface="Arial" charset="0"/>
                <a:cs typeface="Arial" charset="0"/>
              </a:rPr>
              <a:t> štítek, kužel, klín</a:t>
            </a:r>
            <a:r>
              <a:rPr lang="cs-CZ" sz="2000" dirty="0" smtClean="0">
                <a:latin typeface="Arial" charset="0"/>
                <a:cs typeface="Arial" charset="0"/>
              </a:rPr>
              <a:t> </a:t>
            </a:r>
            <a:r>
              <a:rPr lang="cs-CZ" sz="2000" dirty="0" smtClean="0">
                <a:latin typeface="Arial" charset="0"/>
                <a:cs typeface="Arial" charset="0"/>
              </a:rPr>
              <a:t/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/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3. třída: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i="1" dirty="0" smtClean="0">
                <a:latin typeface="Arial" charset="0"/>
                <a:cs typeface="Arial" charset="0"/>
              </a:rPr>
              <a:t>žebro </a:t>
            </a:r>
            <a:r>
              <a:rPr lang="cs-CZ" sz="2000" i="1" dirty="0" smtClean="0">
                <a:latin typeface="Arial" charset="0"/>
                <a:cs typeface="Arial" charset="0"/>
              </a:rPr>
              <a:t>nízké, hrudí, pupek, veverka, oponka, </a:t>
            </a:r>
            <a:r>
              <a:rPr lang="cs-CZ" sz="2000" i="1" dirty="0" smtClean="0">
                <a:latin typeface="Arial" charset="0"/>
                <a:cs typeface="Arial" charset="0"/>
              </a:rPr>
              <a:t>oháňka</a:t>
            </a:r>
            <a:br>
              <a:rPr lang="cs-CZ" sz="2000" i="1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 </a:t>
            </a:r>
            <a:endParaRPr lang="cs-CZ" sz="20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4. </a:t>
            </a:r>
            <a:r>
              <a:rPr lang="cs-CZ" sz="2000" dirty="0" smtClean="0">
                <a:latin typeface="Arial" charset="0"/>
                <a:cs typeface="Arial" charset="0"/>
              </a:rPr>
              <a:t>třída: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i="1" dirty="0" smtClean="0">
                <a:latin typeface="Arial" charset="0"/>
                <a:cs typeface="Arial" charset="0"/>
              </a:rPr>
              <a:t>krk</a:t>
            </a:r>
            <a:r>
              <a:rPr lang="cs-CZ" sz="2000" i="1" dirty="0" smtClean="0">
                <a:latin typeface="Arial" charset="0"/>
                <a:cs typeface="Arial" charset="0"/>
              </a:rPr>
              <a:t>, kližky, podkrčí, líčko </a:t>
            </a:r>
            <a:endParaRPr lang="cs-CZ" sz="2000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cs-C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25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Arial" charset="0"/>
                <a:cs typeface="Arial" charset="0"/>
              </a:rPr>
              <a:t>Kuchařské dělení hovězí půlky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591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1.                                Špička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krku a krk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2.                                      Vysoké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žebro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3.                                                   Hrudí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4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                                       Podplečí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5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                          Vysoký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roštěnec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6.                                    Nízký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roštěnec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7.                                            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Svíčková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8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                              Pupeční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žebro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 9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                               Bok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bez kostí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                                                   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Plec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Kýta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vrchní šál, spodní šál a ořech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Předkýtí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- slabina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                                       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Špička kýty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14.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                                           Kližka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solidFill>
            <a:srgbClr val="F9F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cs-CZ"/>
          </a:p>
        </p:txBody>
      </p:sp>
      <p:pic>
        <p:nvPicPr>
          <p:cNvPr id="24579" name="Picture 1" descr="http://upload.wikimedia.org/wikipedia/commons/thumb/a/a3/Rind-Ganz.png/300px-Rind-Ganz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21443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2581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4581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Schéma hovězí půlky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488207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Arial" charset="0"/>
                <a:cs typeface="Arial" charset="0"/>
              </a:rPr>
              <a:t>Dělení hovězího masa </a:t>
            </a:r>
            <a:r>
              <a:rPr lang="cs-CZ" b="1" dirty="0" smtClean="0">
                <a:latin typeface="Arial" charset="0"/>
                <a:cs typeface="Arial" charset="0"/>
              </a:rPr>
              <a:t/>
            </a:r>
            <a:br>
              <a:rPr lang="cs-CZ" b="1" dirty="0" smtClean="0">
                <a:latin typeface="Arial" charset="0"/>
                <a:cs typeface="Arial" charset="0"/>
              </a:rPr>
            </a:br>
            <a:r>
              <a:rPr lang="cs-CZ" b="1" dirty="0" smtClean="0">
                <a:latin typeface="Arial" charset="0"/>
                <a:cs typeface="Arial" charset="0"/>
              </a:rPr>
              <a:t>podle </a:t>
            </a:r>
            <a:r>
              <a:rPr lang="cs-CZ" b="1" dirty="0" smtClean="0">
                <a:latin typeface="Arial" charset="0"/>
                <a:cs typeface="Arial" charset="0"/>
              </a:rPr>
              <a:t>jakostních </a:t>
            </a:r>
            <a:r>
              <a:rPr lang="cs-CZ" b="1" dirty="0" smtClean="0">
                <a:latin typeface="Arial" charset="0"/>
                <a:cs typeface="Arial" charset="0"/>
              </a:rPr>
              <a:t>tříd</a:t>
            </a:r>
            <a:endParaRPr lang="cs-CZ" b="1" dirty="0" smtClean="0">
              <a:latin typeface="Arial" charset="0"/>
              <a:cs typeface="Arial" charset="0"/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1. </a:t>
            </a:r>
            <a:r>
              <a:rPr lang="cs-CZ" sz="2400" dirty="0" smtClean="0">
                <a:latin typeface="Arial" charset="0"/>
                <a:cs typeface="Arial" charset="0"/>
              </a:rPr>
              <a:t>třída: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    </a:t>
            </a:r>
            <a:r>
              <a:rPr lang="cs-CZ" sz="2400" dirty="0" smtClean="0">
                <a:latin typeface="Arial" charset="0"/>
                <a:cs typeface="Arial" charset="0"/>
              </a:rPr>
              <a:t>Svíčková - nejjakostnější maso</a:t>
            </a:r>
          </a:p>
          <a:p>
            <a:pPr algn="ctr" eaLnBrk="1" hangingPunct="1">
              <a:buFont typeface="Arial" charset="0"/>
              <a:buNone/>
            </a:pPr>
            <a:r>
              <a:rPr lang="cs-CZ" sz="2400" dirty="0" smtClean="0">
                <a:latin typeface="Arial" charset="0"/>
                <a:cs typeface="Arial" charset="0"/>
              </a:rPr>
              <a:t>                                  </a:t>
            </a:r>
            <a:r>
              <a:rPr lang="cs-CZ" sz="2400" dirty="0" smtClean="0">
                <a:latin typeface="Arial" charset="0"/>
                <a:cs typeface="Arial" charset="0"/>
              </a:rPr>
              <a:t>- </a:t>
            </a:r>
            <a:r>
              <a:rPr lang="cs-CZ" sz="2400" dirty="0" smtClean="0">
                <a:latin typeface="Arial" charset="0"/>
                <a:cs typeface="Arial" charset="0"/>
              </a:rPr>
              <a:t>minutky, pečení po </a:t>
            </a:r>
            <a:r>
              <a:rPr lang="cs-CZ" sz="2400" dirty="0" smtClean="0">
                <a:latin typeface="Arial" charset="0"/>
                <a:cs typeface="Arial" charset="0"/>
              </a:rPr>
              <a:t>anglicku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  <p:pic>
        <p:nvPicPr>
          <p:cNvPr id="25603" name="Picture 4" descr="C:\Users\Milada\Desktop\svíčková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511" y="3140968"/>
            <a:ext cx="53578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233</Words>
  <Application>Microsoft Office PowerPoint</Application>
  <PresentationFormat>Předvádění na obrazovce (4:3)</PresentationFormat>
  <Paragraphs>86</Paragraphs>
  <Slides>32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Prezentace aplikace PowerPoint</vt:lpstr>
      <vt:lpstr>Kvalita hovězího masa </vt:lpstr>
      <vt:lpstr> Dělení hovězího masa  </vt:lpstr>
      <vt:lpstr>Prezentace aplikace PowerPoint</vt:lpstr>
      <vt:lpstr>Dělení hovězího masa  na tržní druhy</vt:lpstr>
      <vt:lpstr> Dělení hovězího masa  podle jakostních tříd </vt:lpstr>
      <vt:lpstr>Kuchařské dělení hovězí půlky</vt:lpstr>
      <vt:lpstr>Schéma hovězí půlky </vt:lpstr>
      <vt:lpstr>Dělení hovězího masa  podle jakostních tříd</vt:lpstr>
      <vt:lpstr>        Propékání steaku                              </vt:lpstr>
      <vt:lpstr> svíčková  a)          v celku b)           bifteky c) dvojitý biftek d)             střed e)             palec  f)               řezy g)                 filé  (na minutkové guláše) h)          špička i)             ořez</vt:lpstr>
      <vt:lpstr>Kýta  na pečení a dušení v celku  nebo se tvaruje na plátky, závitky, rolády</vt:lpstr>
      <vt:lpstr>Kýta – vrchní šál</vt:lpstr>
      <vt:lpstr> Kýta – květová špička </vt:lpstr>
      <vt:lpstr>Prezentace aplikace PowerPoint</vt:lpstr>
      <vt:lpstr>Nízký roštěnec</vt:lpstr>
      <vt:lpstr>Prezentace aplikace PowerPoint</vt:lpstr>
      <vt:lpstr>Prezentace aplikace PowerPoint</vt:lpstr>
      <vt:lpstr>   Žebra  Hovězí žebro je vhodné nejen na polévku, ale je chutné i vařené s omáčkami (koprovou, houbovou, rajskou ap.) nebo ho lze podávat se zeleninou, popř. jen s křenem a hořčicí.    </vt:lpstr>
      <vt:lpstr>Plec</vt:lpstr>
      <vt:lpstr>a) plec velká  b) plec loupaná  c) falešná svíčková  </vt:lpstr>
      <vt:lpstr>Prezentace aplikace PowerPoint</vt:lpstr>
      <vt:lpstr>Prezentace aplikace PowerPoint</vt:lpstr>
      <vt:lpstr>Pupek (bok) - na vaření, mleté úpravy</vt:lpstr>
      <vt:lpstr>Oháňka </vt:lpstr>
      <vt:lpstr>4.třída:                    Krk</vt:lpstr>
      <vt:lpstr>Prezentace aplikace PowerPoint</vt:lpstr>
      <vt:lpstr>Kližka</vt:lpstr>
      <vt:lpstr>Prezentace aplikace PowerPoint</vt:lpstr>
      <vt:lpstr>Hovězí droby  </vt:lpstr>
      <vt:lpstr>Ostatní části </vt:lpstr>
      <vt:lpstr>Mgr. Alexandr Burda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BOURÁNÍ HOVĚZÍ PŮLKY</dc:title>
  <dc:creator>Milada</dc:creator>
  <cp:lastModifiedBy>Kůs Martin</cp:lastModifiedBy>
  <cp:revision>64</cp:revision>
  <dcterms:created xsi:type="dcterms:W3CDTF">2010-10-15T07:18:20Z</dcterms:created>
  <dcterms:modified xsi:type="dcterms:W3CDTF">2013-09-09T08:56:20Z</dcterms:modified>
</cp:coreProperties>
</file>