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3" r:id="rId2"/>
    <p:sldId id="276" r:id="rId3"/>
    <p:sldId id="302" r:id="rId4"/>
    <p:sldId id="277" r:id="rId5"/>
    <p:sldId id="258" r:id="rId6"/>
    <p:sldId id="295" r:id="rId7"/>
    <p:sldId id="278" r:id="rId8"/>
    <p:sldId id="259" r:id="rId9"/>
    <p:sldId id="279" r:id="rId10"/>
    <p:sldId id="260" r:id="rId11"/>
    <p:sldId id="298" r:id="rId12"/>
    <p:sldId id="280" r:id="rId13"/>
    <p:sldId id="261" r:id="rId14"/>
    <p:sldId id="299" r:id="rId15"/>
    <p:sldId id="281" r:id="rId16"/>
    <p:sldId id="262" r:id="rId17"/>
    <p:sldId id="282" r:id="rId18"/>
    <p:sldId id="263" r:id="rId19"/>
    <p:sldId id="283" r:id="rId20"/>
    <p:sldId id="264" r:id="rId21"/>
    <p:sldId id="300" r:id="rId22"/>
    <p:sldId id="266" r:id="rId23"/>
    <p:sldId id="265" r:id="rId24"/>
    <p:sldId id="285" r:id="rId25"/>
    <p:sldId id="267" r:id="rId26"/>
    <p:sldId id="296" r:id="rId27"/>
    <p:sldId id="286" r:id="rId28"/>
    <p:sldId id="268" r:id="rId29"/>
    <p:sldId id="290" r:id="rId30"/>
    <p:sldId id="289" r:id="rId31"/>
    <p:sldId id="301" r:id="rId32"/>
    <p:sldId id="294" r:id="rId33"/>
    <p:sldId id="291" r:id="rId34"/>
    <p:sldId id="293" r:id="rId35"/>
    <p:sldId id="292" r:id="rId36"/>
    <p:sldId id="304" r:id="rId3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CDF0687-27AE-4EB8-BF19-ABBE6B6C9493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C8DA934-B7C5-44C9-852C-2DE8D9673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FADAFB-109C-475F-9117-86F70D8B12C8}" type="slidenum">
              <a:rPr lang="cs-CZ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323C-52FA-4369-9EFC-A5422E7101FA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1145-FB53-4358-AF5A-D9330EAFAC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3425-EEEF-4D58-A7D6-BEB1E018E739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673A-67F3-427A-959F-9BB87B2D3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87B2-D836-4674-867C-13754A306081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13B6-FCF7-4C3D-A9AE-6B19EED603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FC77-CA12-4B24-A559-4D069CD92D96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E512-241A-47E2-BA38-5B0E3AF47B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81CB-AEBB-4884-88C9-3E98FB94BA77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193E-EB6F-464B-8CC9-5A57C3F7A4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14A4-241B-4BAE-8081-39D80D6C0CCD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B2712-8C03-41E3-87DC-E12661DE0D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A493-A00D-4C02-8198-512005FC7807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B556-EEB8-426D-B911-32A95EE34F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8D4A-F306-4781-9EC5-31478E00AD58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0066-A538-4733-9059-15EFEFC31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DEB9-3669-4F90-A3D5-4B76C04F248D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5213-059B-4DAC-8896-E3052E5E2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8656-BBB2-46B3-AC0E-2845DDCDA5FB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A118-C206-49DE-9B66-4F9BF9C2CD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92421-5A63-4596-94FD-766D7F1D3B0A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6E22-B84B-486C-8999-9FAA86F8C6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356A2F-956F-4A54-987A-A4A4A901316B}" type="datetimeFigureOut">
              <a:rPr lang="cs-CZ"/>
              <a:pPr>
                <a:defRPr/>
              </a:pPr>
              <a:t>9.9.2013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5428B-859C-48A8-B89D-344BECFC0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subTitle" idx="1"/>
          </p:nvPr>
        </p:nvSpPr>
        <p:spPr>
          <a:xfrm>
            <a:off x="1371600" y="4797425"/>
            <a:ext cx="6400800" cy="841375"/>
          </a:xfrm>
        </p:spPr>
        <p:txBody>
          <a:bodyPr/>
          <a:lstStyle/>
          <a:p>
            <a:r>
              <a:rPr lang="cs-CZ" sz="4400" b="1" smtClean="0">
                <a:solidFill>
                  <a:schemeClr val="tx1"/>
                </a:solidFill>
                <a:latin typeface="Arial" charset="0"/>
              </a:rPr>
              <a:t>Hovězí droby </a:t>
            </a:r>
          </a:p>
        </p:txBody>
      </p:sp>
      <p:pic>
        <p:nvPicPr>
          <p:cNvPr id="14338" name="Obrázek 3"/>
          <p:cNvPicPr>
            <a:picLocks noGrp="1" noChangeAspect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44588"/>
            <a:ext cx="6551612" cy="325278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jazyk</a:t>
            </a:r>
          </a:p>
        </p:txBody>
      </p:sp>
      <p:pic>
        <p:nvPicPr>
          <p:cNvPr id="23554" name="Zástupný symbol pro obsah 3" descr="_vyr_40hovezi-jazyk.JPG"/>
          <p:cNvPicPr>
            <a:picLocks noGrp="1" noChangeAspect="1"/>
          </p:cNvPicPr>
          <p:nvPr>
            <p:ph idx="1"/>
          </p:nvPr>
        </p:nvPicPr>
        <p:blipFill>
          <a:blip r:embed="rId2"/>
          <a:srcRect t="24706" b="10851"/>
          <a:stretch>
            <a:fillRect/>
          </a:stretch>
        </p:blipFill>
        <p:spPr>
          <a:xfrm>
            <a:off x="1187450" y="1916113"/>
            <a:ext cx="7000875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  <p:pic>
        <p:nvPicPr>
          <p:cNvPr id="24578" name="Zástupný symbol pro obsah 3" descr="3658427911_9aa9e4a05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620713"/>
            <a:ext cx="3810000" cy="2857500"/>
          </a:xfrm>
        </p:spPr>
      </p:pic>
      <p:pic>
        <p:nvPicPr>
          <p:cNvPr id="24579" name="Picture 3" descr="C:\Documents and Settings\servis\Plocha\hovězí droby\beef-tong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13100"/>
            <a:ext cx="40322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mozek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8244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000" b="1" dirty="0" smtClean="0">
                <a:latin typeface="Arial" charset="0"/>
                <a:cs typeface="Arial" charset="0"/>
              </a:rPr>
              <a:t>Vitamíny:</a:t>
            </a:r>
            <a:r>
              <a:rPr lang="cs-CZ" sz="2000" dirty="0" smtClean="0">
                <a:latin typeface="Arial" charset="0"/>
                <a:cs typeface="Arial" charset="0"/>
              </a:rPr>
              <a:t> 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Mozek obsahuje velké množství cholesterolu a lecitinu, 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z vitamínů B1, H, dále vápník a fosfor.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000" b="1" dirty="0" smtClean="0">
                <a:latin typeface="Arial" charset="0"/>
                <a:cs typeface="Arial" charset="0"/>
              </a:rPr>
              <a:t>Zpracování: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000" dirty="0" smtClean="0">
                <a:latin typeface="Arial" charset="0"/>
                <a:cs typeface="Arial" charset="0"/>
              </a:rPr>
              <a:t>Před tepelnou úpravou se blanšíruje a odstraňují se žilky 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a vazivový obal. Rychle podléhá zkáze, neskladujeme 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ho dlouho. Před kuchyňskou úpravou ho máčíme asi 20 minut 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ve vodě nebo mléce, aby se snáze odstranily blanky a žilky.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000" b="1" dirty="0" smtClean="0">
                <a:latin typeface="Arial" charset="0"/>
                <a:cs typeface="Arial" charset="0"/>
              </a:rPr>
              <a:t>Příklady pokrmů: </a:t>
            </a:r>
            <a:br>
              <a:rPr lang="cs-CZ" sz="2000" b="1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Telecí  mozeček považován za delikatesu  především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000" dirty="0" smtClean="0">
                <a:latin typeface="Arial" charset="0"/>
                <a:cs typeface="Arial" charset="0"/>
              </a:rPr>
              <a:t>ve Francii a Itálii. Hodí se na pomazánky, do palačinek, ale nejčastěji 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je znám smažený s vajíčky a smažený k zelenině.</a:t>
            </a:r>
          </a:p>
          <a:p>
            <a:pPr algn="ctr" eaLnBrk="1" hangingPunct="1">
              <a:defRPr/>
            </a:pPr>
            <a:endParaRPr lang="cs-CZ" sz="24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mozek</a:t>
            </a:r>
          </a:p>
        </p:txBody>
      </p:sp>
      <p:pic>
        <p:nvPicPr>
          <p:cNvPr id="26626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00213"/>
            <a:ext cx="7035800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  <p:pic>
        <p:nvPicPr>
          <p:cNvPr id="27650" name="Picture 2" descr="C:\Documents and Settings\servis\Plocha\hovězí droby\7365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96975"/>
            <a:ext cx="31686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Zástupný symbol pro obsah 5" descr="Kopie - vyber01.jpg"/>
          <p:cNvPicPr>
            <a:picLocks noGrp="1" noChangeAspect="1"/>
          </p:cNvPicPr>
          <p:nvPr>
            <p:ph idx="1"/>
          </p:nvPr>
        </p:nvPicPr>
        <p:blipFill>
          <a:blip r:embed="rId3"/>
          <a:srcRect l="1956" t="10695" r="6795" b="4359"/>
          <a:stretch>
            <a:fillRect/>
          </a:stretch>
        </p:blipFill>
        <p:spPr>
          <a:xfrm>
            <a:off x="1258888" y="1196975"/>
            <a:ext cx="3184525" cy="4751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brzlík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6290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2400" b="1" smtClean="0">
                <a:latin typeface="Arial" charset="0"/>
                <a:cs typeface="Arial" charset="0"/>
              </a:rPr>
              <a:t>Zpracování: </a:t>
            </a:r>
            <a:br>
              <a:rPr lang="cs-CZ" sz="2400" b="1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je žláza s vnitřní sekrecí, je plně vyvinutá u mláďat, 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během růstu a pohlavního dospívání zaniká. Má růžovou barvu a tužší konzistenci.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sz="2400" b="1" smtClean="0">
                <a:latin typeface="Arial" charset="0"/>
                <a:cs typeface="Arial" charset="0"/>
              </a:rPr>
              <a:t>Pokrmy:</a:t>
            </a:r>
            <a:br>
              <a:rPr lang="cs-CZ" sz="2400" b="1" smtClean="0">
                <a:latin typeface="Arial" charset="0"/>
                <a:cs typeface="Arial" charset="0"/>
              </a:rPr>
            </a:br>
            <a:r>
              <a:rPr lang="cs-CZ" sz="2400" b="1" smtClean="0">
                <a:latin typeface="Arial" charset="0"/>
                <a:cs typeface="Arial" charset="0"/>
              </a:rPr>
              <a:t> </a:t>
            </a:r>
            <a:r>
              <a:rPr lang="cs-CZ" sz="2400" smtClean="0">
                <a:latin typeface="Arial" charset="0"/>
                <a:cs typeface="Arial" charset="0"/>
              </a:rPr>
              <a:t>Používá se na dušené úpravy a do specialit. Například - Telecí brzlík glazírovaný v telecím fondu, Dušený telecí brzlík nebo smažený telecí brzlík.</a:t>
            </a:r>
            <a:endParaRPr lang="cs-CZ" sz="24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brzlík</a:t>
            </a:r>
          </a:p>
        </p:txBody>
      </p:sp>
      <p:pic>
        <p:nvPicPr>
          <p:cNvPr id="29698" name="Zástupný symbol pro obsah 3" descr="teleci-brzli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916113"/>
            <a:ext cx="6877050" cy="410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dršťky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400" b="1" dirty="0" smtClean="0">
                <a:latin typeface="Arial" charset="0"/>
                <a:cs typeface="Arial" charset="0"/>
              </a:rPr>
              <a:t>Vitamíny: </a:t>
            </a:r>
            <a:br>
              <a:rPr lang="cs-CZ" sz="2400" b="1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Mají málo purinů a tuků, jsou zdrojem vápníku a fosforu.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400" b="1" dirty="0" smtClean="0">
                <a:latin typeface="Arial" charset="0"/>
                <a:cs typeface="Arial" charset="0"/>
              </a:rPr>
              <a:t>Zpracování: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000" dirty="0" smtClean="0">
                <a:latin typeface="Arial" charset="0"/>
                <a:cs typeface="Arial" charset="0"/>
              </a:rPr>
              <a:t>Při před přípravě vyžadují dokonalé čištění. Během vaření je nutné několikrát vyměnit vodu.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400" b="1" dirty="0" smtClean="0">
                <a:latin typeface="Arial" charset="0"/>
                <a:cs typeface="Arial" charset="0"/>
              </a:rPr>
              <a:t>Příklady pokrmů:</a:t>
            </a:r>
            <a:br>
              <a:rPr lang="cs-CZ" sz="2400" b="1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Velmi oblíbená dršťková polévka.</a:t>
            </a:r>
            <a:r>
              <a:rPr lang="cs-CZ" sz="2000" b="1" dirty="0" smtClean="0">
                <a:latin typeface="Arial" charset="0"/>
                <a:cs typeface="Arial" charset="0"/>
              </a:rPr>
              <a:t>      </a:t>
            </a:r>
            <a:r>
              <a:rPr lang="cs-CZ" sz="2000" dirty="0" smtClean="0">
                <a:latin typeface="Arial" charset="0"/>
                <a:cs typeface="Arial" charset="0"/>
              </a:rPr>
              <a:t> Francouzský kuchař a labužník Auguste </a:t>
            </a:r>
            <a:r>
              <a:rPr lang="cs-CZ" sz="2000" dirty="0" err="1" smtClean="0">
                <a:latin typeface="Arial" charset="0"/>
                <a:cs typeface="Arial" charset="0"/>
              </a:rPr>
              <a:t>Escoffier</a:t>
            </a:r>
            <a:r>
              <a:rPr lang="cs-CZ" sz="2000" dirty="0" smtClean="0">
                <a:latin typeface="Arial" charset="0"/>
                <a:cs typeface="Arial" charset="0"/>
              </a:rPr>
              <a:t> (1846-1935) uvedl, že ve Francii a některých jiných zemích se rozlišují dva typy drštěk. Prvním je "</a:t>
            </a:r>
            <a:r>
              <a:rPr lang="cs-CZ" sz="2000" dirty="0" err="1" smtClean="0">
                <a:latin typeface="Arial" charset="0"/>
                <a:cs typeface="Arial" charset="0"/>
              </a:rPr>
              <a:t>gras</a:t>
            </a:r>
            <a:r>
              <a:rPr lang="cs-CZ" sz="2000" dirty="0" smtClean="0">
                <a:latin typeface="Arial" charset="0"/>
                <a:cs typeface="Arial" charset="0"/>
              </a:rPr>
              <a:t>-double" pocházející výhradně z bachoru. Druhým jsou "</a:t>
            </a:r>
            <a:r>
              <a:rPr lang="cs-CZ" sz="2000" dirty="0" err="1" smtClean="0">
                <a:latin typeface="Arial" charset="0"/>
                <a:cs typeface="Arial" charset="0"/>
              </a:rPr>
              <a:t>tripes</a:t>
            </a:r>
            <a:r>
              <a:rPr lang="cs-CZ" sz="2000" dirty="0" smtClean="0">
                <a:latin typeface="Arial" charset="0"/>
                <a:cs typeface="Arial" charset="0"/>
              </a:rPr>
              <a:t>" dršťky takto obecně zvané nebo dršťky z ostatních částí hovězího žaludku. V zahraničí </a:t>
            </a:r>
            <a:br>
              <a:rPr lang="cs-CZ" sz="2000" dirty="0" smtClean="0">
                <a:latin typeface="Arial" charset="0"/>
                <a:cs typeface="Arial" charset="0"/>
              </a:rPr>
            </a:br>
            <a:r>
              <a:rPr lang="cs-CZ" sz="2000" dirty="0" smtClean="0">
                <a:latin typeface="Arial" charset="0"/>
                <a:cs typeface="Arial" charset="0"/>
              </a:rPr>
              <a:t>např. v Itálii jsou k dostání i dršťky telecí</a:t>
            </a:r>
            <a:r>
              <a:rPr lang="cs-CZ" sz="2400" dirty="0" smtClean="0">
                <a:latin typeface="Arial" charset="0"/>
                <a:cs typeface="Arial" charset="0"/>
              </a:rPr>
              <a:t>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dršťky</a:t>
            </a:r>
          </a:p>
        </p:txBody>
      </p:sp>
      <p:pic>
        <p:nvPicPr>
          <p:cNvPr id="31746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73250"/>
            <a:ext cx="667226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Býčí žlázy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39893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400" b="1" dirty="0" smtClean="0">
                <a:latin typeface="Arial" charset="0"/>
                <a:cs typeface="Arial" charset="0"/>
              </a:rPr>
              <a:t>Zpracování: </a:t>
            </a:r>
            <a:br>
              <a:rPr lang="cs-CZ" sz="2400" b="1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Býčí žlázy je třeba nejdříve dobře vyprat ve vlažné vodě 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a pak alespoň na 12 hodin naložit do mléka. Před přípravou se nakrájí na plátky, obalí v klasickém trojobalu.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endParaRPr lang="cs-CZ" sz="24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400" b="1" dirty="0" smtClean="0">
                <a:latin typeface="Arial" charset="0"/>
                <a:cs typeface="Arial" charset="0"/>
              </a:rPr>
              <a:t>Příklady pokrmů: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400" dirty="0" smtClean="0">
                <a:latin typeface="Arial" charset="0"/>
                <a:cs typeface="Arial" charset="0"/>
              </a:rPr>
              <a:t>například – řízky z býčích žláz, býčí žlázy v guláši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nebo na másle. Býčí žlázy na másle jsou považovány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za znovu objevenou delikatesu.</a:t>
            </a:r>
            <a:endParaRPr lang="cs-CZ" sz="2400" b="1" dirty="0" smtClean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468313" y="2205038"/>
            <a:ext cx="8229600" cy="2952750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Arial" charset="0"/>
                <a:cs typeface="Arial" charset="0"/>
              </a:rPr>
              <a:t>Srdce, játra, ledviny, mozek, brzlík,býčí žlázy, 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kravské vemeno, jazyk, dršťky, tlama, slezina</a:t>
            </a:r>
          </a:p>
        </p:txBody>
      </p:sp>
      <p:sp>
        <p:nvSpPr>
          <p:cNvPr id="15362" name="Zástupný symbol pro obsah 3"/>
          <p:cNvSpPr>
            <a:spLocks noGrp="1"/>
          </p:cNvSpPr>
          <p:nvPr>
            <p:ph idx="1"/>
          </p:nvPr>
        </p:nvSpPr>
        <p:spPr>
          <a:xfrm>
            <a:off x="395288" y="1268413"/>
            <a:ext cx="8158162" cy="7921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4400" b="1" smtClean="0">
                <a:latin typeface="Arial" charset="0"/>
                <a:cs typeface="Arial" charset="0"/>
              </a:rPr>
              <a:t>Hovězí droby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Býčí žlázy</a:t>
            </a:r>
          </a:p>
        </p:txBody>
      </p:sp>
      <p:pic>
        <p:nvPicPr>
          <p:cNvPr id="34818" name="Obrázek 2"/>
          <p:cNvPicPr>
            <a:picLocks noChangeAspect="1"/>
          </p:cNvPicPr>
          <p:nvPr/>
        </p:nvPicPr>
        <p:blipFill>
          <a:blip r:embed="rId2"/>
          <a:srcRect b="4684"/>
          <a:stretch>
            <a:fillRect/>
          </a:stretch>
        </p:blipFill>
        <p:spPr bwMode="auto">
          <a:xfrm>
            <a:off x="1258888" y="1844675"/>
            <a:ext cx="6732587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  <p:pic>
        <p:nvPicPr>
          <p:cNvPr id="35842" name="Zástupný symbol pro obsah 3" descr="MCE357854_profimedia_0008960508CA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20713"/>
            <a:ext cx="4381500" cy="2924175"/>
          </a:xfrm>
        </p:spPr>
      </p:pic>
      <p:pic>
        <p:nvPicPr>
          <p:cNvPr id="35843" name="Picture 2" descr="C:\Documents and Settings\servis\Plocha\hovězí droby\D4A26FE3D28B8DF2A3DB099E8E87D.jpg"/>
          <p:cNvPicPr>
            <a:picLocks noChangeAspect="1" noChangeArrowheads="1"/>
          </p:cNvPicPr>
          <p:nvPr/>
        </p:nvPicPr>
        <p:blipFill>
          <a:blip r:embed="rId3"/>
          <a:srcRect t="10185" b="5933"/>
          <a:stretch>
            <a:fillRect/>
          </a:stretch>
        </p:blipFill>
        <p:spPr bwMode="auto">
          <a:xfrm>
            <a:off x="4500563" y="2924175"/>
            <a:ext cx="388778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Kravské vemeno</a:t>
            </a:r>
          </a:p>
        </p:txBody>
      </p:sp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35575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400" dirty="0" smtClean="0">
                <a:latin typeface="Arial" charset="0"/>
                <a:cs typeface="Arial" charset="0"/>
              </a:rPr>
              <a:t>Kravské vemeno nepatří mezi obvyklé pokrmy, ale je spíše považováno za gurmánské výstřelky.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endParaRPr lang="cs-CZ" sz="24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400" b="1" dirty="0" smtClean="0">
                <a:latin typeface="Arial" charset="0"/>
                <a:cs typeface="Arial" charset="0"/>
              </a:rPr>
              <a:t>Zpracování: </a:t>
            </a:r>
            <a:br>
              <a:rPr lang="cs-CZ" sz="2400" b="1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žlázy je nutné vymáčet ve vodě či mléce alespoň 24 hodin.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endParaRPr lang="cs-CZ" sz="24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400" b="1" dirty="0" smtClean="0">
                <a:latin typeface="Arial" charset="0"/>
                <a:cs typeface="Arial" charset="0"/>
              </a:rPr>
              <a:t>Pokrmy: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400" dirty="0" smtClean="0">
                <a:latin typeface="Arial" charset="0"/>
                <a:cs typeface="Arial" charset="0"/>
              </a:rPr>
              <a:t>Nejčastěji se upravuje smažením. Před smažením 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se musí vždy uvařit do měkka!</a:t>
            </a:r>
          </a:p>
          <a:p>
            <a:pPr algn="ctr" eaLnBrk="1" hangingPunct="1"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Kravské vemeno</a:t>
            </a:r>
          </a:p>
        </p:txBody>
      </p:sp>
      <p:pic>
        <p:nvPicPr>
          <p:cNvPr id="37890" name="Zástupný symbol pro obsah 5" descr="mklů§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338263"/>
            <a:ext cx="4319588" cy="4257675"/>
          </a:xfrm>
        </p:spPr>
      </p:pic>
      <p:pic>
        <p:nvPicPr>
          <p:cNvPr id="37891" name="Picture 2" descr="C:\Documents and Settings\servis\Plocha\hovězí droby\442515941_680bb632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078038"/>
            <a:ext cx="4392612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Hovězí ledviny</a:t>
            </a: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VITAMÍNY: </a:t>
            </a:r>
            <a:r>
              <a:rPr lang="cs-CZ" sz="2800" smtClean="0">
                <a:latin typeface="Arial" charset="0"/>
                <a:cs typeface="Arial" charset="0"/>
              </a:rPr>
              <a:t>obsahují velké množství purinových a extraktivních látek, vitamíny skupiny B a C. Z nerostných látek obsahují hlavně železo</a:t>
            </a:r>
            <a:r>
              <a:rPr lang="cs-CZ" sz="2800" b="1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ZPRACOVÁNÍ: </a:t>
            </a:r>
            <a:r>
              <a:rPr lang="cs-CZ" sz="2800" smtClean="0">
                <a:latin typeface="Arial" charset="0"/>
                <a:cs typeface="Arial" charset="0"/>
              </a:rPr>
              <a:t> Před tepelnou úpravou se odstraňují ledvinové pánvičky a blanšírují se (odstraní se zápach po moči). </a:t>
            </a:r>
          </a:p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POKRMY: </a:t>
            </a:r>
            <a:r>
              <a:rPr lang="cs-CZ" sz="2800" smtClean="0">
                <a:latin typeface="Arial" charset="0"/>
                <a:cs typeface="Arial" charset="0"/>
              </a:rPr>
              <a:t>Používají se na dušené úpravy, smažení nebo na grilování.</a:t>
            </a:r>
            <a:endParaRPr lang="cs-CZ" sz="28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Hovězí ledviny</a:t>
            </a:r>
          </a:p>
        </p:txBody>
      </p:sp>
      <p:pic>
        <p:nvPicPr>
          <p:cNvPr id="39938" name="Zástupný symbol pro obsah 3" descr="vyber02 ko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00213"/>
            <a:ext cx="7416800" cy="4573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  <p:pic>
        <p:nvPicPr>
          <p:cNvPr id="40962" name="Picture 2" descr="C:\Documents and Settings\servis\Plocha\hovězí droby\400_F_1421083_rphRwKLMNtle1k8Vtlm0OumeX2Hnf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5080000" cy="3390900"/>
          </a:xfrm>
        </p:spPr>
      </p:pic>
      <p:pic>
        <p:nvPicPr>
          <p:cNvPr id="40963" name="Picture 3" descr="C:\Documents and Settings\servis\Plocha\hovězí droby\IMG_1084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141663"/>
            <a:ext cx="4392612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Slezina</a:t>
            </a: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VITAMÍNY: </a:t>
            </a:r>
            <a:r>
              <a:rPr lang="cs-CZ" sz="2800" smtClean="0">
                <a:latin typeface="Arial" charset="0"/>
                <a:cs typeface="Arial" charset="0"/>
              </a:rPr>
              <a:t>obsahuje hlavně železo a vitamín A, má velké množství purinových látek. </a:t>
            </a:r>
          </a:p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POKRMY: </a:t>
            </a:r>
            <a:r>
              <a:rPr lang="cs-CZ" sz="2800" smtClean="0">
                <a:latin typeface="Arial" charset="0"/>
                <a:cs typeface="Arial" charset="0"/>
              </a:rPr>
              <a:t>Mleté se používá do nádivek, k zesilování vývaru a nakrájená na plátky se dají grilovat. Slezina je sladká!</a:t>
            </a:r>
            <a:endParaRPr lang="cs-CZ" sz="28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Slezina</a:t>
            </a:r>
          </a:p>
        </p:txBody>
      </p:sp>
      <p:pic>
        <p:nvPicPr>
          <p:cNvPr id="43010" name="Zástupný symbol pro obsah 3" descr="vyber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57338"/>
            <a:ext cx="7704138" cy="4773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Hovězí plíce</a:t>
            </a:r>
          </a:p>
        </p:txBody>
      </p:sp>
      <p:sp>
        <p:nvSpPr>
          <p:cNvPr id="440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STRUKTURA: </a:t>
            </a:r>
            <a:r>
              <a:rPr lang="cs-CZ" sz="2800" smtClean="0">
                <a:latin typeface="Arial" charset="0"/>
                <a:cs typeface="Arial" charset="0"/>
              </a:rPr>
              <a:t>Plíce se skládají z hladké svaloviny, vaziva a elastických vláken. </a:t>
            </a:r>
          </a:p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VITAMÍNY: </a:t>
            </a:r>
            <a:r>
              <a:rPr lang="cs-CZ" sz="2800" smtClean="0">
                <a:latin typeface="Arial" charset="0"/>
                <a:cs typeface="Arial" charset="0"/>
              </a:rPr>
              <a:t>Obsahují vápník, který je dobře využitelný.</a:t>
            </a:r>
          </a:p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POKRMY: </a:t>
            </a:r>
            <a:r>
              <a:rPr lang="cs-CZ" sz="2800" smtClean="0">
                <a:latin typeface="Arial" charset="0"/>
                <a:cs typeface="Arial" charset="0"/>
              </a:rPr>
              <a:t>Používají se na vaření a doplňují se výživnou omáčkou nebo se přidávají do paštik. </a:t>
            </a:r>
            <a:endParaRPr lang="cs-CZ" sz="28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sah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8958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2400" smtClean="0">
                <a:latin typeface="Arial" charset="0"/>
                <a:cs typeface="Arial" charset="0"/>
              </a:rPr>
              <a:t>Složení - vnitřností se vyznačují vysokým obsahem vitamínu, minerálů, cholesterolu a purinu.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sz="2400" smtClean="0">
                <a:latin typeface="Arial" charset="0"/>
                <a:cs typeface="Arial" charset="0"/>
              </a:rPr>
              <a:t>Stáří dobytka - Čím je dobytče mladší tím 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jsou vnitřnosti chutnější!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sz="2400" smtClean="0">
                <a:latin typeface="Arial" charset="0"/>
                <a:cs typeface="Arial" charset="0"/>
              </a:rPr>
              <a:t>Čerstvost - Znakem čerstvosti je lesklý, svítivý, 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lehce vlhký povrch.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sz="2400" smtClean="0">
                <a:latin typeface="Arial" charset="0"/>
                <a:cs typeface="Arial" charset="0"/>
              </a:rPr>
              <a:t>Zpracování - Vnitřnosti podléhají brzké zkáze, 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proto by se měli zpracovat za čerstva a nebo zamrazit.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Hovězí plíce</a:t>
            </a:r>
          </a:p>
        </p:txBody>
      </p:sp>
      <p:pic>
        <p:nvPicPr>
          <p:cNvPr id="45058" name="Zástupný symbol pro obsah 3" descr="plíce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268413"/>
            <a:ext cx="5256212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  <p:pic>
        <p:nvPicPr>
          <p:cNvPr id="46082" name="Zástupný symbol pro obsah 3" descr="raw beef lun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765175"/>
            <a:ext cx="2519362" cy="1889125"/>
          </a:xfrm>
        </p:spPr>
      </p:pic>
      <p:pic>
        <p:nvPicPr>
          <p:cNvPr id="46083" name="Picture 2" descr="C:\Documents and Settings\servis\Plocha\hovězí droby\Beef Lu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196975"/>
            <a:ext cx="4586287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C:\Documents and Settings\servis\Plocha\hovězí droby\beeflun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933825"/>
            <a:ext cx="27146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>
          <a:xfrm>
            <a:off x="4206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Hovězí žaludek</a:t>
            </a:r>
          </a:p>
        </p:txBody>
      </p:sp>
      <p:sp>
        <p:nvSpPr>
          <p:cNvPr id="47106" name="Zástupný symbol pro obsah 2"/>
          <p:cNvSpPr>
            <a:spLocks noGrp="1"/>
          </p:cNvSpPr>
          <p:nvPr>
            <p:ph idx="1"/>
          </p:nvPr>
        </p:nvSpPr>
        <p:spPr>
          <a:xfrm>
            <a:off x="420688" y="1052513"/>
            <a:ext cx="8229600" cy="4525962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Z části hovězího žaludku získáváme drštky, ze kterých se vaří oblíbená dršťková polévka!</a:t>
            </a:r>
          </a:p>
        </p:txBody>
      </p:sp>
      <p:pic>
        <p:nvPicPr>
          <p:cNvPr id="47107" name="Picture 2" descr="C:\Documents and Settings\servis\Plocha\hovězí droby\str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708275"/>
            <a:ext cx="6408737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Hovězí žaludek</a:t>
            </a:r>
          </a:p>
        </p:txBody>
      </p:sp>
      <p:pic>
        <p:nvPicPr>
          <p:cNvPr id="48130" name="Zástupný symbol pro obsah 3" descr="žalude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68413"/>
            <a:ext cx="4032250" cy="4024312"/>
          </a:xfrm>
        </p:spPr>
      </p:pic>
      <p:pic>
        <p:nvPicPr>
          <p:cNvPr id="48131" name="Picture 2" descr="C:\Documents and Settings\servis\Plocha\hovězí droby\cow_stoma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09938"/>
            <a:ext cx="460851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Hovězí jícen</a:t>
            </a:r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  <a:cs typeface="Arial" charset="0"/>
              </a:rPr>
              <a:t>Sehrávají v kuchyni jen velmi malou roli!</a:t>
            </a:r>
          </a:p>
        </p:txBody>
      </p:sp>
      <p:pic>
        <p:nvPicPr>
          <p:cNvPr id="49155" name="Picture 2" descr="C:\Documents and Settings\servis\Plocha\hovězí droby\cowgull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72771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Hovězí jícen</a:t>
            </a:r>
          </a:p>
        </p:txBody>
      </p:sp>
      <p:pic>
        <p:nvPicPr>
          <p:cNvPr id="50178" name="Zástupný symbol pro obsah 3" descr="vyber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412875"/>
            <a:ext cx="3960812" cy="521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684213" y="5013325"/>
            <a:ext cx="8064500" cy="863600"/>
          </a:xfrm>
        </p:spPr>
        <p:txBody>
          <a:bodyPr/>
          <a:lstStyle/>
          <a:p>
            <a:r>
              <a:rPr lang="cs-CZ" sz="2400" smtClean="0">
                <a:latin typeface="Arial" charset="0"/>
              </a:rPr>
              <a:t>Mgr. Alexandr Burda </a:t>
            </a:r>
          </a:p>
        </p:txBody>
      </p:sp>
      <p:pic>
        <p:nvPicPr>
          <p:cNvPr id="51202" name="Obrázek 3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052513"/>
            <a:ext cx="7011988" cy="33845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srdce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2000" b="1" smtClean="0">
                <a:latin typeface="Arial" charset="0"/>
                <a:cs typeface="Arial" charset="0"/>
              </a:rPr>
              <a:t>Vitamíny:</a:t>
            </a:r>
            <a:r>
              <a:rPr lang="cs-CZ" sz="2000" smtClean="0">
                <a:latin typeface="Arial" charset="0"/>
                <a:cs typeface="Arial" charset="0"/>
              </a:rPr>
              <a:t> </a:t>
            </a:r>
            <a:br>
              <a:rPr lang="cs-CZ" sz="2000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Obsahuje větší množství minerálních látek a vitamíny PP a C.</a:t>
            </a:r>
            <a:br>
              <a:rPr lang="cs-CZ" sz="2000" smtClean="0">
                <a:latin typeface="Arial" charset="0"/>
                <a:cs typeface="Arial" charset="0"/>
              </a:rPr>
            </a:br>
            <a:endParaRPr lang="cs-CZ" sz="20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cs-CZ" sz="2000" b="1" smtClean="0">
                <a:latin typeface="Arial" charset="0"/>
                <a:cs typeface="Arial" charset="0"/>
              </a:rPr>
              <a:t>Struktura:</a:t>
            </a:r>
            <a:br>
              <a:rPr lang="cs-CZ" sz="2000" b="1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Svalová vlákna srdce jsou velmi pevně vzájemně spojená,</a:t>
            </a:r>
            <a:br>
              <a:rPr lang="cs-CZ" sz="2000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 proto vyžadují více času na zpracování.</a:t>
            </a:r>
            <a:br>
              <a:rPr lang="cs-CZ" sz="2000" smtClean="0">
                <a:latin typeface="Arial" charset="0"/>
                <a:cs typeface="Arial" charset="0"/>
              </a:rPr>
            </a:br>
            <a:endParaRPr lang="cs-CZ" sz="20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cs-CZ" sz="2000" b="1" smtClean="0">
                <a:latin typeface="Arial" charset="0"/>
                <a:cs typeface="Arial" charset="0"/>
              </a:rPr>
              <a:t>Zpracování: </a:t>
            </a:r>
            <a:br>
              <a:rPr lang="cs-CZ" sz="2000" b="1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Srdce se před zpracováním očistí a odstraní zbytky sražené krve. Nejčastěji se upravuje dušením nebo vařením.</a:t>
            </a:r>
            <a:br>
              <a:rPr lang="cs-CZ" sz="2000" smtClean="0">
                <a:latin typeface="Arial" charset="0"/>
                <a:cs typeface="Arial" charset="0"/>
              </a:rPr>
            </a:br>
            <a:endParaRPr lang="cs-CZ" sz="20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cs-CZ" sz="2000" b="1" smtClean="0">
                <a:latin typeface="Arial" charset="0"/>
                <a:cs typeface="Arial" charset="0"/>
              </a:rPr>
              <a:t>Příklady pokrmů:</a:t>
            </a:r>
            <a:r>
              <a:rPr lang="cs-CZ" sz="2000" smtClean="0">
                <a:latin typeface="Arial" charset="0"/>
                <a:cs typeface="Arial" charset="0"/>
              </a:rPr>
              <a:t> </a:t>
            </a:r>
            <a:br>
              <a:rPr lang="cs-CZ" sz="2000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Hovězí srdce na smetaně, Hovězí srdce na špeku nebo v rajčatech.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srdce</a:t>
            </a:r>
          </a:p>
        </p:txBody>
      </p:sp>
      <p:pic>
        <p:nvPicPr>
          <p:cNvPr id="18434" name="Zástupný symbol pro obsah 3" descr="05v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628775"/>
            <a:ext cx="4248150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632700" cy="935038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Řez srdcem</a:t>
            </a:r>
          </a:p>
        </p:txBody>
      </p:sp>
      <p:pic>
        <p:nvPicPr>
          <p:cNvPr id="19458" name="Zástupný symbol pro obsah 3" descr="Davidandnicole-BeefHeart78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412875"/>
            <a:ext cx="6284912" cy="4713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játra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Vitamíny:</a:t>
            </a:r>
            <a:br>
              <a:rPr lang="cs-CZ" sz="2400" b="1" dirty="0" smtClean="0"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Játra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jsou biologicky nejhodnotnější potravinou, mají nejvyšší koncentraci stopových prvků a vitamínu 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D.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Zpracování:</a:t>
            </a:r>
            <a:br>
              <a:rPr lang="cs-CZ" sz="2400" b="1" dirty="0" smtClean="0"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!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Játra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se solí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až po tepelné úpravě, jinak by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ztvrdla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! </a:t>
            </a:r>
            <a:br>
              <a:rPr lang="cs-CZ" sz="2400" b="1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Před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přípravou se namáčejí se do studené vody či mléka,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aby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se z  nich vyplavila  krev a škodlivé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látky.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Příklady pokrmů:</a:t>
            </a:r>
            <a:br>
              <a:rPr lang="cs-CZ" sz="2400" b="1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Hovězí játra v petrželovém těstíčku, Hovězí játra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na cibulce, Naložená hovězí játra  s čerstvým zázvorem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 žampiony.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játra</a:t>
            </a:r>
          </a:p>
        </p:txBody>
      </p:sp>
      <p:pic>
        <p:nvPicPr>
          <p:cNvPr id="21506" name="Obrázek 3"/>
          <p:cNvPicPr>
            <a:picLocks noChangeAspect="1"/>
          </p:cNvPicPr>
          <p:nvPr/>
        </p:nvPicPr>
        <p:blipFill>
          <a:blip r:embed="rId2"/>
          <a:srcRect l="4765" t="1607" r="4765" b="17"/>
          <a:stretch>
            <a:fillRect/>
          </a:stretch>
        </p:blipFill>
        <p:spPr bwMode="auto">
          <a:xfrm>
            <a:off x="817563" y="1773238"/>
            <a:ext cx="749458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latin typeface="Arial" charset="0"/>
                <a:cs typeface="Arial" charset="0"/>
              </a:rPr>
              <a:t>Hovězí jazyk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413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2400" b="1" smtClean="0">
                <a:latin typeface="Arial" charset="0"/>
                <a:cs typeface="Arial" charset="0"/>
              </a:rPr>
              <a:t>Zpracování: </a:t>
            </a:r>
            <a:br>
              <a:rPr lang="cs-CZ" sz="2400" b="1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Jazyk je poměrně tuhý a proto vyžaduje delší tepelnou úpravu. Zpracovává se do uzenářských výrobků, vařením, uzením. Používá se ve studené i teplé kuchyni.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sz="2400" b="1" smtClean="0">
                <a:latin typeface="Arial" charset="0"/>
                <a:cs typeface="Arial" charset="0"/>
              </a:rPr>
              <a:t>Příklady pokrmů: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sz="2400" smtClean="0">
                <a:latin typeface="Arial" charset="0"/>
                <a:cs typeface="Arial" charset="0"/>
              </a:rPr>
              <a:t>Staročeský hovězí jazyk, Grilovaný hovězí jazyk, 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Hovězí jazyk na smetaně nebo s křenovou omáčkou.</a:t>
            </a:r>
            <a:endParaRPr lang="cs-CZ" sz="24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712</Words>
  <Application>Microsoft Office PowerPoint</Application>
  <PresentationFormat>Předvádění na obrazovce (4:3)</PresentationFormat>
  <Paragraphs>81</Paragraphs>
  <Slides>36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Arial</vt:lpstr>
      <vt:lpstr>Calibri</vt:lpstr>
      <vt:lpstr>Motiv sady Office</vt:lpstr>
      <vt:lpstr>Snímek 1</vt:lpstr>
      <vt:lpstr>Srdce, játra, ledviny, mozek, brzlík,býčí žlázy,  kravské vemeno, jazyk, dršťky, tlama, slezina</vt:lpstr>
      <vt:lpstr>Snímek 3</vt:lpstr>
      <vt:lpstr>Hovězí srdce</vt:lpstr>
      <vt:lpstr>Hovězí srdce</vt:lpstr>
      <vt:lpstr>Řez srdcem</vt:lpstr>
      <vt:lpstr>Hovězí játra</vt:lpstr>
      <vt:lpstr>Hovězí játra</vt:lpstr>
      <vt:lpstr>Hovězí jazyk</vt:lpstr>
      <vt:lpstr>Hovězí jazyk</vt:lpstr>
      <vt:lpstr> </vt:lpstr>
      <vt:lpstr>Hovězí mozek</vt:lpstr>
      <vt:lpstr>Hovězí mozek</vt:lpstr>
      <vt:lpstr> </vt:lpstr>
      <vt:lpstr>Hovězí brzlík</vt:lpstr>
      <vt:lpstr>Hovězí brzlík</vt:lpstr>
      <vt:lpstr>Hovězí dršťky</vt:lpstr>
      <vt:lpstr>Hovězí dršťky</vt:lpstr>
      <vt:lpstr>Býčí žlázy</vt:lpstr>
      <vt:lpstr>Býčí žlázy</vt:lpstr>
      <vt:lpstr> </vt:lpstr>
      <vt:lpstr>Kravské vemeno</vt:lpstr>
      <vt:lpstr>Kravské vemeno</vt:lpstr>
      <vt:lpstr>Hovězí ledviny</vt:lpstr>
      <vt:lpstr>Hovězí ledviny</vt:lpstr>
      <vt:lpstr> </vt:lpstr>
      <vt:lpstr>Slezina</vt:lpstr>
      <vt:lpstr>Slezina</vt:lpstr>
      <vt:lpstr>Hovězí plíce</vt:lpstr>
      <vt:lpstr>Hovězí plíce</vt:lpstr>
      <vt:lpstr> </vt:lpstr>
      <vt:lpstr>Hovězí žaludek</vt:lpstr>
      <vt:lpstr>Hovězí žaludek</vt:lpstr>
      <vt:lpstr>Hovězí jícen</vt:lpstr>
      <vt:lpstr>Hovězí jícen</vt:lpstr>
      <vt:lpstr>Mgr. Alexandr Burda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Hovězí droby</dc:title>
  <dc:creator>Major</dc:creator>
  <cp:lastModifiedBy>uživatel</cp:lastModifiedBy>
  <cp:revision>115</cp:revision>
  <dcterms:created xsi:type="dcterms:W3CDTF">2010-10-22T10:56:10Z</dcterms:created>
  <dcterms:modified xsi:type="dcterms:W3CDTF">2013-09-09T10:11:18Z</dcterms:modified>
</cp:coreProperties>
</file>