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77" r:id="rId2"/>
    <p:sldId id="256" r:id="rId3"/>
    <p:sldId id="257" r:id="rId4"/>
    <p:sldId id="270" r:id="rId5"/>
    <p:sldId id="258" r:id="rId6"/>
    <p:sldId id="262" r:id="rId7"/>
    <p:sldId id="271" r:id="rId8"/>
    <p:sldId id="264" r:id="rId9"/>
    <p:sldId id="272" r:id="rId10"/>
    <p:sldId id="261" r:id="rId11"/>
    <p:sldId id="273" r:id="rId12"/>
    <p:sldId id="263" r:id="rId13"/>
    <p:sldId id="274" r:id="rId14"/>
    <p:sldId id="259" r:id="rId15"/>
    <p:sldId id="275" r:id="rId16"/>
    <p:sldId id="260" r:id="rId17"/>
    <p:sldId id="276" r:id="rId18"/>
    <p:sldId id="279" r:id="rId19"/>
    <p:sldId id="280" r:id="rId20"/>
    <p:sldId id="281" r:id="rId21"/>
    <p:sldId id="282" r:id="rId22"/>
    <p:sldId id="283" r:id="rId23"/>
    <p:sldId id="284" r:id="rId24"/>
    <p:sldId id="285" r:id="rId25"/>
    <p:sldId id="286" r:id="rId26"/>
    <p:sldId id="287" r:id="rId27"/>
    <p:sldId id="288" r:id="rId28"/>
    <p:sldId id="289" r:id="rId29"/>
    <p:sldId id="278" r:id="rId30"/>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97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EEABC30-B0F4-4B9E-BBB9-4C09F4A3E65C}" type="datetimeFigureOut">
              <a:rPr lang="sk-SK"/>
              <a:pPr>
                <a:defRPr/>
              </a:pPr>
              <a:t>10. 9. 2013</a:t>
            </a:fld>
            <a:endParaRPr lang="sk-SK"/>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sk-SK"/>
              <a:t>Mušle Sv. Jakuba</a:t>
            </a: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B50F61-8CA1-4BD2-83B3-B7B77D36261A}" type="slidenum">
              <a:rPr lang="sk-SK"/>
              <a:pPr>
                <a:defRPr/>
              </a:pPr>
              <a:t>‹#›</a:t>
            </a:fld>
            <a:endParaRPr lang="sk-SK"/>
          </a:p>
        </p:txBody>
      </p:sp>
    </p:spTree>
    <p:extLst>
      <p:ext uri="{BB962C8B-B14F-4D97-AF65-F5344CB8AC3E}">
        <p14:creationId xmlns:p14="http://schemas.microsoft.com/office/powerpoint/2010/main" val="13643875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E386A6-030A-43A9-ABFF-4E0EDA5F0D18}" type="datetimeFigureOut">
              <a:rPr lang="sk-SK"/>
              <a:pPr>
                <a:defRPr/>
              </a:pPr>
              <a:t>10. 9. 2013</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sk-SK"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sk-SK"/>
              <a:t>Mušle Sv. Jakuba</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C7E7740-EA67-4EE8-B4F7-6E8D0FBECDFF}" type="slidenum">
              <a:rPr lang="sk-SK"/>
              <a:pPr>
                <a:defRPr/>
              </a:pPr>
              <a:t>‹#›</a:t>
            </a:fld>
            <a:endParaRPr lang="sk-SK"/>
          </a:p>
        </p:txBody>
      </p:sp>
    </p:spTree>
    <p:extLst>
      <p:ext uri="{BB962C8B-B14F-4D97-AF65-F5344CB8AC3E}">
        <p14:creationId xmlns:p14="http://schemas.microsoft.com/office/powerpoint/2010/main" val="426059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ro obrázek snímku 1"/>
          <p:cNvSpPr>
            <a:spLocks noGrp="1" noRot="1" noChangeAspect="1"/>
          </p:cNvSpPr>
          <p:nvPr>
            <p:ph type="sldImg"/>
          </p:nvPr>
        </p:nvSpPr>
        <p:spPr bwMode="auto">
          <a:noFill/>
          <a:ln>
            <a:solidFill>
              <a:srgbClr val="000000"/>
            </a:solidFill>
            <a:miter lim="800000"/>
            <a:headEnd/>
            <a:tailEnd/>
          </a:ln>
        </p:spPr>
      </p:sp>
      <p:sp>
        <p:nvSpPr>
          <p:cNvPr id="317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Zástupný symbol pro obrázek snímku 1"/>
          <p:cNvSpPr>
            <a:spLocks noGrp="1" noRot="1" noChangeAspect="1"/>
          </p:cNvSpPr>
          <p:nvPr>
            <p:ph type="sldImg"/>
          </p:nvPr>
        </p:nvSpPr>
        <p:spPr bwMode="auto">
          <a:noFill/>
          <a:ln>
            <a:solidFill>
              <a:srgbClr val="000000"/>
            </a:solidFill>
            <a:miter lim="800000"/>
            <a:headEnd/>
            <a:tailEnd/>
          </a:ln>
        </p:spPr>
      </p:sp>
      <p:sp>
        <p:nvSpPr>
          <p:cNvPr id="3686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581FAE8D-F38F-41A1-A1B9-A4400DB3F463}" type="datetime1">
              <a:rPr lang="sk-SK"/>
              <a:pPr>
                <a:defRPr/>
              </a:pPr>
              <a:t>10. 9. 2013</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D33BA64E-99F4-4A3F-8B72-52D23D8B3D2A}"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47C8C34-5686-4435-852E-ED5483CCE075}" type="datetime1">
              <a:rPr lang="sk-SK"/>
              <a:pPr>
                <a:defRPr/>
              </a:pPr>
              <a:t>10. 9. 2013</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AAD3E161-36FE-4415-BD00-426AFE3A7A4C}"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269F88A-DE45-423B-AAC3-28F6040E300A}" type="datetime1">
              <a:rPr lang="sk-SK"/>
              <a:pPr>
                <a:defRPr/>
              </a:pPr>
              <a:t>10. 9. 2013</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9C68D969-5A32-4604-881D-09DE48C2A596}"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2E13DCB-B341-441A-915F-0859E4502727}" type="datetime1">
              <a:rPr lang="sk-SK"/>
              <a:pPr>
                <a:defRPr/>
              </a:pPr>
              <a:t>10. 9. 2013</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A76EE085-7CDF-4A58-96DF-97B221570284}"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16D06A8-A859-42DD-9C43-C80F0898B232}" type="datetime1">
              <a:rPr lang="sk-SK"/>
              <a:pPr>
                <a:defRPr/>
              </a:pPr>
              <a:t>10. 9. 2013</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F2D502F2-44D4-4D2A-A53B-CAF50C6198FD}"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5C11E2AA-CCC1-4DB6-9047-B55C2A439844}" type="datetime1">
              <a:rPr lang="sk-SK"/>
              <a:pPr>
                <a:defRPr/>
              </a:pPr>
              <a:t>10. 9. 2013</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FBAF1FDB-0F9A-4DF1-9AA1-C1D9AC6A4B2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BCA91A5D-6345-4A7C-B625-5B41DBD82581}" type="datetime1">
              <a:rPr lang="sk-SK"/>
              <a:pPr>
                <a:defRPr/>
              </a:pPr>
              <a:t>10. 9. 2013</a:t>
            </a:fld>
            <a:endParaRPr lang="sk-SK"/>
          </a:p>
        </p:txBody>
      </p:sp>
      <p:sp>
        <p:nvSpPr>
          <p:cNvPr id="8" name="Zástupný symbol pro zápatí 4"/>
          <p:cNvSpPr>
            <a:spLocks noGrp="1"/>
          </p:cNvSpPr>
          <p:nvPr>
            <p:ph type="ftr" sz="quarter" idx="11"/>
          </p:nvPr>
        </p:nvSpPr>
        <p:spPr/>
        <p:txBody>
          <a:bodyPr/>
          <a:lstStyle>
            <a:lvl1pPr>
              <a:defRPr/>
            </a:lvl1pPr>
          </a:lstStyle>
          <a:p>
            <a:pPr>
              <a:defRPr/>
            </a:pPr>
            <a:endParaRPr lang="sk-SK"/>
          </a:p>
        </p:txBody>
      </p:sp>
      <p:sp>
        <p:nvSpPr>
          <p:cNvPr id="9" name="Zástupný symbol pro číslo snímku 5"/>
          <p:cNvSpPr>
            <a:spLocks noGrp="1"/>
          </p:cNvSpPr>
          <p:nvPr>
            <p:ph type="sldNum" sz="quarter" idx="12"/>
          </p:nvPr>
        </p:nvSpPr>
        <p:spPr/>
        <p:txBody>
          <a:bodyPr/>
          <a:lstStyle>
            <a:lvl1pPr>
              <a:defRPr/>
            </a:lvl1pPr>
          </a:lstStyle>
          <a:p>
            <a:pPr>
              <a:defRPr/>
            </a:pPr>
            <a:fld id="{0DA2CFE0-2EBE-4CED-BFC5-3E46D4727EF6}"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9BB819A1-8E24-4C78-B200-6D8725DEFEC0}" type="datetime1">
              <a:rPr lang="sk-SK"/>
              <a:pPr>
                <a:defRPr/>
              </a:pPr>
              <a:t>10. 9. 2013</a:t>
            </a:fld>
            <a:endParaRPr lang="sk-SK"/>
          </a:p>
        </p:txBody>
      </p:sp>
      <p:sp>
        <p:nvSpPr>
          <p:cNvPr id="4" name="Zástupný symbol pro zápatí 4"/>
          <p:cNvSpPr>
            <a:spLocks noGrp="1"/>
          </p:cNvSpPr>
          <p:nvPr>
            <p:ph type="ftr" sz="quarter" idx="11"/>
          </p:nvPr>
        </p:nvSpPr>
        <p:spPr/>
        <p:txBody>
          <a:bodyPr/>
          <a:lstStyle>
            <a:lvl1pPr>
              <a:defRPr/>
            </a:lvl1pPr>
          </a:lstStyle>
          <a:p>
            <a:pPr>
              <a:defRPr/>
            </a:pPr>
            <a:endParaRPr lang="sk-SK"/>
          </a:p>
        </p:txBody>
      </p:sp>
      <p:sp>
        <p:nvSpPr>
          <p:cNvPr id="5" name="Zástupný symbol pro číslo snímku 5"/>
          <p:cNvSpPr>
            <a:spLocks noGrp="1"/>
          </p:cNvSpPr>
          <p:nvPr>
            <p:ph type="sldNum" sz="quarter" idx="12"/>
          </p:nvPr>
        </p:nvSpPr>
        <p:spPr/>
        <p:txBody>
          <a:bodyPr/>
          <a:lstStyle>
            <a:lvl1pPr>
              <a:defRPr/>
            </a:lvl1pPr>
          </a:lstStyle>
          <a:p>
            <a:pPr>
              <a:defRPr/>
            </a:pPr>
            <a:fld id="{22A65E92-BB46-403F-92E4-933A95F7071F}"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94FCC90-FBD3-496D-8C5E-91881FACE7CA}" type="datetime1">
              <a:rPr lang="sk-SK"/>
              <a:pPr>
                <a:defRPr/>
              </a:pPr>
              <a:t>10. 9. 2013</a:t>
            </a:fld>
            <a:endParaRPr lang="sk-SK"/>
          </a:p>
        </p:txBody>
      </p:sp>
      <p:sp>
        <p:nvSpPr>
          <p:cNvPr id="3" name="Zástupný symbol pro zápatí 4"/>
          <p:cNvSpPr>
            <a:spLocks noGrp="1"/>
          </p:cNvSpPr>
          <p:nvPr>
            <p:ph type="ftr" sz="quarter" idx="11"/>
          </p:nvPr>
        </p:nvSpPr>
        <p:spPr/>
        <p:txBody>
          <a:bodyPr/>
          <a:lstStyle>
            <a:lvl1pPr>
              <a:defRPr/>
            </a:lvl1pPr>
          </a:lstStyle>
          <a:p>
            <a:pPr>
              <a:defRPr/>
            </a:pPr>
            <a:endParaRPr lang="sk-SK"/>
          </a:p>
        </p:txBody>
      </p:sp>
      <p:sp>
        <p:nvSpPr>
          <p:cNvPr id="4" name="Zástupný symbol pro číslo snímku 5"/>
          <p:cNvSpPr>
            <a:spLocks noGrp="1"/>
          </p:cNvSpPr>
          <p:nvPr>
            <p:ph type="sldNum" sz="quarter" idx="12"/>
          </p:nvPr>
        </p:nvSpPr>
        <p:spPr/>
        <p:txBody>
          <a:bodyPr/>
          <a:lstStyle>
            <a:lvl1pPr>
              <a:defRPr/>
            </a:lvl1pPr>
          </a:lstStyle>
          <a:p>
            <a:pPr>
              <a:defRPr/>
            </a:pPr>
            <a:fld id="{BDAAEDE6-CA8D-420B-9D24-F6901F6E5426}"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85D569-D186-4681-A137-0820C14CBBC0}" type="datetime1">
              <a:rPr lang="sk-SK"/>
              <a:pPr>
                <a:defRPr/>
              </a:pPr>
              <a:t>10. 9. 2013</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1EE47E1C-F40B-4CFB-884F-701CDAA644F3}"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CCF26FA-D69F-4A58-9B60-C028D71DD707}" type="datetime1">
              <a:rPr lang="sk-SK"/>
              <a:pPr>
                <a:defRPr/>
              </a:pPr>
              <a:t>10. 9. 2013</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7DEDEEB6-03B5-438D-8C5D-53A5EEB267B4}"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A33AEB-2726-4C34-A6CF-60744CE7A4D8}" type="datetime1">
              <a:rPr lang="sk-SK"/>
              <a:pPr>
                <a:defRPr/>
              </a:pPr>
              <a:t>10. 9. 2013</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5991C0-E313-4099-AD75-7FD0946572B8}"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subTitle" idx="1"/>
          </p:nvPr>
        </p:nvSpPr>
        <p:spPr>
          <a:xfrm>
            <a:off x="1371600" y="5029200"/>
            <a:ext cx="6400800" cy="990600"/>
          </a:xfrm>
        </p:spPr>
        <p:txBody>
          <a:bodyPr/>
          <a:lstStyle/>
          <a:p>
            <a:pPr eaLnBrk="1" hangingPunct="1"/>
            <a:r>
              <a:rPr lang="cs-CZ" sz="4400" b="1" dirty="0" smtClean="0">
                <a:solidFill>
                  <a:schemeClr val="tx1"/>
                </a:solidFill>
                <a:latin typeface="Arial" charset="0"/>
              </a:rPr>
              <a:t>Mušle </a:t>
            </a:r>
          </a:p>
        </p:txBody>
      </p:sp>
      <p:pic>
        <p:nvPicPr>
          <p:cNvPr id="15362" name="Obrázek 3"/>
          <p:cNvPicPr>
            <a:picLocks noGrp="1" noChangeAspect="1"/>
          </p:cNvPicPr>
          <p:nvPr>
            <p:ph type="ctrTitle" idx="4294967295"/>
          </p:nvPr>
        </p:nvPicPr>
        <p:blipFill>
          <a:blip r:embed="rId2"/>
          <a:srcRect/>
          <a:stretch>
            <a:fillRect/>
          </a:stretch>
        </p:blipFill>
        <p:spPr>
          <a:xfrm>
            <a:off x="1143000" y="762000"/>
            <a:ext cx="7010400" cy="343366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3"/>
          <p:cNvSpPr>
            <a:spLocks noGrp="1"/>
          </p:cNvSpPr>
          <p:nvPr>
            <p:ph type="title"/>
          </p:nvPr>
        </p:nvSpPr>
        <p:spPr>
          <a:xfrm>
            <a:off x="533400" y="228600"/>
            <a:ext cx="4595813" cy="522288"/>
          </a:xfrm>
        </p:spPr>
        <p:txBody>
          <a:bodyPr/>
          <a:lstStyle/>
          <a:p>
            <a:pPr algn="ctr" eaLnBrk="1" hangingPunct="1"/>
            <a:r>
              <a:rPr lang="cs-CZ" sz="3200" smtClean="0">
                <a:latin typeface="Arial" charset="0"/>
                <a:cs typeface="Arial" charset="0"/>
              </a:rPr>
              <a:t>Mandlovka</a:t>
            </a:r>
            <a:r>
              <a:rPr lang="cs-CZ" sz="3200" b="0" smtClean="0">
                <a:latin typeface="Arial" charset="0"/>
                <a:cs typeface="Arial" charset="0"/>
              </a:rPr>
              <a:t> </a:t>
            </a:r>
            <a:r>
              <a:rPr lang="cs-CZ" sz="3200" smtClean="0">
                <a:latin typeface="Arial" charset="0"/>
                <a:cs typeface="Arial" charset="0"/>
              </a:rPr>
              <a:t>obecná</a:t>
            </a:r>
          </a:p>
        </p:txBody>
      </p:sp>
      <p:sp>
        <p:nvSpPr>
          <p:cNvPr id="27650" name="Zástupný symbol pro text 5"/>
          <p:cNvSpPr>
            <a:spLocks noGrp="1"/>
          </p:cNvSpPr>
          <p:nvPr>
            <p:ph type="body" sz="half" idx="2"/>
          </p:nvPr>
        </p:nvSpPr>
        <p:spPr>
          <a:xfrm>
            <a:off x="249238" y="1235075"/>
            <a:ext cx="8077200" cy="4724400"/>
          </a:xfrm>
        </p:spPr>
        <p:txBody>
          <a:bodyPr/>
          <a:lstStyle/>
          <a:p>
            <a:pPr eaLnBrk="1" hangingPunct="1"/>
            <a:r>
              <a:rPr lang="cs-CZ" sz="2800" smtClean="0">
                <a:latin typeface="Arial" charset="0"/>
                <a:cs typeface="Arial" charset="0"/>
              </a:rPr>
              <a:t>anglický název: Dog cockle</a:t>
            </a:r>
          </a:p>
          <a:p>
            <a:pPr eaLnBrk="1" hangingPunct="1"/>
            <a:r>
              <a:rPr lang="cs-CZ" sz="2800" smtClean="0">
                <a:latin typeface="Arial" charset="0"/>
                <a:cs typeface="Arial" charset="0"/>
              </a:rPr>
              <a:t>země původu: Norsko</a:t>
            </a:r>
          </a:p>
          <a:p>
            <a:pPr eaLnBrk="1" hangingPunct="1"/>
            <a:r>
              <a:rPr lang="cs-CZ" sz="2800" smtClean="0">
                <a:latin typeface="Arial" charset="0"/>
                <a:cs typeface="Arial" charset="0"/>
              </a:rPr>
              <a:t>Tento druh mandlovek je rozšířený od pobřeží Norska až po Kanárské ostrovy. Ve středozemním moři se vyskytují zřídka. Zdržují se v hloubkách okolo 20m.</a:t>
            </a:r>
            <a:br>
              <a:rPr lang="cs-CZ" sz="2800" smtClean="0">
                <a:latin typeface="Arial" charset="0"/>
                <a:cs typeface="Arial" charset="0"/>
              </a:rPr>
            </a:br>
            <a:r>
              <a:rPr lang="cs-CZ" sz="2800" smtClean="0">
                <a:latin typeface="Arial" charset="0"/>
                <a:cs typeface="Arial" charset="0"/>
              </a:rPr>
              <a:t/>
            </a:r>
            <a:br>
              <a:rPr lang="cs-CZ" sz="2800" smtClean="0">
                <a:latin typeface="Arial" charset="0"/>
                <a:cs typeface="Arial" charset="0"/>
              </a:rPr>
            </a:br>
            <a:r>
              <a:rPr lang="cs-CZ" sz="2800" smtClean="0">
                <a:latin typeface="Arial" charset="0"/>
                <a:cs typeface="Arial" charset="0"/>
              </a:rPr>
              <a:t>Tlusté kulaté schránky jsou pokryté výraznými soustředěnými pruhy a na okrajích mají zbytky tmavého periostraka. Zámek mezi oběma lasturami tvoří řada rovnoměrně tvarovaných zoubků.</a:t>
            </a:r>
            <a:r>
              <a:rPr lang="cs-CZ" sz="2800" i="1" smtClean="0">
                <a:latin typeface="Arial" charset="0"/>
                <a:cs typeface="Arial" charset="0"/>
              </a:rPr>
              <a:t/>
            </a:r>
            <a:br>
              <a:rPr lang="cs-CZ" sz="2800" i="1" smtClean="0">
                <a:latin typeface="Arial" charset="0"/>
                <a:cs typeface="Arial" charset="0"/>
              </a:rPr>
            </a:br>
            <a:r>
              <a:rPr lang="cs-CZ" i="1" smtClean="0">
                <a:latin typeface="Times New Roman" pitchFamily="18" charset="0"/>
                <a:cs typeface="Times New Roman" pitchFamily="18" charset="0"/>
              </a:rPr>
              <a:t/>
            </a:r>
            <a:br>
              <a:rPr lang="cs-CZ" i="1" smtClean="0">
                <a:latin typeface="Times New Roman" pitchFamily="18" charset="0"/>
                <a:cs typeface="Times New Roman" pitchFamily="18" charset="0"/>
              </a:rPr>
            </a:br>
            <a:endParaRPr lang="cs-CZ"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bdélník 1"/>
          <p:cNvSpPr>
            <a:spLocks noChangeArrowheads="1"/>
          </p:cNvSpPr>
          <p:nvPr/>
        </p:nvSpPr>
        <p:spPr bwMode="auto">
          <a:xfrm>
            <a:off x="762000" y="609600"/>
            <a:ext cx="7010400" cy="1816100"/>
          </a:xfrm>
          <a:prstGeom prst="rect">
            <a:avLst/>
          </a:prstGeom>
          <a:noFill/>
          <a:ln w="9525">
            <a:noFill/>
            <a:miter lim="800000"/>
            <a:headEnd/>
            <a:tailEnd/>
          </a:ln>
        </p:spPr>
        <p:txBody>
          <a:bodyPr>
            <a:spAutoFit/>
          </a:bodyPr>
          <a:lstStyle/>
          <a:p>
            <a:r>
              <a:rPr lang="cs-CZ" sz="2800"/>
              <a:t>Maso mandlovek může být poněkud tuhé, především u větších exemplářů. Proto se často používá nasekané nadrobno do různých nádivek.</a:t>
            </a:r>
          </a:p>
        </p:txBody>
      </p:sp>
      <p:pic>
        <p:nvPicPr>
          <p:cNvPr id="29698" name="Picture 2" descr="http://www.cerstveryby.cz/out/pictures/z1/hrebenatka01_z1.jpg"/>
          <p:cNvPicPr>
            <a:picLocks noChangeAspect="1" noChangeArrowheads="1"/>
          </p:cNvPicPr>
          <p:nvPr/>
        </p:nvPicPr>
        <p:blipFill>
          <a:blip r:embed="rId2"/>
          <a:srcRect b="11111"/>
          <a:stretch>
            <a:fillRect/>
          </a:stretch>
        </p:blipFill>
        <p:spPr bwMode="auto">
          <a:xfrm>
            <a:off x="2803525" y="2425700"/>
            <a:ext cx="5953125" cy="3968750"/>
          </a:xfrm>
          <a:prstGeom prst="rect">
            <a:avLst/>
          </a:prstGeom>
          <a:noFill/>
          <a:ln w="88900">
            <a:solidFill>
              <a:schemeClr val="bg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descr="http://www.dinersclub.sk/diners/uploaded/IS392201.jpg"/>
          <p:cNvPicPr>
            <a:picLocks noChangeAspect="1" noChangeArrowheads="1"/>
          </p:cNvPicPr>
          <p:nvPr/>
        </p:nvPicPr>
        <p:blipFill>
          <a:blip r:embed="rId3"/>
          <a:srcRect/>
          <a:stretch>
            <a:fillRect/>
          </a:stretch>
        </p:blipFill>
        <p:spPr bwMode="auto">
          <a:xfrm>
            <a:off x="3967163" y="304800"/>
            <a:ext cx="2738437" cy="2057400"/>
          </a:xfrm>
          <a:prstGeom prst="rect">
            <a:avLst/>
          </a:prstGeom>
          <a:noFill/>
          <a:ln w="88900">
            <a:solidFill>
              <a:schemeClr val="tx1"/>
            </a:solidFill>
            <a:miter lim="800000"/>
            <a:headEnd/>
            <a:tailEnd/>
          </a:ln>
        </p:spPr>
      </p:pic>
      <p:sp>
        <p:nvSpPr>
          <p:cNvPr id="30722" name="Nadpis 2"/>
          <p:cNvSpPr>
            <a:spLocks noGrp="1"/>
          </p:cNvSpPr>
          <p:nvPr>
            <p:ph type="title"/>
          </p:nvPr>
        </p:nvSpPr>
        <p:spPr>
          <a:xfrm>
            <a:off x="-20638" y="334963"/>
            <a:ext cx="3505201" cy="533400"/>
          </a:xfrm>
        </p:spPr>
        <p:txBody>
          <a:bodyPr/>
          <a:lstStyle/>
          <a:p>
            <a:pPr eaLnBrk="1" hangingPunct="1"/>
            <a:r>
              <a:rPr lang="cs-CZ" sz="3200" smtClean="0">
                <a:latin typeface="Arial" charset="0"/>
                <a:cs typeface="Arial" charset="0"/>
              </a:rPr>
              <a:t>Ústřice obrovská</a:t>
            </a:r>
          </a:p>
        </p:txBody>
      </p:sp>
      <p:sp>
        <p:nvSpPr>
          <p:cNvPr id="30723" name="Zástupný symbol pro text 3"/>
          <p:cNvSpPr>
            <a:spLocks noGrp="1"/>
          </p:cNvSpPr>
          <p:nvPr>
            <p:ph type="body" sz="half" idx="2"/>
          </p:nvPr>
        </p:nvSpPr>
        <p:spPr>
          <a:xfrm>
            <a:off x="46038" y="993775"/>
            <a:ext cx="8839200" cy="6732588"/>
          </a:xfrm>
        </p:spPr>
        <p:txBody>
          <a:bodyPr/>
          <a:lstStyle/>
          <a:p>
            <a:pPr eaLnBrk="1" hangingPunct="1">
              <a:spcBef>
                <a:spcPct val="0"/>
              </a:spcBef>
            </a:pPr>
            <a:r>
              <a:rPr lang="cs-CZ" sz="2400" dirty="0" smtClean="0">
                <a:latin typeface="Arial" charset="0"/>
                <a:cs typeface="Arial" charset="0"/>
              </a:rPr>
              <a:t>anglický název: </a:t>
            </a:r>
            <a:r>
              <a:rPr lang="cs-CZ" sz="2400" dirty="0" err="1" smtClean="0">
                <a:latin typeface="Arial" charset="0"/>
                <a:cs typeface="Arial" charset="0"/>
              </a:rPr>
              <a:t>Flat</a:t>
            </a:r>
            <a:r>
              <a:rPr lang="cs-CZ" sz="2400" dirty="0" smtClean="0">
                <a:latin typeface="Arial" charset="0"/>
                <a:cs typeface="Arial" charset="0"/>
              </a:rPr>
              <a:t> </a:t>
            </a:r>
            <a:r>
              <a:rPr lang="cs-CZ" sz="2400" dirty="0" err="1" smtClean="0">
                <a:latin typeface="Arial" charset="0"/>
                <a:cs typeface="Arial" charset="0"/>
              </a:rPr>
              <a:t>oyster</a:t>
            </a:r>
            <a:endParaRPr lang="cs-CZ" sz="2400" dirty="0" smtClean="0">
              <a:latin typeface="Arial" charset="0"/>
              <a:cs typeface="Arial" charset="0"/>
            </a:endParaRPr>
          </a:p>
          <a:p>
            <a:pPr eaLnBrk="1" hangingPunct="1">
              <a:spcBef>
                <a:spcPct val="0"/>
              </a:spcBef>
            </a:pPr>
            <a:r>
              <a:rPr lang="cs-CZ" sz="2400" dirty="0" smtClean="0">
                <a:latin typeface="Arial" charset="0"/>
                <a:cs typeface="Arial" charset="0"/>
              </a:rPr>
              <a:t>země původu: Francie</a:t>
            </a:r>
          </a:p>
          <a:p>
            <a:pPr eaLnBrk="1" hangingPunct="1">
              <a:spcBef>
                <a:spcPct val="0"/>
              </a:spcBef>
            </a:pPr>
            <a:r>
              <a:rPr lang="cs-CZ" sz="2400" dirty="0" smtClean="0">
                <a:latin typeface="Arial" charset="0"/>
                <a:cs typeface="Arial" charset="0"/>
              </a:rPr>
              <a:t>Původní areál rozšíření</a:t>
            </a:r>
          </a:p>
          <a:p>
            <a:pPr eaLnBrk="1" hangingPunct="1">
              <a:spcBef>
                <a:spcPct val="0"/>
              </a:spcBef>
            </a:pPr>
            <a:r>
              <a:rPr lang="cs-CZ" sz="2400" dirty="0" smtClean="0">
                <a:latin typeface="Arial" charset="0"/>
                <a:cs typeface="Arial" charset="0"/>
              </a:rPr>
              <a:t> ústřice jedle se rozprostírá</a:t>
            </a:r>
          </a:p>
          <a:p>
            <a:pPr eaLnBrk="1" hangingPunct="1">
              <a:spcBef>
                <a:spcPct val="0"/>
              </a:spcBef>
            </a:pPr>
            <a:r>
              <a:rPr lang="cs-CZ" sz="2400" dirty="0" smtClean="0">
                <a:latin typeface="Arial" charset="0"/>
                <a:cs typeface="Arial" charset="0"/>
              </a:rPr>
              <a:t> v Atlantském oceánu od Norska </a:t>
            </a:r>
          </a:p>
          <a:p>
            <a:pPr eaLnBrk="1" hangingPunct="1">
              <a:spcBef>
                <a:spcPct val="0"/>
              </a:spcBef>
            </a:pPr>
            <a:r>
              <a:rPr lang="cs-CZ" sz="2400" dirty="0" smtClean="0">
                <a:latin typeface="Arial" charset="0"/>
                <a:cs typeface="Arial" charset="0"/>
              </a:rPr>
              <a:t>po Maroko a   zahrnuje celou oblast Středo </a:t>
            </a:r>
          </a:p>
          <a:p>
            <a:pPr eaLnBrk="1" hangingPunct="1">
              <a:spcBef>
                <a:spcPct val="0"/>
              </a:spcBef>
            </a:pPr>
            <a:r>
              <a:rPr lang="cs-CZ" sz="2400" dirty="0" smtClean="0">
                <a:latin typeface="Arial" charset="0"/>
                <a:cs typeface="Arial" charset="0"/>
              </a:rPr>
              <a:t>zemního moře. Populace žijící   ve volné přírodě</a:t>
            </a:r>
          </a:p>
          <a:p>
            <a:pPr eaLnBrk="1" hangingPunct="1">
              <a:spcBef>
                <a:spcPct val="0"/>
              </a:spcBef>
            </a:pPr>
            <a:r>
              <a:rPr lang="cs-CZ" sz="2400" dirty="0" smtClean="0">
                <a:latin typeface="Arial" charset="0"/>
                <a:cs typeface="Arial" charset="0"/>
              </a:rPr>
              <a:t> jsou dnes ovšem vzácností. Umělý chov tohoto</a:t>
            </a:r>
          </a:p>
          <a:p>
            <a:pPr eaLnBrk="1" hangingPunct="1">
              <a:spcBef>
                <a:spcPct val="0"/>
              </a:spcBef>
            </a:pPr>
            <a:r>
              <a:rPr lang="cs-CZ" sz="2400" dirty="0" smtClean="0">
                <a:latin typeface="Arial" charset="0"/>
                <a:cs typeface="Arial" charset="0"/>
              </a:rPr>
              <a:t> druhu ústřic je náročnější než chov jiných </a:t>
            </a:r>
            <a:r>
              <a:rPr lang="cs-CZ" sz="2400" dirty="0" smtClean="0">
                <a:latin typeface="Arial" charset="0"/>
                <a:cs typeface="Arial" charset="0"/>
              </a:rPr>
              <a:t>druhů.</a:t>
            </a:r>
            <a:endParaRPr lang="cs-CZ" sz="2400" dirty="0" smtClean="0">
              <a:latin typeface="Arial" charset="0"/>
              <a:cs typeface="Arial" charset="0"/>
            </a:endParaRPr>
          </a:p>
          <a:p>
            <a:pPr eaLnBrk="1" hangingPunct="1">
              <a:spcBef>
                <a:spcPct val="0"/>
              </a:spcBef>
            </a:pPr>
            <a:r>
              <a:rPr lang="cs-CZ" sz="2400" dirty="0" smtClean="0">
                <a:latin typeface="Arial" charset="0"/>
                <a:cs typeface="Arial" charset="0"/>
              </a:rPr>
              <a:t>Přesto </a:t>
            </a:r>
            <a:r>
              <a:rPr lang="cs-CZ" sz="2400" dirty="0" smtClean="0">
                <a:latin typeface="Arial" charset="0"/>
                <a:cs typeface="Arial" charset="0"/>
              </a:rPr>
              <a:t>se vyplácí, protože ústřice jedlá se</a:t>
            </a:r>
          </a:p>
          <a:p>
            <a:pPr eaLnBrk="1" hangingPunct="1">
              <a:spcBef>
                <a:spcPct val="0"/>
              </a:spcBef>
            </a:pPr>
            <a:r>
              <a:rPr lang="cs-CZ" sz="2400" dirty="0" smtClean="0">
                <a:latin typeface="Arial" charset="0"/>
                <a:cs typeface="Arial" charset="0"/>
              </a:rPr>
              <a:t> vyznačuje lahodnější chutí, která opravňuje </a:t>
            </a:r>
          </a:p>
          <a:p>
            <a:pPr eaLnBrk="1" hangingPunct="1">
              <a:spcBef>
                <a:spcPct val="0"/>
              </a:spcBef>
            </a:pPr>
            <a:r>
              <a:rPr lang="cs-CZ" sz="2400" dirty="0" smtClean="0">
                <a:latin typeface="Arial" charset="0"/>
                <a:cs typeface="Arial" charset="0"/>
              </a:rPr>
              <a:t>k požadavkům vyšších cen. Akvakultury ústřic se</a:t>
            </a:r>
          </a:p>
          <a:p>
            <a:pPr eaLnBrk="1" hangingPunct="1">
              <a:spcBef>
                <a:spcPct val="0"/>
              </a:spcBef>
            </a:pPr>
            <a:r>
              <a:rPr lang="cs-CZ" sz="2400" dirty="0" smtClean="0">
                <a:latin typeface="Arial" charset="0"/>
                <a:cs typeface="Arial" charset="0"/>
              </a:rPr>
              <a:t> tradičně provozují podél atlantského pobřeží, především ve Francii. Zdejší centra chovu ústřic                                                                        se nacházejí v Normandii, Bretagni a v regionech </a:t>
            </a:r>
            <a:r>
              <a:rPr lang="cs-CZ" sz="2400" dirty="0" err="1" smtClean="0">
                <a:latin typeface="Arial" charset="0"/>
                <a:cs typeface="Arial" charset="0"/>
              </a:rPr>
              <a:t>Charente</a:t>
            </a:r>
            <a:r>
              <a:rPr lang="cs-CZ" sz="2400" dirty="0" smtClean="0">
                <a:latin typeface="Arial" charset="0"/>
                <a:cs typeface="Arial" charset="0"/>
              </a:rPr>
              <a:t> a Gironde.</a:t>
            </a:r>
          </a:p>
        </p:txBody>
      </p:sp>
      <p:sp>
        <p:nvSpPr>
          <p:cNvPr id="3072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 name="Tabulka 9"/>
          <p:cNvGraphicFramePr>
            <a:graphicFrameLocks noGrp="1"/>
          </p:cNvGraphicFramePr>
          <p:nvPr/>
        </p:nvGraphicFramePr>
        <p:xfrm>
          <a:off x="7007225" y="46038"/>
          <a:ext cx="2133600" cy="5257844"/>
        </p:xfrm>
        <a:graphic>
          <a:graphicData uri="http://schemas.openxmlformats.org/drawingml/2006/table">
            <a:tbl>
              <a:tblPr firstRow="1" bandRow="1">
                <a:tableStyleId>{5C22544A-7EE6-4342-B048-85BDC9FD1C3A}</a:tableStyleId>
              </a:tblPr>
              <a:tblGrid>
                <a:gridCol w="533400"/>
                <a:gridCol w="533400"/>
                <a:gridCol w="533400"/>
                <a:gridCol w="533400"/>
              </a:tblGrid>
              <a:tr h="507590">
                <a:tc>
                  <a:txBody>
                    <a:bodyPr/>
                    <a:lstStyle/>
                    <a:p>
                      <a:r>
                        <a:rPr lang="cs-CZ" sz="800" dirty="0" smtClean="0">
                          <a:latin typeface="Times New Roman" pitchFamily="18" charset="0"/>
                          <a:cs typeface="Times New Roman" pitchFamily="18" charset="0"/>
                        </a:rPr>
                        <a:t>Nutriční</a:t>
                      </a:r>
                      <a:r>
                        <a:rPr lang="cs-CZ" sz="800" baseline="0" dirty="0" smtClean="0">
                          <a:latin typeface="Times New Roman" pitchFamily="18" charset="0"/>
                          <a:cs typeface="Times New Roman" pitchFamily="18" charset="0"/>
                        </a:rPr>
                        <a:t> hodnoty</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a:t>
                      </a:r>
                      <a:r>
                        <a:rPr lang="cs-CZ" sz="800" baseline="0" dirty="0" smtClean="0">
                          <a:latin typeface="Times New Roman" pitchFamily="18" charset="0"/>
                          <a:cs typeface="Times New Roman" pitchFamily="18" charset="0"/>
                        </a:rPr>
                        <a:t> 100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 200 g porci</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DDD v %</a:t>
                      </a:r>
                      <a:r>
                        <a:rPr lang="cs-CZ" sz="800" baseline="0" dirty="0" smtClean="0">
                          <a:latin typeface="Times New Roman" pitchFamily="18" charset="0"/>
                          <a:cs typeface="Times New Roman" pitchFamily="18" charset="0"/>
                        </a:rPr>
                        <a:t> na 100g </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energie (</a:t>
                      </a:r>
                      <a:r>
                        <a:rPr lang="cs-CZ" sz="800" dirty="0" err="1" smtClean="0">
                          <a:latin typeface="Times New Roman" pitchFamily="18" charset="0"/>
                          <a:cs typeface="Times New Roman" pitchFamily="18" charset="0"/>
                        </a:rPr>
                        <a:t>kj</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247</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494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bílkoviny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5,20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10,40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10</a:t>
                      </a:r>
                      <a:endParaRPr lang="cs-CZ" sz="800" dirty="0">
                        <a:latin typeface="Times New Roman" pitchFamily="18" charset="0"/>
                        <a:cs typeface="Times New Roman" pitchFamily="18" charset="0"/>
                      </a:endParaRPr>
                    </a:p>
                  </a:txBody>
                  <a:tcPr/>
                </a:tc>
              </a:tr>
              <a:tr h="323012">
                <a:tc>
                  <a:txBody>
                    <a:bodyPr/>
                    <a:lstStyle/>
                    <a:p>
                      <a:r>
                        <a:rPr lang="cs-CZ" sz="800" dirty="0" smtClean="0">
                          <a:latin typeface="Times New Roman" pitchFamily="18" charset="0"/>
                          <a:cs typeface="Times New Roman" pitchFamily="18" charset="0"/>
                        </a:rPr>
                        <a:t>tuky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1,50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sacharidy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omega – 3</a:t>
                      </a:r>
                      <a:r>
                        <a:rPr lang="cs-CZ" sz="800" baseline="0" dirty="0" smtClean="0">
                          <a:latin typeface="Times New Roman" pitchFamily="18" charset="0"/>
                          <a:cs typeface="Times New Roman" pitchFamily="18" charset="0"/>
                        </a:rPr>
                        <a:t> (mg)</a:t>
                      </a:r>
                      <a:r>
                        <a:rPr lang="cs-CZ" sz="800" dirty="0" smtClean="0">
                          <a:latin typeface="Times New Roman" pitchFamily="18" charset="0"/>
                          <a:cs typeface="Times New Roman" pitchFamily="18" charset="0"/>
                        </a:rPr>
                        <a:t> </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435</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870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omega – 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28</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56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507590">
                <a:tc>
                  <a:txBody>
                    <a:bodyPr/>
                    <a:lstStyle/>
                    <a:p>
                      <a:r>
                        <a:rPr lang="cs-CZ" sz="800" dirty="0" smtClean="0">
                          <a:latin typeface="Times New Roman" pitchFamily="18" charset="0"/>
                          <a:cs typeface="Times New Roman" pitchFamily="18" charset="0"/>
                        </a:rPr>
                        <a:t>vitamín B12 (</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16,20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270</a:t>
                      </a:r>
                      <a:endParaRPr lang="cs-CZ" sz="800" dirty="0">
                        <a:latin typeface="Times New Roman" pitchFamily="18" charset="0"/>
                        <a:cs typeface="Times New Roman" pitchFamily="18" charset="0"/>
                      </a:endParaRPr>
                    </a:p>
                  </a:txBody>
                  <a:tcPr/>
                </a:tc>
              </a:tr>
              <a:tr h="507590">
                <a:tc>
                  <a:txBody>
                    <a:bodyPr/>
                    <a:lstStyle/>
                    <a:p>
                      <a:r>
                        <a:rPr lang="cs-CZ" sz="800" dirty="0" smtClean="0">
                          <a:latin typeface="Times New Roman" pitchFamily="18" charset="0"/>
                          <a:cs typeface="Times New Roman" pitchFamily="18" charset="0"/>
                        </a:rPr>
                        <a:t>vitamín B6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0,10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vitamín D (IU)</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selen</a:t>
                      </a:r>
                      <a:r>
                        <a:rPr lang="cs-CZ" sz="800" baseline="0" dirty="0" smtClean="0">
                          <a:latin typeface="Times New Roman" pitchFamily="18" charset="0"/>
                          <a:cs typeface="Times New Roman" pitchFamily="18" charset="0"/>
                        </a:rPr>
                        <a:t> (</a:t>
                      </a:r>
                      <a:r>
                        <a:rPr lang="cs-CZ" sz="800" baseline="0" dirty="0" err="1" smtClean="0">
                          <a:latin typeface="Times New Roman" pitchFamily="18" charset="0"/>
                          <a:cs typeface="Times New Roman" pitchFamily="18" charset="0"/>
                        </a:rPr>
                        <a:t>mcg</a:t>
                      </a:r>
                      <a:r>
                        <a:rPr lang="cs-CZ" sz="800" baseline="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63,70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127,4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91</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fosfor</a:t>
                      </a:r>
                      <a:r>
                        <a:rPr lang="cs-CZ" sz="800" baseline="0" dirty="0" smtClean="0">
                          <a:latin typeface="Times New Roman" pitchFamily="18" charset="0"/>
                          <a:cs typeface="Times New Roman" pitchFamily="18" charset="0"/>
                        </a:rPr>
                        <a:t>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93</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186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a:t>
                      </a:r>
                      <a:endParaRPr lang="cs-CZ" sz="800" dirty="0">
                        <a:latin typeface="Times New Roman" pitchFamily="18" charset="0"/>
                        <a:cs typeface="Times New Roman" pitchFamily="18" charset="0"/>
                      </a:endParaRPr>
                    </a:p>
                  </a:txBody>
                  <a:tcPr/>
                </a:tc>
              </a:tr>
              <a:tr h="330384">
                <a:tc>
                  <a:txBody>
                    <a:bodyPr/>
                    <a:lstStyle/>
                    <a:p>
                      <a:r>
                        <a:rPr lang="cs-CZ" sz="800" dirty="0" smtClean="0">
                          <a:latin typeface="Times New Roman" pitchFamily="18" charset="0"/>
                          <a:cs typeface="Times New Roman" pitchFamily="18" charset="0"/>
                        </a:rPr>
                        <a:t>hořčík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33</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a:t>
                      </a:r>
                      <a:endParaRPr lang="cs-CZ" sz="800" dirty="0">
                        <a:latin typeface="Times New Roman" pitchFamily="18" charset="0"/>
                        <a:cs typeface="Times New Roman" pitchFamily="18" charset="0"/>
                      </a:endParaRPr>
                    </a:p>
                  </a:txBody>
                  <a:tcPr/>
                </a:tc>
              </a:tr>
              <a:tr h="323012">
                <a:tc gridSpan="4">
                  <a:txBody>
                    <a:bodyPr/>
                    <a:lstStyle/>
                    <a:p>
                      <a:r>
                        <a:rPr lang="cs-CZ" sz="800" dirty="0" smtClean="0">
                          <a:latin typeface="Times New Roman" pitchFamily="18" charset="0"/>
                          <a:cs typeface="Times New Roman" pitchFamily="18" charset="0"/>
                        </a:rPr>
                        <a:t>*</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 – 1 mikrogram</a:t>
                      </a:r>
                      <a:r>
                        <a:rPr lang="cs-CZ" sz="800" baseline="0" dirty="0" smtClean="0">
                          <a:latin typeface="Times New Roman" pitchFamily="18" charset="0"/>
                          <a:cs typeface="Times New Roman" pitchFamily="18" charset="0"/>
                        </a:rPr>
                        <a:t> = 1/1 000 </a:t>
                      </a:r>
                      <a:r>
                        <a:rPr lang="cs-CZ" sz="800" baseline="0" dirty="0" err="1" smtClean="0">
                          <a:latin typeface="Times New Roman" pitchFamily="18" charset="0"/>
                          <a:cs typeface="Times New Roman" pitchFamily="18" charset="0"/>
                        </a:rPr>
                        <a:t>000</a:t>
                      </a:r>
                      <a:r>
                        <a:rPr lang="cs-CZ" sz="800" baseline="0" dirty="0" smtClean="0">
                          <a:latin typeface="Times New Roman" pitchFamily="18" charset="0"/>
                          <a:cs typeface="Times New Roman" pitchFamily="18" charset="0"/>
                        </a:rPr>
                        <a:t> g</a:t>
                      </a:r>
                      <a:endParaRPr lang="cs-CZ" sz="8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délník 2"/>
          <p:cNvSpPr>
            <a:spLocks noChangeArrowheads="1"/>
          </p:cNvSpPr>
          <p:nvPr/>
        </p:nvSpPr>
        <p:spPr bwMode="auto">
          <a:xfrm>
            <a:off x="588963" y="414338"/>
            <a:ext cx="7799387" cy="5632450"/>
          </a:xfrm>
          <a:prstGeom prst="rect">
            <a:avLst/>
          </a:prstGeom>
          <a:noFill/>
          <a:ln w="9525">
            <a:noFill/>
            <a:miter lim="800000"/>
            <a:headEnd/>
            <a:tailEnd/>
          </a:ln>
        </p:spPr>
        <p:txBody>
          <a:bodyPr>
            <a:spAutoFit/>
          </a:bodyPr>
          <a:lstStyle/>
          <a:p>
            <a:r>
              <a:rPr lang="cs-CZ" i="1">
                <a:latin typeface="Times New Roman" pitchFamily="18" charset="0"/>
                <a:cs typeface="Times New Roman" pitchFamily="18" charset="0"/>
              </a:rPr>
              <a:t> </a:t>
            </a:r>
            <a:r>
              <a:rPr lang="cs-CZ" sz="2400"/>
              <a:t>Ústřici jedlou lze snadno odlišit od ostatních druhů ústřic podle okrouhlého, plochého tvaru schránky. Tvar, zbarvení a  povrch lastur přitom mohou být různé. Maso ústřice jedlé je béžově pískové až  šedavé barvy. Tento druh dorůstá do délky  12 cm, ve výjimečných případech  mohou dorůst do délky až 20 cm. Takoví  obři jsou ale velmi vzácní. Ve Francii se  jim říká pied de cheval neboli koňská noha a v prodeji dosahují velmi vysokých cen. Ústřice se klasicky podávají syrové v otevřených lasturách pouze na nasekaném ledě. Maso se pak spolu s vodou v lastuře jednoduše vysaje nebo vyjme vidličkou. Podle chuti lze k ústřicím podávat nakrájený citron nebo limetku. Ústřice jedlá však chutná výborně také vařená, například pošírovaná ve vlastní šťávě nebo gratinovaná v lastuře.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4" descr="data:image/jpg;base64,/9j/4AAQSkZJRgABAQAAAQABAAD/2wCEAAkGBhISEBQPEBQUFBQQFRQPDxAQEBQUFBUPFBAVFBQQFBQXHCYeFxkjGRQUHy8gIycpLCwsFR4xNTAqNSYrLCkBCQoKDgwOGg8PGiokHhwsLCopLCwpLCksLCkpKSwpLCwpLCwpLCksLCksKSksLCwsKSkpKSkpKSkpKSkpKSwpLP/AABEIAMIBAwMBIgACEQEDEQH/xAAbAAABBQEBAAAAAAAAAAAAAAACAAEDBAUGB//EAEUQAAEDAgMEBwUFBgUCBwAAAAEAAhEDIQQSMQVBUWEGEyJxgZGhMlKxwdEUQmKS8BVTgrLh8SNUcpPTc9IHFiQzNENE/8QAGgEAAgMBAQAAAAAAAAAAAAAAAAECAwQFBv/EACoRAAICAQMEAAYCAwAAAAAAAAABAhEDEyExBBJBUQUUImGB8DJxI0Kh/9oADAMBAAIRAxEAPwA6bVMGoaYUgCzlog1SsQhSNCYErQpA1DTClyoABrVIAkAiCBCAT5U4CeExDgJQiAShAAwlCKEoTENCUIoShFgDCUI4ShMQMJQihPCABhKEUJQmAEJQihKEABCYhHCEpACQgIUhQkIAjIQEKUhAQgCJwUTgp3BRuCAIcqSOEkwKlNqlDVGxWGiVUWjZU7EYYhc1MRZphTZVWoPVwBAAJwE8J4TEIJ0gnQAQCUJwkgQMJ4SToAYJ4SToEKEoTpJgNCeE6SAGhKE8J0xAQlCKE0IAGEJRwmITACExCOEJCQEZCFwUkIS1AEJCicFYc1RuagCGEkcJJgUg1SsTtYiDFWWkrUz2ImBSQgRXp6q/TCycRjgHQ0TxvCNm1Xe6PVVPNBOixY5NWjVhNCyMZ0gFNhqPygDWzie4AGSVUwfS9tSwBZw62k5k9xJhGtENKR0adZjdovPu/l/qn+3v4j8qWvEekzTanWYMa/iPyhP9sfx9B9EteIaLNJJZNXGvEX1PAaeSkGKed/wT1lVi0ndGknWb9of7xTiu73j5pa6DRZpJKgKx4nzKfreZ8ynrr0Giy+nCoipzPmVWq7SAMA8iSTCHnS8CeKuWbCSycNjw+15uN+4x8lYzcz5lCzr0JY74ZeTKKgeyPH4o1oW6sqap0OShJTwmhSEKUJTlAQgBy5A5yLKgISAjLlG5ylLUDggCAuSR5U6YFZtVH1ihYpQFWWBNqFEX2uk1qqYx5mIMBKTpWNKynli7rb7qNuLBNh/EbBPVqBxgnS5EweVlWe82ynKDNyJXPauVnUxwTRDia7H1QCcxpjM0HSZguHE7vFXWBrxDhMj9BZlOm0VC5wvGXMdwJE/AK+2xltxvEwe8cVkyfyLkqVAUaj6FTI7tUHQKbzc03GwY4+6dxOkgLbwrA92SYtm9YWfna5pGocIvpBEFZ3R7bU1BSef8SkXUnmfaA9l3ofEc1oxPu5MmWPbwdo3ANyxqePNVK2HyiT3eKmZjRxXFdMelT21GtpOGRru1BnMQfZPBuvrwWvSTWxl1GjocVWgZgJjSOPcls/EOcJezL+ImJHcquGrGpRD2sLC4SWO1HCD6/RZu0doVIDRJkybfdEg+P0VMduScr5NvFY0McBOntCDMRuVjrMzTkNyDGljBieF1zlbFFwl3ZzCLa6ATprqY5qXBuyBlVsOLgR2pBiwOZu46/qyj5IqbT3KI29Wou6s3IPaa8TB+K2NndJGutUGU+82Y8RqFl7eotqzUaMlRgl7SfaYPvsO8BY2EeeYU0vB14Rx5o3wz0kPluZvaESIMz3LnetsNdPje6p7M2rUomwlp9prgYPPkea2MG+hXPZljtSyR4ltr/qyjKNmLP08or7Euy2uc6bnKPjoFr5TwSwlEMbAEb+fj+tynJUlGkZo7B4b2R4/EqRBS08/iilb4fxRllyxymTgIalQNEkwBqTopkRFVcbtGnSaXPOm4ak8AFm7Z6QAU3dSb2GaLCTciVx1bEueZe4nmTKz5c3Zsjr/D/hr6pd7dRT/Jp7R6R1apMHIzc1pgx+JwufgsrrDKAlMSsLk5O2esx4MeGPbBJI0MHtmrT0cSPdcZHrp4LqtmbVbXbIs4e0zhzHELhZVrZ+NNKo143HtDi3ePJW48ri/sc7rvh8M8HKKqX7yd3CSQIIkaG4PJJdE8duU2BTNCjYFKFUTHBTVvZPcnhDXPYPcmM5ytUYKrc9gRAPB26eSKtDbnLJJknc0KLGYcPN9LhQEObYnM2I7WoHI/VYEzqw4SG2lUa5mUCTVae3oMpsfFUMDjOpY2nVcZb2c7tHDcZ3W3HetJlHsgH7sRHDepKuCa4ZS0Fp8x4qM0pqmTbUeDNx23AxhdTIJOgHHiua2UCcSx8m9QB0a3PaPmusf0apHTMO51u64UmB6NUqbs5lx3B0QI001UsfbCLRkyNzafoLbWMrUqLyyXWIa4atm0kctZXGdG6ZdUJfdrYJBvLt365L0o3CzMRsNl3UgGONyB7J+iksjUWghCLmnLwPhtsOBjVvAoK2PpVD+7J1kSCeNtD4KuNk1DujvI+SuYXo+AZeZ5D6qu7N+RYeSCnTdMOgjceE+hG9aWFwoyxA5GforBwotA0tG4t4fMH6lC1uXWW/y+DvrCtxy9nNyLe0UcZs8kQbRdrx908e47wsXG4LLDssHfHszy4A/riuyaA4KhiMMAcp9l1jyJ+Su7UxY80oO0c9RxltYIjXW3ySOPIc1wMFpkOFiFs4nowHMmn2T7uvgP14rmsWx9M5XsykcZB74Kqb3pnXxZYZFsd30d2718tflzsANrZhxA3RbzW4V5PgNoGnUa9kgtM2JuN47ty9Swdc1KTKhBbnaHZTulOjD1OHTdrhlilp5/FEEFPTxPxUlPVbIcI5MuWG4wFxG3dtmpUyNPZaYAG873FdVtiuW0HuGoafgvLmYntAniJUiJ09OOrIIs61+ZiVi4ikBBGjs0coMR8D4q62s51MAaXB493w81XxLiQW7nE1Wj8RHbA/XDgs+aHdH+jr/Cup0cyi3tLkqlAjSAXPPZsZpSSVzZ+znVXZW2A1cdB9SpJW6RTknHHFyk6SJMPtusxoY1xAbYCAbeISW23onTi73zvjKPSCktOnk/WcR9d0LduP8Aw0GqZqhapmrQebHVfGuhsDfaFZVLH0z7QNhu+aUuBrkI7DBaCDDtTIsTGiza2ELTleInQ6g+K1NmY8klrtR8DoVpYjDNe2D3g7weIVenHIrRassoOpHNPYCAOG/ipadIEKU1GB3V52F4nshwzQN5buTOfBHAmPFZ2u2VSL3NyjsR9RCPIOSuCkYQRBSlFLgjFmfisQGi0Tw1UWGqOLhm0PEQix9GKgIbOe/G41t5K0zOYME5Vmbfcb4Qj2WGKYRU29oN4z6KzTMiVBtCsGNa/g9g3b3ZSfIkrQnRjfoPIBZC+AJOg4K5ksHeaMKTVMgmYn2tk9gtE3y+yZ8dd2istoyFl9J9lBkVqdmkw8cHbiOR/WqzsBtWrS9h1vdN2+RTjJrY1fLLJHugzsKNKB/XwCbE4JlUZXtDhz3cwdyg2Zt5r+zUAY7cZ7J89PHzW+ymCFYtzJOMsbpnKbO6E0mVHPf2mz/hs5a9vjwtr6LqursrNKiFcpYGf7K2MPRVkzSk7kzFHzOveiYU9ZsOcBucfihCvjwZnyQbTo56T2jeCB3rySvRLHkO1Bie5eyPC43pR0YLz1tIX3hSI2Yez9oCIMQdZ3c1f6gOFoI79/EcCubq4V7HbweBVzZ+IrCzvApUKzW/ZJN9I4j6f0UAwbiSBFjGv9Fs7MwlSpGazd5/Wq3cPsmmwyBJ1kqmeCLOpg+KZ8S7btfc57Z3Rcuh1QwODd/idF0lDCMYMrGgAcFYhCVOGOMOCjqOry9Q/wDI/wAeAISTpKwymdScrTFRCt0iqS0mVbH+wVZCq7R9jxQ+AXJlOcWxUbq3UcW7wuT6T9Na1So7D0pZTByugkOeeM7m8t+/guwCzsLsyizFdfVYDIAY43DXTryPArJgydrp+S/LDuV+jG6NdAsS4jEh/Ux2mgtJfHMaAHmuorNc1pY4jO0Bw3SQZkDwXT4Ss2OyRBUG08GHCW2I3OPDnAC1ZMSmrXJTjydrp8EGBxALQd0T4Qpq1EPEixG9YLS+kS0iGz2RP3Z5c1sbJxmZukcN8nxWRSt9rLG6exl7TYTDbhwIIgTbRQ4Fjs5zB0ARa3a43WjtfCy4HeJAIgnuWC2o/MGl0kGO1YiLgg8CqMkaldGzFJtGy1r2G4MH2t/ih2jTNSkerIDgDlLgSIIhw8RaVn4bE1XVnU36ADLoB5+f6KvUn5DBIg89Ecf0Tku9X5L+y8RLADw+SuPoRdviFiYOr1dTIbAk5Z0LZMAdwhb9Opbvhao1JGOf0srYrDtqU3McbOEfQ94PwXBVKWR5YfumLL0CucvcdfquO6R4PJVzjR9/4t4+fioSVM2dJPevZWbK6PYO3jT/AMOtJZudqW9/Fq5ynUERI3nW8872RCqQ3de089dP1oVbFUX5EprtaPWdnuDiCIIddpF9d/NbdGh2ZaJniNP7LzLoL0gLan2Z+j5NO+j4u3uI9RzXpmD2gBrp+rrVjaaOJmxvHKmcnjP/AHX/AOt/8xUUpYmpL3m13vNtPbOiwNsY2p19Kkx7mBzaj35Ik5RYSRbVSirKZOjoMyCy5rGYx1Nud9eo0c30wJ4SWLDwvTZj2S7EPpu0IcaTvKKVwp7eyG78HcV9mU3+00HvCClsWi0yGN8vquJPTGmP/wBtTwZS/wCJM7pqz/OVfyU/+JFr2FS9HoYAGiGVxmz+kDapysxbyeB6kHyNILZZUqBzZqPMvYIdku1zg0izRxnwS2fDHdco2iUDihlMSokx5SQSkgRmOVig5QORUHKkuLoKq7RPY8VYBVXaJ7I70S4YLkzw1OWcfW6TXKQLmo2sr0qr6RmZZ6t8N4W3h9o52g68wZCzoVd+Hcw56Jg6lh9h/GeB5j1WvFl7dmUZMdmltKiKjb2I0O8Hkq+z8WQcjrOHkR7wU1HHtq0jbK4GHMOoIVavRkA7wZBESO5GV/XaFBfTTNap2mxvCw9q4KTmaO1Gg3gajvV6ljgBe24yCEzn5j80p040SxtxlaMfB4iNHDudbwIIhTPI1Lx/DJUuL2aHdoQHeh7/AKrNzZTBaZFiM3yiVkcaVHUxZFP+/wAGi1we3q5MiDTcRdrhpvWhs7HEiH2c0lpG6RvWPhnEuADNT+LTvWpWwcy5p7WYPAJtYZSPEKzC2jP1MUtjTq1MwWdiKIqNNF+/2XcDuUbMUQcrgQeB7tRxR9ZJHotDqRiVxON2hgKlF0OHdwI4gqJuNAuRfjwPIaL0mrQY9pa8BwOoIlYeL6E0nXpuLOThmHyPxQrRtj1aaqZyrNolrxUaYLXBzT+IOkeq9g2XtkVKLKw7IqND8s+yXC4FtAbeC87PQB8gCoyN5OafKPmu02Hg/s9FtLMXZSSCBGpJjXmrItop6mePIl28oEmZP4nfzFc9tY/+tpf9Cv59ldBx73fzFc/tZs4ynyoVv5mBaoeP3wcyfn98nmnTrHOdinsJOWnDWjcBlC5mVudMwfttafe9ICw0R4JS5HlG1AnCkRLFKoQQRaF7FsmsalLDvOp6lzvzCfVeMscvXejNQjC4bn1bT/p64BR/2G/4nVlCU8oSUgGSTSnQBnbkLDdOEDtVSWl5hUOMpFwgcUdF1lKnVoXDMv7G/cExp1B90rTDroyqdCLLNVoxzUcPuOPcJUbsfGrKg/gK1ct0cJrp4+xazMX9oMkOh4j8JE8iEf7Xp7yfyn6LZ6s8CmFA74T+W+4a/wBjIG1aXvjxBRt2nS99vmtQ4UcG+X9EJ2e0/dZ+UfRHy33DWXoojH0/fb5hR1upfdxYSOa0DstnuM/KPogOyGfu2+QS+Wfsaz14IcO6m0dktHcQrArt4jzCjOx2fu2+Sb9i0v3Q9fqj5eS8hrp8lkhrhBghRNwgBlrtL3+qAdHqJ/8ArA8XD5pHoxR92O6o/wCqehL2LViaTTxRhyyP/K9PdnHdWf8AVOzo00feqf7rk9GQtSJstcpc0D6rGb0eHv1P9w/RT0NiQZzvPIvkeNk9KQtSJapmRPGT6lYuO/8AmsHHD1QO/rKa6BtCBAFtwAWTj9l1ftDK9PKcrH0nMeXCWuLTIIB3tC0RVFEnZ5j/AOIWyKjcSauU5KgaQ6LSGgETxsuRNI8F7/XZVLYdSpEbwaro8jTWRV2U1934Kj3ioz/sCVSRPui+TxjIeCcUyvZXbCo/5On+amPkpf2a0gA4ZsN9kGo1wHcCLIuQvpPHcNg3PcA0Ek8ASvXtlYJ1OhRpu1YaUxO6s07xOnFWqTHssyg0D8NVo+DFKTUflBp5e00lxqBwhrgTYDWAje7YNqqRoyhJSJQkoAUpIZSQBRaUz0zSiKpLQ8M9Wws6m6Cr9NyaACqN6ka6QmqCyjpPvCYiRG1yFx5SgFQ8PVTTIMsAogq4rHh6hGKx4H0UrFRPCrVcbDura3M86NBgQRILnH2dNLngDeJBW/CfT6oC5pBaWSCZIMXPHXXmnYhAVoLi6mIvlFN7rD8ReJ8giw+IcYDwLktzMmMwmWwRI0PEGNdyhDXCwe+NIeGPtwzHteZKlomLuzvIsC7LYcgIE89UrAtOdAk2AuTyG9RYXFCoJAc33c4guESHAcEnV5EZTex00VH7EIAmp2ZLbi0uacoHuywW70Nk4qNbmi/FNGUAyXOyANg3+8e4DVO6uAM17uDNCDJeGCx5lZ32Nst7L+wZaM1gTUD9J0kC390ZoDqjSAMGbntEEuzZuZBv4ItjqGxeo4lrtDvc0TaSwwYG8KcELJbhmgsIa4dUIYJsNZ7ycxlWeu5O8k0/ZCSj4LuYJxVaqPWDgfJOKzeB8kWRL/2tqE4gH+yqCs3gUfWDn6fVFgHUNiq+VTZ5B1TZUNhRDlSyqXKmLUgoiIThEQhhKxjEoCURUbikMUpIZSTAosKMKFpUgKpLRnhWsO9V3BDRfBTA0lXqtgypWPSeExDU6kqSFUNirFN8piaCISBRISEEQ2lOgBRSmA6cFNKSBBgolGnBQAaZKUkwHSTJIAeExYnlKUwIzTQFTyhIQIibVUrayiexRlAy2HopVIVETa6ALRQwoxWRh6iwBc1RPCnKjeEhkEJIoSTAymlStKrMcpmlVlhMCge1IFEUwJaFRWAVQa6CrNN6Yg6jVCx8FTyo6jEAWGPlGqNKpFirrHpiFCSKExCYhAopQJwUAEE4Qp5QIKU8oUggQSUpkkAOlKaUkAOlKZJMBFRuajQlAELmqMqZyBwTAizohXQOaonIAuNxKPrVml5SFeEgRo5kypDEpJUSsoMUzUklWWMkajCSSYgXKSikkhAWAnKSSYivUVigUkkICymSSUhDFJMkgAk6SSREdMkkmDHTpJIExBJOkgYySSSYAlCUkkgBcgKSSYiNyickkgCF6iemSQACSS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atin typeface="Calibri" pitchFamily="34" charset="0"/>
            </a:endParaRPr>
          </a:p>
        </p:txBody>
      </p:sp>
      <p:sp>
        <p:nvSpPr>
          <p:cNvPr id="33794" name="AutoShape 6" descr="data:image/jpg;base64,/9j/4AAQSkZJRgABAQAAAQABAAD/2wCEAAkGBhISEBQPEBQUFBQQFRQPDxAQEBQUFBUPFBAVFBQQFBQXHCYeFxkjGRQUHy8gIycpLCwsFR4xNTAqNSYrLCkBCQoKDgwOGg8PGiokHhwsLCopLCwpLCksLCkpKSwpLCwpLCwpLCksLCksKSksLCwsKSkpKSkpKSkpKSkpKSwpLP/AABEIAMIBAwMBIgACEQEDEQH/xAAbAAABBQEBAAAAAAAAAAAAAAACAAEDBAUGB//EAEUQAAEDAgMEBwUFBgUCBwAAAAEAAhEDIQQSMQVBUWEGEyJxgZGhMlKxwdEUQmKS8BVTgrLh8SNUcpPTc9IHFiQzNENE/8QAGgEAAgMBAQAAAAAAAAAAAAAAAAECAwQFBv/EACoRAAICAQMEAAYCAwAAAAAAAAABAhEDEyExBBJBUQUUImGB8DJxI0Kh/9oADAMBAAIRAxEAPwA6bVMGoaYUgCzlog1SsQhSNCYErQpA1DTClyoABrVIAkAiCBCAT5U4CeExDgJQiAShAAwlCKEoTENCUIoShFgDCUI4ShMQMJQihPCABhKEUJQmAEJQihKEABCYhHCEpACQgIUhQkIAjIQEKUhAQgCJwUTgp3BRuCAIcqSOEkwKlNqlDVGxWGiVUWjZU7EYYhc1MRZphTZVWoPVwBAAJwE8J4TEIJ0gnQAQCUJwkgQMJ4SToAYJ4SToEKEoTpJgNCeE6SAGhKE8J0xAQlCKE0IAGEJRwmITACExCOEJCQEZCFwUkIS1AEJCicFYc1RuagCGEkcJJgUg1SsTtYiDFWWkrUz2ImBSQgRXp6q/TCycRjgHQ0TxvCNm1Xe6PVVPNBOixY5NWjVhNCyMZ0gFNhqPygDWzie4AGSVUwfS9tSwBZw62k5k9xJhGtENKR0adZjdovPu/l/qn+3v4j8qWvEekzTanWYMa/iPyhP9sfx9B9EteIaLNJJZNXGvEX1PAaeSkGKed/wT1lVi0ndGknWb9of7xTiu73j5pa6DRZpJKgKx4nzKfreZ8ynrr0Giy+nCoipzPmVWq7SAMA8iSTCHnS8CeKuWbCSycNjw+15uN+4x8lYzcz5lCzr0JY74ZeTKKgeyPH4o1oW6sqap0OShJTwmhSEKUJTlAQgBy5A5yLKgISAjLlG5ylLUDggCAuSR5U6YFZtVH1ihYpQFWWBNqFEX2uk1qqYx5mIMBKTpWNKynli7rb7qNuLBNh/EbBPVqBxgnS5EweVlWe82ynKDNyJXPauVnUxwTRDia7H1QCcxpjM0HSZguHE7vFXWBrxDhMj9BZlOm0VC5wvGXMdwJE/AK+2xltxvEwe8cVkyfyLkqVAUaj6FTI7tUHQKbzc03GwY4+6dxOkgLbwrA92SYtm9YWfna5pGocIvpBEFZ3R7bU1BSef8SkXUnmfaA9l3ofEc1oxPu5MmWPbwdo3ANyxqePNVK2HyiT3eKmZjRxXFdMelT21GtpOGRru1BnMQfZPBuvrwWvSTWxl1GjocVWgZgJjSOPcls/EOcJezL+ImJHcquGrGpRD2sLC4SWO1HCD6/RZu0doVIDRJkybfdEg+P0VMduScr5NvFY0McBOntCDMRuVjrMzTkNyDGljBieF1zlbFFwl3ZzCLa6ATprqY5qXBuyBlVsOLgR2pBiwOZu46/qyj5IqbT3KI29Wou6s3IPaa8TB+K2NndJGutUGU+82Y8RqFl7eotqzUaMlRgl7SfaYPvsO8BY2EeeYU0vB14Rx5o3wz0kPluZvaESIMz3LnetsNdPje6p7M2rUomwlp9prgYPPkea2MG+hXPZljtSyR4ltr/qyjKNmLP08or7Euy2uc6bnKPjoFr5TwSwlEMbAEb+fj+tynJUlGkZo7B4b2R4/EqRBS08/iilb4fxRllyxymTgIalQNEkwBqTopkRFVcbtGnSaXPOm4ak8AFm7Z6QAU3dSb2GaLCTciVx1bEueZe4nmTKz5c3Zsjr/D/hr6pd7dRT/Jp7R6R1apMHIzc1pgx+JwufgsrrDKAlMSsLk5O2esx4MeGPbBJI0MHtmrT0cSPdcZHrp4LqtmbVbXbIs4e0zhzHELhZVrZ+NNKo143HtDi3ePJW48ri/sc7rvh8M8HKKqX7yd3CSQIIkaG4PJJdE8duU2BTNCjYFKFUTHBTVvZPcnhDXPYPcmM5ytUYKrc9gRAPB26eSKtDbnLJJknc0KLGYcPN9LhQEObYnM2I7WoHI/VYEzqw4SG2lUa5mUCTVae3oMpsfFUMDjOpY2nVcZb2c7tHDcZ3W3HetJlHsgH7sRHDepKuCa4ZS0Fp8x4qM0pqmTbUeDNx23AxhdTIJOgHHiua2UCcSx8m9QB0a3PaPmusf0apHTMO51u64UmB6NUqbs5lx3B0QI001UsfbCLRkyNzafoLbWMrUqLyyXWIa4atm0kctZXGdG6ZdUJfdrYJBvLt365L0o3CzMRsNl3UgGONyB7J+iksjUWghCLmnLwPhtsOBjVvAoK2PpVD+7J1kSCeNtD4KuNk1DujvI+SuYXo+AZeZ5D6qu7N+RYeSCnTdMOgjceE+hG9aWFwoyxA5GforBwotA0tG4t4fMH6lC1uXWW/y+DvrCtxy9nNyLe0UcZs8kQbRdrx908e47wsXG4LLDssHfHszy4A/riuyaA4KhiMMAcp9l1jyJ+Su7UxY80oO0c9RxltYIjXW3ySOPIc1wMFpkOFiFs4nowHMmn2T7uvgP14rmsWx9M5XsykcZB74Kqb3pnXxZYZFsd30d2718tflzsANrZhxA3RbzW4V5PgNoGnUa9kgtM2JuN47ty9Swdc1KTKhBbnaHZTulOjD1OHTdrhlilp5/FEEFPTxPxUlPVbIcI5MuWG4wFxG3dtmpUyNPZaYAG873FdVtiuW0HuGoafgvLmYntAniJUiJ09OOrIIs61+ZiVi4ikBBGjs0coMR8D4q62s51MAaXB493w81XxLiQW7nE1Wj8RHbA/XDgs+aHdH+jr/Cup0cyi3tLkqlAjSAXPPZsZpSSVzZ+znVXZW2A1cdB9SpJW6RTknHHFyk6SJMPtusxoY1xAbYCAbeISW23onTi73zvjKPSCktOnk/WcR9d0LduP8Aw0GqZqhapmrQebHVfGuhsDfaFZVLH0z7QNhu+aUuBrkI7DBaCDDtTIsTGiza2ELTleInQ6g+K1NmY8klrtR8DoVpYjDNe2D3g7weIVenHIrRassoOpHNPYCAOG/ipadIEKU1GB3V52F4nshwzQN5buTOfBHAmPFZ2u2VSL3NyjsR9RCPIOSuCkYQRBSlFLgjFmfisQGi0Tw1UWGqOLhm0PEQix9GKgIbOe/G41t5K0zOYME5Vmbfcb4Qj2WGKYRU29oN4z6KzTMiVBtCsGNa/g9g3b3ZSfIkrQnRjfoPIBZC+AJOg4K5ksHeaMKTVMgmYn2tk9gtE3y+yZ8dd2istoyFl9J9lBkVqdmkw8cHbiOR/WqzsBtWrS9h1vdN2+RTjJrY1fLLJHugzsKNKB/XwCbE4JlUZXtDhz3cwdyg2Zt5r+zUAY7cZ7J89PHzW+ymCFYtzJOMsbpnKbO6E0mVHPf2mz/hs5a9vjwtr6LqursrNKiFcpYGf7K2MPRVkzSk7kzFHzOveiYU9ZsOcBucfihCvjwZnyQbTo56T2jeCB3rySvRLHkO1Bie5eyPC43pR0YLz1tIX3hSI2Yez9oCIMQdZ3c1f6gOFoI79/EcCubq4V7HbweBVzZ+IrCzvApUKzW/ZJN9I4j6f0UAwbiSBFjGv9Fs7MwlSpGazd5/Wq3cPsmmwyBJ1kqmeCLOpg+KZ8S7btfc57Z3Rcuh1QwODd/idF0lDCMYMrGgAcFYhCVOGOMOCjqOry9Q/wDI/wAeAISTpKwymdScrTFRCt0iqS0mVbH+wVZCq7R9jxQ+AXJlOcWxUbq3UcW7wuT6T9Na1So7D0pZTByugkOeeM7m8t+/guwCzsLsyizFdfVYDIAY43DXTryPArJgydrp+S/LDuV+jG6NdAsS4jEh/Ux2mgtJfHMaAHmuorNc1pY4jO0Bw3SQZkDwXT4Ss2OyRBUG08GHCW2I3OPDnAC1ZMSmrXJTjydrp8EGBxALQd0T4Qpq1EPEixG9YLS+kS0iGz2RP3Z5c1sbJxmZukcN8nxWRSt9rLG6exl7TYTDbhwIIgTbRQ4Fjs5zB0ARa3a43WjtfCy4HeJAIgnuWC2o/MGl0kGO1YiLgg8CqMkaldGzFJtGy1r2G4MH2t/ih2jTNSkerIDgDlLgSIIhw8RaVn4bE1XVnU36ADLoB5+f6KvUn5DBIg89Ecf0Tku9X5L+y8RLADw+SuPoRdviFiYOr1dTIbAk5Z0LZMAdwhb9Opbvhao1JGOf0srYrDtqU3McbOEfQ94PwXBVKWR5YfumLL0CucvcdfquO6R4PJVzjR9/4t4+fioSVM2dJPevZWbK6PYO3jT/AMOtJZudqW9/Fq5ynUERI3nW8872RCqQ3de089dP1oVbFUX5EprtaPWdnuDiCIIddpF9d/NbdGh2ZaJniNP7LzLoL0gLan2Z+j5NO+j4u3uI9RzXpmD2gBrp+rrVjaaOJmxvHKmcnjP/AHX/AOt/8xUUpYmpL3m13vNtPbOiwNsY2p19Kkx7mBzaj35Ik5RYSRbVSirKZOjoMyCy5rGYx1Nud9eo0c30wJ4SWLDwvTZj2S7EPpu0IcaTvKKVwp7eyG78HcV9mU3+00HvCClsWi0yGN8vquJPTGmP/wBtTwZS/wCJM7pqz/OVfyU/+JFr2FS9HoYAGiGVxmz+kDapysxbyeB6kHyNILZZUqBzZqPMvYIdku1zg0izRxnwS2fDHdco2iUDihlMSokx5SQSkgRmOVig5QORUHKkuLoKq7RPY8VYBVXaJ7I70S4YLkzw1OWcfW6TXKQLmo2sr0qr6RmZZ6t8N4W3h9o52g68wZCzoVd+Hcw56Jg6lh9h/GeB5j1WvFl7dmUZMdmltKiKjb2I0O8Hkq+z8WQcjrOHkR7wU1HHtq0jbK4GHMOoIVavRkA7wZBESO5GV/XaFBfTTNap2mxvCw9q4KTmaO1Gg3gajvV6ljgBe24yCEzn5j80p040SxtxlaMfB4iNHDudbwIIhTPI1Lx/DJUuL2aHdoQHeh7/AKrNzZTBaZFiM3yiVkcaVHUxZFP+/wAGi1we3q5MiDTcRdrhpvWhs7HEiH2c0lpG6RvWPhnEuADNT+LTvWpWwcy5p7WYPAJtYZSPEKzC2jP1MUtjTq1MwWdiKIqNNF+/2XcDuUbMUQcrgQeB7tRxR9ZJHotDqRiVxON2hgKlF0OHdwI4gqJuNAuRfjwPIaL0mrQY9pa8BwOoIlYeL6E0nXpuLOThmHyPxQrRtj1aaqZyrNolrxUaYLXBzT+IOkeq9g2XtkVKLKw7IqND8s+yXC4FtAbeC87PQB8gCoyN5OafKPmu02Hg/s9FtLMXZSSCBGpJjXmrItop6mePIl28oEmZP4nfzFc9tY/+tpf9Cv59ldBx73fzFc/tZs4ynyoVv5mBaoeP3wcyfn98nmnTrHOdinsJOWnDWjcBlC5mVudMwfttafe9ICw0R4JS5HlG1AnCkRLFKoQQRaF7FsmsalLDvOp6lzvzCfVeMscvXejNQjC4bn1bT/p64BR/2G/4nVlCU8oSUgGSTSnQBnbkLDdOEDtVSWl5hUOMpFwgcUdF1lKnVoXDMv7G/cExp1B90rTDroyqdCLLNVoxzUcPuOPcJUbsfGrKg/gK1ct0cJrp4+xazMX9oMkOh4j8JE8iEf7Xp7yfyn6LZ6s8CmFA74T+W+4a/wBjIG1aXvjxBRt2nS99vmtQ4UcG+X9EJ2e0/dZ+UfRHy33DWXoojH0/fb5hR1upfdxYSOa0DstnuM/KPogOyGfu2+QS+Wfsaz14IcO6m0dktHcQrArt4jzCjOx2fu2+Sb9i0v3Q9fqj5eS8hrp8lkhrhBghRNwgBlrtL3+qAdHqJ/8ArA8XD5pHoxR92O6o/wCqehL2LViaTTxRhyyP/K9PdnHdWf8AVOzo00feqf7rk9GQtSJstcpc0D6rGb0eHv1P9w/RT0NiQZzvPIvkeNk9KQtSJapmRPGT6lYuO/8AmsHHD1QO/rKa6BtCBAFtwAWTj9l1ftDK9PKcrH0nMeXCWuLTIIB3tC0RVFEnZ5j/AOIWyKjcSauU5KgaQ6LSGgETxsuRNI8F7/XZVLYdSpEbwaro8jTWRV2U1934Kj3ioz/sCVSRPui+TxjIeCcUyvZXbCo/5On+amPkpf2a0gA4ZsN9kGo1wHcCLIuQvpPHcNg3PcA0Ek8ASvXtlYJ1OhRpu1YaUxO6s07xOnFWqTHssyg0D8NVo+DFKTUflBp5e00lxqBwhrgTYDWAje7YNqqRoyhJSJQkoAUpIZSQBRaUz0zSiKpLQ8M9Wws6m6Cr9NyaACqN6ka6QmqCyjpPvCYiRG1yFx5SgFQ8PVTTIMsAogq4rHh6hGKx4H0UrFRPCrVcbDura3M86NBgQRILnH2dNLngDeJBW/CfT6oC5pBaWSCZIMXPHXXmnYhAVoLi6mIvlFN7rD8ReJ8giw+IcYDwLktzMmMwmWwRI0PEGNdyhDXCwe+NIeGPtwzHteZKlomLuzvIsC7LYcgIE89UrAtOdAk2AuTyG9RYXFCoJAc33c4guESHAcEnV5EZTex00VH7EIAmp2ZLbi0uacoHuywW70Nk4qNbmi/FNGUAyXOyANg3+8e4DVO6uAM17uDNCDJeGCx5lZ32Nst7L+wZaM1gTUD9J0kC390ZoDqjSAMGbntEEuzZuZBv4ItjqGxeo4lrtDvc0TaSwwYG8KcELJbhmgsIa4dUIYJsNZ7ycxlWeu5O8k0/ZCSj4LuYJxVaqPWDgfJOKzeB8kWRL/2tqE4gH+yqCs3gUfWDn6fVFgHUNiq+VTZ5B1TZUNhRDlSyqXKmLUgoiIThEQhhKxjEoCURUbikMUpIZSTAosKMKFpUgKpLRnhWsO9V3BDRfBTA0lXqtgypWPSeExDU6kqSFUNirFN8piaCISBRISEEQ2lOgBRSmA6cFNKSBBgolGnBQAaZKUkwHSTJIAeExYnlKUwIzTQFTyhIQIibVUrayiexRlAy2HopVIVETa6ALRQwoxWRh6iwBc1RPCnKjeEhkEJIoSTAymlStKrMcpmlVlhMCge1IFEUwJaFRWAVQa6CrNN6Yg6jVCx8FTyo6jEAWGPlGqNKpFirrHpiFCSKExCYhAopQJwUAEE4Qp5QIKU8oUggQSUpkkAOlKaUkAOlKZJMBFRuajQlAELmqMqZyBwTAizohXQOaonIAuNxKPrVml5SFeEgRo5kypDEpJUSsoMUzUklWWMkajCSSYgXKSikkhAWAnKSSYivUVigUkkICymSSUhDFJMkgAk6SSREdMkkmDHTpJIExBJOkgYySSSYAlCUkkgBcgKSSYiNyickkgCF6iemSQACSS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atin typeface="Calibri" pitchFamily="34" charset="0"/>
            </a:endParaRPr>
          </a:p>
        </p:txBody>
      </p:sp>
      <p:sp>
        <p:nvSpPr>
          <p:cNvPr id="33795" name="AutoShape 8" descr="data:image/jpg;base64,/9j/4AAQSkZJRgABAQAAAQABAAD/2wCEAAkGBhISEBQPEBQUFBQQFRQPDxAQEBQUFBUPFBAVFBQQFBQXHCYeFxkjGRQUHy8gIycpLCwsFR4xNTAqNSYrLCkBCQoKDgwOGg8PGiokHhwsLCopLCwpLCksLCkpKSwpLCwpLCwpLCksLCksKSksLCwsKSkpKSkpKSkpKSkpKSwpLP/AABEIAMIBAwMBIgACEQEDEQH/xAAbAAABBQEBAAAAAAAAAAAAAAACAAEDBAUGB//EAEUQAAEDAgMEBwUFBgUCBwAAAAEAAhEDIQQSMQVBUWEGEyJxgZGhMlKxwdEUQmKS8BVTgrLh8SNUcpPTc9IHFiQzNENE/8QAGgEAAgMBAQAAAAAAAAAAAAAAAAECAwQFBv/EACoRAAICAQMEAAYCAwAAAAAAAAABAhEDEyExBBJBUQUUImGB8DJxI0Kh/9oADAMBAAIRAxEAPwA6bVMGoaYUgCzlog1SsQhSNCYErQpA1DTClyoABrVIAkAiCBCAT5U4CeExDgJQiAShAAwlCKEoTENCUIoShFgDCUI4ShMQMJQihPCABhKEUJQmAEJQihKEABCYhHCEpACQgIUhQkIAjIQEKUhAQgCJwUTgp3BRuCAIcqSOEkwKlNqlDVGxWGiVUWjZU7EYYhc1MRZphTZVWoPVwBAAJwE8J4TEIJ0gnQAQCUJwkgQMJ4SToAYJ4SToEKEoTpJgNCeE6SAGhKE8J0xAQlCKE0IAGEJRwmITACExCOEJCQEZCFwUkIS1AEJCicFYc1RuagCGEkcJJgUg1SsTtYiDFWWkrUz2ImBSQgRXp6q/TCycRjgHQ0TxvCNm1Xe6PVVPNBOixY5NWjVhNCyMZ0gFNhqPygDWzie4AGSVUwfS9tSwBZw62k5k9xJhGtENKR0adZjdovPu/l/qn+3v4j8qWvEekzTanWYMa/iPyhP9sfx9B9EteIaLNJJZNXGvEX1PAaeSkGKed/wT1lVi0ndGknWb9of7xTiu73j5pa6DRZpJKgKx4nzKfreZ8ynrr0Giy+nCoipzPmVWq7SAMA8iSTCHnS8CeKuWbCSycNjw+15uN+4x8lYzcz5lCzr0JY74ZeTKKgeyPH4o1oW6sqap0OShJTwmhSEKUJTlAQgBy5A5yLKgISAjLlG5ylLUDggCAuSR5U6YFZtVH1ihYpQFWWBNqFEX2uk1qqYx5mIMBKTpWNKynli7rb7qNuLBNh/EbBPVqBxgnS5EweVlWe82ynKDNyJXPauVnUxwTRDia7H1QCcxpjM0HSZguHE7vFXWBrxDhMj9BZlOm0VC5wvGXMdwJE/AK+2xltxvEwe8cVkyfyLkqVAUaj6FTI7tUHQKbzc03GwY4+6dxOkgLbwrA92SYtm9YWfna5pGocIvpBEFZ3R7bU1BSef8SkXUnmfaA9l3ofEc1oxPu5MmWPbwdo3ANyxqePNVK2HyiT3eKmZjRxXFdMelT21GtpOGRru1BnMQfZPBuvrwWvSTWxl1GjocVWgZgJjSOPcls/EOcJezL+ImJHcquGrGpRD2sLC4SWO1HCD6/RZu0doVIDRJkybfdEg+P0VMduScr5NvFY0McBOntCDMRuVjrMzTkNyDGljBieF1zlbFFwl3ZzCLa6ATprqY5qXBuyBlVsOLgR2pBiwOZu46/qyj5IqbT3KI29Wou6s3IPaa8TB+K2NndJGutUGU+82Y8RqFl7eotqzUaMlRgl7SfaYPvsO8BY2EeeYU0vB14Rx5o3wz0kPluZvaESIMz3LnetsNdPje6p7M2rUomwlp9prgYPPkea2MG+hXPZljtSyR4ltr/qyjKNmLP08or7Euy2uc6bnKPjoFr5TwSwlEMbAEb+fj+tynJUlGkZo7B4b2R4/EqRBS08/iilb4fxRllyxymTgIalQNEkwBqTopkRFVcbtGnSaXPOm4ak8AFm7Z6QAU3dSb2GaLCTciVx1bEueZe4nmTKz5c3Zsjr/D/hr6pd7dRT/Jp7R6R1apMHIzc1pgx+JwufgsrrDKAlMSsLk5O2esx4MeGPbBJI0MHtmrT0cSPdcZHrp4LqtmbVbXbIs4e0zhzHELhZVrZ+NNKo143HtDi3ePJW48ri/sc7rvh8M8HKKqX7yd3CSQIIkaG4PJJdE8duU2BTNCjYFKFUTHBTVvZPcnhDXPYPcmM5ytUYKrc9gRAPB26eSKtDbnLJJknc0KLGYcPN9LhQEObYnM2I7WoHI/VYEzqw4SG2lUa5mUCTVae3oMpsfFUMDjOpY2nVcZb2c7tHDcZ3W3HetJlHsgH7sRHDepKuCa4ZS0Fp8x4qM0pqmTbUeDNx23AxhdTIJOgHHiua2UCcSx8m9QB0a3PaPmusf0apHTMO51u64UmB6NUqbs5lx3B0QI001UsfbCLRkyNzafoLbWMrUqLyyXWIa4atm0kctZXGdG6ZdUJfdrYJBvLt365L0o3CzMRsNl3UgGONyB7J+iksjUWghCLmnLwPhtsOBjVvAoK2PpVD+7J1kSCeNtD4KuNk1DujvI+SuYXo+AZeZ5D6qu7N+RYeSCnTdMOgjceE+hG9aWFwoyxA5GforBwotA0tG4t4fMH6lC1uXWW/y+DvrCtxy9nNyLe0UcZs8kQbRdrx908e47wsXG4LLDssHfHszy4A/riuyaA4KhiMMAcp9l1jyJ+Su7UxY80oO0c9RxltYIjXW3ySOPIc1wMFpkOFiFs4nowHMmn2T7uvgP14rmsWx9M5XsykcZB74Kqb3pnXxZYZFsd30d2718tflzsANrZhxA3RbzW4V5PgNoGnUa9kgtM2JuN47ty9Swdc1KTKhBbnaHZTulOjD1OHTdrhlilp5/FEEFPTxPxUlPVbIcI5MuWG4wFxG3dtmpUyNPZaYAG873FdVtiuW0HuGoafgvLmYntAniJUiJ09OOrIIs61+ZiVi4ikBBGjs0coMR8D4q62s51MAaXB493w81XxLiQW7nE1Wj8RHbA/XDgs+aHdH+jr/Cup0cyi3tLkqlAjSAXPPZsZpSSVzZ+znVXZW2A1cdB9SpJW6RTknHHFyk6SJMPtusxoY1xAbYCAbeISW23onTi73zvjKPSCktOnk/WcR9d0LduP8Aw0GqZqhapmrQebHVfGuhsDfaFZVLH0z7QNhu+aUuBrkI7DBaCDDtTIsTGiza2ELTleInQ6g+K1NmY8klrtR8DoVpYjDNe2D3g7weIVenHIrRassoOpHNPYCAOG/ipadIEKU1GB3V52F4nshwzQN5buTOfBHAmPFZ2u2VSL3NyjsR9RCPIOSuCkYQRBSlFLgjFmfisQGi0Tw1UWGqOLhm0PEQix9GKgIbOe/G41t5K0zOYME5Vmbfcb4Qj2WGKYRU29oN4z6KzTMiVBtCsGNa/g9g3b3ZSfIkrQnRjfoPIBZC+AJOg4K5ksHeaMKTVMgmYn2tk9gtE3y+yZ8dd2istoyFl9J9lBkVqdmkw8cHbiOR/WqzsBtWrS9h1vdN2+RTjJrY1fLLJHugzsKNKB/XwCbE4JlUZXtDhz3cwdyg2Zt5r+zUAY7cZ7J89PHzW+ymCFYtzJOMsbpnKbO6E0mVHPf2mz/hs5a9vjwtr6LqursrNKiFcpYGf7K2MPRVkzSk7kzFHzOveiYU9ZsOcBucfihCvjwZnyQbTo56T2jeCB3rySvRLHkO1Bie5eyPC43pR0YLz1tIX3hSI2Yez9oCIMQdZ3c1f6gOFoI79/EcCubq4V7HbweBVzZ+IrCzvApUKzW/ZJN9I4j6f0UAwbiSBFjGv9Fs7MwlSpGazd5/Wq3cPsmmwyBJ1kqmeCLOpg+KZ8S7btfc57Z3Rcuh1QwODd/idF0lDCMYMrGgAcFYhCVOGOMOCjqOry9Q/wDI/wAeAISTpKwymdScrTFRCt0iqS0mVbH+wVZCq7R9jxQ+AXJlOcWxUbq3UcW7wuT6T9Na1So7D0pZTByugkOeeM7m8t+/guwCzsLsyizFdfVYDIAY43DXTryPArJgydrp+S/LDuV+jG6NdAsS4jEh/Ux2mgtJfHMaAHmuorNc1pY4jO0Bw3SQZkDwXT4Ss2OyRBUG08GHCW2I3OPDnAC1ZMSmrXJTjydrp8EGBxALQd0T4Qpq1EPEixG9YLS+kS0iGz2RP3Z5c1sbJxmZukcN8nxWRSt9rLG6exl7TYTDbhwIIgTbRQ4Fjs5zB0ARa3a43WjtfCy4HeJAIgnuWC2o/MGl0kGO1YiLgg8CqMkaldGzFJtGy1r2G4MH2t/ih2jTNSkerIDgDlLgSIIhw8RaVn4bE1XVnU36ADLoB5+f6KvUn5DBIg89Ecf0Tku9X5L+y8RLADw+SuPoRdviFiYOr1dTIbAk5Z0LZMAdwhb9Opbvhao1JGOf0srYrDtqU3McbOEfQ94PwXBVKWR5YfumLL0CucvcdfquO6R4PJVzjR9/4t4+fioSVM2dJPevZWbK6PYO3jT/AMOtJZudqW9/Fq5ynUERI3nW8872RCqQ3de089dP1oVbFUX5EprtaPWdnuDiCIIddpF9d/NbdGh2ZaJniNP7LzLoL0gLan2Z+j5NO+j4u3uI9RzXpmD2gBrp+rrVjaaOJmxvHKmcnjP/AHX/AOt/8xUUpYmpL3m13vNtPbOiwNsY2p19Kkx7mBzaj35Ik5RYSRbVSirKZOjoMyCy5rGYx1Nud9eo0c30wJ4SWLDwvTZj2S7EPpu0IcaTvKKVwp7eyG78HcV9mU3+00HvCClsWi0yGN8vquJPTGmP/wBtTwZS/wCJM7pqz/OVfyU/+JFr2FS9HoYAGiGVxmz+kDapysxbyeB6kHyNILZZUqBzZqPMvYIdku1zg0izRxnwS2fDHdco2iUDihlMSokx5SQSkgRmOVig5QORUHKkuLoKq7RPY8VYBVXaJ7I70S4YLkzw1OWcfW6TXKQLmo2sr0qr6RmZZ6t8N4W3h9o52g68wZCzoVd+Hcw56Jg6lh9h/GeB5j1WvFl7dmUZMdmltKiKjb2I0O8Hkq+z8WQcjrOHkR7wU1HHtq0jbK4GHMOoIVavRkA7wZBESO5GV/XaFBfTTNap2mxvCw9q4KTmaO1Gg3gajvV6ljgBe24yCEzn5j80p040SxtxlaMfB4iNHDudbwIIhTPI1Lx/DJUuL2aHdoQHeh7/AKrNzZTBaZFiM3yiVkcaVHUxZFP+/wAGi1we3q5MiDTcRdrhpvWhs7HEiH2c0lpG6RvWPhnEuADNT+LTvWpWwcy5p7WYPAJtYZSPEKzC2jP1MUtjTq1MwWdiKIqNNF+/2XcDuUbMUQcrgQeB7tRxR9ZJHotDqRiVxON2hgKlF0OHdwI4gqJuNAuRfjwPIaL0mrQY9pa8BwOoIlYeL6E0nXpuLOThmHyPxQrRtj1aaqZyrNolrxUaYLXBzT+IOkeq9g2XtkVKLKw7IqND8s+yXC4FtAbeC87PQB8gCoyN5OafKPmu02Hg/s9FtLMXZSSCBGpJjXmrItop6mePIl28oEmZP4nfzFc9tY/+tpf9Cv59ldBx73fzFc/tZs4ynyoVv5mBaoeP3wcyfn98nmnTrHOdinsJOWnDWjcBlC5mVudMwfttafe9ICw0R4JS5HlG1AnCkRLFKoQQRaF7FsmsalLDvOp6lzvzCfVeMscvXejNQjC4bn1bT/p64BR/2G/4nVlCU8oSUgGSTSnQBnbkLDdOEDtVSWl5hUOMpFwgcUdF1lKnVoXDMv7G/cExp1B90rTDroyqdCLLNVoxzUcPuOPcJUbsfGrKg/gK1ct0cJrp4+xazMX9oMkOh4j8JE8iEf7Xp7yfyn6LZ6s8CmFA74T+W+4a/wBjIG1aXvjxBRt2nS99vmtQ4UcG+X9EJ2e0/dZ+UfRHy33DWXoojH0/fb5hR1upfdxYSOa0DstnuM/KPogOyGfu2+QS+Wfsaz14IcO6m0dktHcQrArt4jzCjOx2fu2+Sb9i0v3Q9fqj5eS8hrp8lkhrhBghRNwgBlrtL3+qAdHqJ/8ArA8XD5pHoxR92O6o/wCqehL2LViaTTxRhyyP/K9PdnHdWf8AVOzo00feqf7rk9GQtSJstcpc0D6rGb0eHv1P9w/RT0NiQZzvPIvkeNk9KQtSJapmRPGT6lYuO/8AmsHHD1QO/rKa6BtCBAFtwAWTj9l1ftDK9PKcrH0nMeXCWuLTIIB3tC0RVFEnZ5j/AOIWyKjcSauU5KgaQ6LSGgETxsuRNI8F7/XZVLYdSpEbwaro8jTWRV2U1934Kj3ioz/sCVSRPui+TxjIeCcUyvZXbCo/5On+amPkpf2a0gA4ZsN9kGo1wHcCLIuQvpPHcNg3PcA0Ek8ASvXtlYJ1OhRpu1YaUxO6s07xOnFWqTHssyg0D8NVo+DFKTUflBp5e00lxqBwhrgTYDWAje7YNqqRoyhJSJQkoAUpIZSQBRaUz0zSiKpLQ8M9Wws6m6Cr9NyaACqN6ka6QmqCyjpPvCYiRG1yFx5SgFQ8PVTTIMsAogq4rHh6hGKx4H0UrFRPCrVcbDura3M86NBgQRILnH2dNLngDeJBW/CfT6oC5pBaWSCZIMXPHXXmnYhAVoLi6mIvlFN7rD8ReJ8giw+IcYDwLktzMmMwmWwRI0PEGNdyhDXCwe+NIeGPtwzHteZKlomLuzvIsC7LYcgIE89UrAtOdAk2AuTyG9RYXFCoJAc33c4guESHAcEnV5EZTex00VH7EIAmp2ZLbi0uacoHuywW70Nk4qNbmi/FNGUAyXOyANg3+8e4DVO6uAM17uDNCDJeGCx5lZ32Nst7L+wZaM1gTUD9J0kC390ZoDqjSAMGbntEEuzZuZBv4ItjqGxeo4lrtDvc0TaSwwYG8KcELJbhmgsIa4dUIYJsNZ7ycxlWeu5O8k0/ZCSj4LuYJxVaqPWDgfJOKzeB8kWRL/2tqE4gH+yqCs3gUfWDn6fVFgHUNiq+VTZ5B1TZUNhRDlSyqXKmLUgoiIThEQhhKxjEoCURUbikMUpIZSTAosKMKFpUgKpLRnhWsO9V3BDRfBTA0lXqtgypWPSeExDU6kqSFUNirFN8piaCISBRISEEQ2lOgBRSmA6cFNKSBBgolGnBQAaZKUkwHSTJIAeExYnlKUwIzTQFTyhIQIibVUrayiexRlAy2HopVIVETa6ALRQwoxWRh6iwBc1RPCnKjeEhkEJIoSTAymlStKrMcpmlVlhMCge1IFEUwJaFRWAVQa6CrNN6Yg6jVCx8FTyo6jEAWGPlGqNKpFirrHpiFCSKExCYhAopQJwUAEE4Qp5QIKU8oUggQSUpkkAOlKaUkAOlKZJMBFRuajQlAELmqMqZyBwTAizohXQOaonIAuNxKPrVml5SFeEgRo5kypDEpJUSsoMUzUklWWMkajCSSYgXKSikkhAWAnKSSYivUVigUkkICymSSUhDFJMkgAk6SSREdMkkmDHTpJIExBJOkgYySSSYAlCUkkgBcgKSSYiNyickkgCF6iemSQACSS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atin typeface="Calibri" pitchFamily="34" charset="0"/>
            </a:endParaRPr>
          </a:p>
        </p:txBody>
      </p:sp>
      <p:pic>
        <p:nvPicPr>
          <p:cNvPr id="33796" name="Picture 12" descr="http://t1.gstatic.com/images?q=tbn:ANd9GcTe2zMErjxClstmxDbBUb7J_F5It86zk5q9n6do09QAms_6csg&amp;t=1&amp;usg=__u3FUfOSgpe-iwRHlFEK9mauI0Ts="/>
          <p:cNvPicPr>
            <a:picLocks noChangeAspect="1" noChangeArrowheads="1"/>
          </p:cNvPicPr>
          <p:nvPr/>
        </p:nvPicPr>
        <p:blipFill>
          <a:blip r:embed="rId2"/>
          <a:srcRect/>
          <a:stretch>
            <a:fillRect/>
          </a:stretch>
        </p:blipFill>
        <p:spPr bwMode="auto">
          <a:xfrm>
            <a:off x="168275" y="1752600"/>
            <a:ext cx="2667000" cy="3971925"/>
          </a:xfrm>
          <a:prstGeom prst="rect">
            <a:avLst/>
          </a:prstGeom>
          <a:noFill/>
          <a:ln w="92075">
            <a:solidFill>
              <a:schemeClr val="tx1"/>
            </a:solidFill>
            <a:miter lim="800000"/>
            <a:headEnd/>
            <a:tailEnd/>
          </a:ln>
        </p:spPr>
      </p:pic>
      <p:sp>
        <p:nvSpPr>
          <p:cNvPr id="33797" name="Nadpis 6"/>
          <p:cNvSpPr>
            <a:spLocks noGrp="1"/>
          </p:cNvSpPr>
          <p:nvPr>
            <p:ph type="title"/>
          </p:nvPr>
        </p:nvSpPr>
        <p:spPr>
          <a:xfrm>
            <a:off x="517525" y="377825"/>
            <a:ext cx="3063875" cy="533400"/>
          </a:xfrm>
        </p:spPr>
        <p:txBody>
          <a:bodyPr/>
          <a:lstStyle/>
          <a:p>
            <a:pPr eaLnBrk="1" hangingPunct="1"/>
            <a:r>
              <a:rPr lang="cs-CZ" sz="3200" smtClean="0">
                <a:latin typeface="Arial" charset="0"/>
                <a:cs typeface="Arial" charset="0"/>
              </a:rPr>
              <a:t>Surf clams</a:t>
            </a:r>
          </a:p>
        </p:txBody>
      </p:sp>
      <p:sp>
        <p:nvSpPr>
          <p:cNvPr id="33798" name="Zástupný symbol pro text 8"/>
          <p:cNvSpPr>
            <a:spLocks noGrp="1"/>
          </p:cNvSpPr>
          <p:nvPr>
            <p:ph type="body" sz="half" idx="2"/>
          </p:nvPr>
        </p:nvSpPr>
        <p:spPr>
          <a:xfrm>
            <a:off x="3048000" y="228600"/>
            <a:ext cx="5867400" cy="6477000"/>
          </a:xfrm>
        </p:spPr>
        <p:txBody>
          <a:bodyPr/>
          <a:lstStyle/>
          <a:p>
            <a:pPr eaLnBrk="1" fontAlgn="t" hangingPunct="1"/>
            <a:r>
              <a:rPr lang="cs-CZ" sz="2400" smtClean="0">
                <a:latin typeface="Arial" charset="0"/>
                <a:cs typeface="Arial" charset="0"/>
              </a:rPr>
              <a:t>Surf clams, Hokigai aneb Škeble, jsou původem z oceánů u východního pobřeží USA, od Maine až do Severní Karolíny. Jsou nazývané i jako atlantické škeble, kuřecí škeble nebo i barová škeble, sklízí se v průběhu celého roku. Jsou to největší škeble, které rostou na pobřeží Atlantského oceánu. Těší se velké oblibě právě kvůli jejich jemné a sladké chuti.</a:t>
            </a:r>
            <a:br>
              <a:rPr lang="cs-CZ" sz="2400" smtClean="0">
                <a:latin typeface="Arial" charset="0"/>
                <a:cs typeface="Arial" charset="0"/>
              </a:rPr>
            </a:br>
            <a:r>
              <a:rPr lang="cs-CZ" sz="2400" smtClean="0">
                <a:latin typeface="Arial" charset="0"/>
                <a:cs typeface="Arial" charset="0"/>
              </a:rPr>
              <a:t/>
            </a:r>
            <a:br>
              <a:rPr lang="cs-CZ" sz="2400" smtClean="0">
                <a:latin typeface="Arial" charset="0"/>
                <a:cs typeface="Arial" charset="0"/>
              </a:rPr>
            </a:br>
            <a:r>
              <a:rPr lang="cs-CZ" sz="2400" smtClean="0">
                <a:latin typeface="Arial" charset="0"/>
                <a:cs typeface="Arial" charset="0"/>
              </a:rPr>
              <a:t>Surf clams rychle rostou a rozvíjejí se. Datum spotřeby je do pěti až sedmi let. Mají více oválný nebo trojúhelníkový tvar než kulatý, rostou  do délky od 10,2 cm do 20,3 cm. V teplejších vodách rostou pomaleji a věk, kterého se dožijí je přibližně 35 roků.</a:t>
            </a:r>
            <a:br>
              <a:rPr lang="cs-CZ" sz="2400" smtClean="0">
                <a:latin typeface="Arial" charset="0"/>
                <a:cs typeface="Arial" charset="0"/>
              </a:rPr>
            </a:br>
            <a:r>
              <a:rPr lang="cs-CZ" i="1" smtClean="0">
                <a:latin typeface="Times New Roman" pitchFamily="18" charset="0"/>
                <a:cs typeface="Times New Roman" pitchFamily="18" charset="0"/>
              </a:rPr>
              <a:t/>
            </a:r>
            <a:br>
              <a:rPr lang="cs-CZ" i="1" smtClean="0">
                <a:latin typeface="Times New Roman" pitchFamily="18" charset="0"/>
                <a:cs typeface="Times New Roman" pitchFamily="18" charset="0"/>
              </a:rPr>
            </a:br>
            <a:endParaRPr lang="cs-CZ"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bdélník 1"/>
          <p:cNvSpPr>
            <a:spLocks noChangeArrowheads="1"/>
          </p:cNvSpPr>
          <p:nvPr/>
        </p:nvSpPr>
        <p:spPr bwMode="auto">
          <a:xfrm>
            <a:off x="609600" y="304800"/>
            <a:ext cx="6248400" cy="3046988"/>
          </a:xfrm>
          <a:prstGeom prst="rect">
            <a:avLst/>
          </a:prstGeom>
          <a:noFill/>
          <a:ln w="9525">
            <a:noFill/>
            <a:miter lim="800000"/>
            <a:headEnd/>
            <a:tailEnd/>
          </a:ln>
        </p:spPr>
        <p:txBody>
          <a:bodyPr>
            <a:spAutoFit/>
          </a:bodyPr>
          <a:lstStyle/>
          <a:p>
            <a:pPr fontAlgn="t"/>
            <a:r>
              <a:rPr lang="cs-CZ" sz="2400" dirty="0"/>
              <a:t>Lůžka, ve kterých jsou škeble mohou dosáhnout hloubky až 50 m pod hladinu vody. Dospělá škeble se nejraději zavrtá do písku a vůbec se nehýbe, jenom pokud se dostane do proudů za bouřky a ty je uvolní. Každá, která se objeví nad pískem se bude snažit co nejdříve znova zahrabat.</a:t>
            </a:r>
            <a:br>
              <a:rPr lang="cs-CZ" sz="2400" dirty="0"/>
            </a:br>
            <a:r>
              <a:rPr lang="cs-CZ" sz="2400" dirty="0" smtClean="0"/>
              <a:t>Živí </a:t>
            </a:r>
            <a:r>
              <a:rPr lang="cs-CZ" sz="2400" dirty="0"/>
              <a:t>se planktonem. </a:t>
            </a:r>
          </a:p>
        </p:txBody>
      </p:sp>
      <p:pic>
        <p:nvPicPr>
          <p:cNvPr id="34818" name="Picture 2" descr="Velký obrázek - HOKIGAI - mražené mušle na suši 500g"/>
          <p:cNvPicPr>
            <a:picLocks noChangeAspect="1" noChangeArrowheads="1"/>
          </p:cNvPicPr>
          <p:nvPr/>
        </p:nvPicPr>
        <p:blipFill>
          <a:blip r:embed="rId2"/>
          <a:srcRect/>
          <a:stretch>
            <a:fillRect/>
          </a:stretch>
        </p:blipFill>
        <p:spPr bwMode="auto">
          <a:xfrm>
            <a:off x="6172200" y="3009837"/>
            <a:ext cx="2593975" cy="3314763"/>
          </a:xfrm>
          <a:prstGeom prst="rect">
            <a:avLst/>
          </a:prstGeom>
          <a:noFill/>
          <a:ln w="9207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adpis 2"/>
          <p:cNvSpPr>
            <a:spLocks noGrp="1"/>
          </p:cNvSpPr>
          <p:nvPr>
            <p:ph type="title"/>
          </p:nvPr>
        </p:nvSpPr>
        <p:spPr>
          <a:xfrm>
            <a:off x="381000" y="228600"/>
            <a:ext cx="5867400" cy="522288"/>
          </a:xfrm>
        </p:spPr>
        <p:txBody>
          <a:bodyPr/>
          <a:lstStyle/>
          <a:p>
            <a:pPr eaLnBrk="1" hangingPunct="1"/>
            <a:r>
              <a:rPr lang="cs-CZ" sz="3200" smtClean="0">
                <a:latin typeface="Arial" charset="0"/>
                <a:cs typeface="Arial" charset="0"/>
              </a:rPr>
              <a:t>Surf clams             </a:t>
            </a:r>
          </a:p>
        </p:txBody>
      </p:sp>
      <p:sp>
        <p:nvSpPr>
          <p:cNvPr id="5" name="Zástupný symbol pro text 4"/>
          <p:cNvSpPr>
            <a:spLocks noGrp="1"/>
          </p:cNvSpPr>
          <p:nvPr>
            <p:ph type="body" sz="half" idx="2"/>
          </p:nvPr>
        </p:nvSpPr>
        <p:spPr>
          <a:xfrm>
            <a:off x="5105400" y="6172200"/>
            <a:ext cx="3733800" cy="304800"/>
          </a:xfrm>
        </p:spPr>
        <p:txBody>
          <a:bodyPr rtlCol="0">
            <a:noAutofit/>
          </a:bodyPr>
          <a:lstStyle/>
          <a:p>
            <a:pPr eaLnBrk="1" fontAlgn="auto" hangingPunct="1">
              <a:spcAft>
                <a:spcPts val="0"/>
              </a:spcAft>
              <a:buFont typeface="Arial" pitchFamily="34" charset="0"/>
              <a:buNone/>
              <a:defRPr/>
            </a:pPr>
            <a:r>
              <a:rPr lang="cs-CZ" sz="1200" i="1" dirty="0" smtClean="0">
                <a:effectLst>
                  <a:outerShdw blurRad="38100" dist="38100" dir="2700000" algn="tl">
                    <a:srgbClr val="000000">
                      <a:alpha val="43137"/>
                    </a:srgbClr>
                  </a:outerShdw>
                </a:effectLst>
                <a:latin typeface="Times New Roman" pitchFamily="18" charset="0"/>
                <a:cs typeface="Times New Roman" pitchFamily="18" charset="0"/>
              </a:rPr>
              <a:t>Ukázka typických tvarů v jakých se </a:t>
            </a:r>
            <a:r>
              <a:rPr lang="cs-CZ" sz="1200" i="1" dirty="0" err="1" smtClean="0">
                <a:effectLst>
                  <a:outerShdw blurRad="38100" dist="38100" dir="2700000" algn="tl">
                    <a:srgbClr val="000000">
                      <a:alpha val="43137"/>
                    </a:srgbClr>
                  </a:outerShdw>
                </a:effectLst>
                <a:latin typeface="Times New Roman" pitchFamily="18" charset="0"/>
                <a:cs typeface="Times New Roman" pitchFamily="18" charset="0"/>
              </a:rPr>
              <a:t>Hokigai</a:t>
            </a:r>
            <a:r>
              <a:rPr lang="cs-CZ" sz="1200" i="1" dirty="0" smtClean="0">
                <a:effectLst>
                  <a:outerShdw blurRad="38100" dist="38100" dir="2700000" algn="tl">
                    <a:srgbClr val="000000">
                      <a:alpha val="43137"/>
                    </a:srgbClr>
                  </a:outerShdw>
                </a:effectLst>
                <a:latin typeface="Times New Roman" pitchFamily="18" charset="0"/>
                <a:cs typeface="Times New Roman" pitchFamily="18" charset="0"/>
              </a:rPr>
              <a:t> připravují.</a:t>
            </a:r>
            <a:endParaRPr lang="cs-CZ" sz="1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843" name="Zástupný symbol pro text 8"/>
          <p:cNvSpPr txBox="1">
            <a:spLocks/>
          </p:cNvSpPr>
          <p:nvPr/>
        </p:nvSpPr>
        <p:spPr bwMode="auto">
          <a:xfrm>
            <a:off x="381000" y="914400"/>
            <a:ext cx="8305800" cy="5715000"/>
          </a:xfrm>
          <a:prstGeom prst="rect">
            <a:avLst/>
          </a:prstGeom>
          <a:noFill/>
          <a:ln w="9525">
            <a:noFill/>
            <a:miter lim="800000"/>
            <a:headEnd/>
            <a:tailEnd/>
          </a:ln>
        </p:spPr>
        <p:txBody>
          <a:bodyPr lIns="109728" tIns="0"/>
          <a:lstStyle/>
          <a:p>
            <a:pPr fontAlgn="t">
              <a:spcBef>
                <a:spcPct val="20000"/>
              </a:spcBef>
              <a:buClr>
                <a:schemeClr val="accent1"/>
              </a:buClr>
              <a:buSzPct val="70000"/>
              <a:buFont typeface="Wingdings 2" pitchFamily="18" charset="2"/>
              <a:buNone/>
            </a:pPr>
            <a:r>
              <a:rPr lang="cs-CZ" sz="2400" dirty="0"/>
              <a:t/>
            </a:r>
            <a:br>
              <a:rPr lang="cs-CZ" sz="2400" dirty="0"/>
            </a:br>
            <a:r>
              <a:rPr lang="cs-CZ" sz="2400" dirty="0"/>
              <a:t>Surf </a:t>
            </a:r>
            <a:r>
              <a:rPr lang="cs-CZ" sz="2400" dirty="0" err="1"/>
              <a:t>clams</a:t>
            </a:r>
            <a:r>
              <a:rPr lang="cs-CZ" sz="2400" dirty="0"/>
              <a:t> mají vysoký obsah bílkovin a relativně nízký obsah kalorií a tuku. 100 g porce má 67 kalorií. Tato škeble se skládá z 13,5 procenta bílkovin a 0,5 procenta tuku. Kromě toho obsahuje 0,2 procenta Omega-3 mastné kyseliny, které jsou považovány za ochránce srdce. Obsahují také Selen a Niacin. Selen pomáhá předejít rakovině a dohromady s Niacinem může pomoci ovládat hladinu cholesterolu v těle.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untingtonbeachsushiya.com/yahoo_site_admin/assets/images/0608AssrtdNigiriSushiYa.220183244_std.JPG"/>
          <p:cNvPicPr>
            <a:picLocks noChangeAspect="1" noChangeArrowheads="1"/>
          </p:cNvPicPr>
          <p:nvPr/>
        </p:nvPicPr>
        <p:blipFill>
          <a:blip r:embed="rId2" cstate="print">
            <a:lum bright="10000" contrast="10000"/>
          </a:blip>
          <a:srcRect l="4000"/>
          <a:stretch>
            <a:fillRect/>
          </a:stretch>
        </p:blipFill>
        <p:spPr bwMode="auto">
          <a:xfrm>
            <a:off x="3783582" y="2627313"/>
            <a:ext cx="5055617" cy="3949700"/>
          </a:xfrm>
          <a:prstGeom prst="roundRect">
            <a:avLst/>
          </a:prstGeom>
          <a:ln w="228600" cap="sq" cmpd="thickThin">
            <a:solidFill>
              <a:schemeClr val="bg1"/>
            </a:solidFill>
            <a:prstDash val="solid"/>
            <a:miter lim="800000"/>
          </a:ln>
          <a:effectLst>
            <a:innerShdw blurRad="76200">
              <a:srgbClr val="000000"/>
            </a:innerShdw>
          </a:effectLst>
        </p:spPr>
      </p:pic>
      <p:sp>
        <p:nvSpPr>
          <p:cNvPr id="37890" name="Obdélník 2"/>
          <p:cNvSpPr>
            <a:spLocks noChangeArrowheads="1"/>
          </p:cNvSpPr>
          <p:nvPr/>
        </p:nvSpPr>
        <p:spPr bwMode="auto">
          <a:xfrm>
            <a:off x="381000" y="381000"/>
            <a:ext cx="8153400" cy="2246313"/>
          </a:xfrm>
          <a:prstGeom prst="rect">
            <a:avLst/>
          </a:prstGeom>
          <a:noFill/>
          <a:ln w="9525">
            <a:noFill/>
            <a:miter lim="800000"/>
            <a:headEnd/>
            <a:tailEnd/>
          </a:ln>
        </p:spPr>
        <p:txBody>
          <a:bodyPr>
            <a:spAutoFit/>
          </a:bodyPr>
          <a:lstStyle/>
          <a:p>
            <a:pPr fontAlgn="t">
              <a:spcBef>
                <a:spcPct val="20000"/>
              </a:spcBef>
              <a:buClr>
                <a:schemeClr val="accent1"/>
              </a:buClr>
              <a:buSzPct val="70000"/>
            </a:pPr>
            <a:r>
              <a:rPr lang="cs-CZ" sz="2800" dirty="0"/>
              <a:t>Škeble můžete dostat konzervované, mražené a čerstvé. Čerstvé škeble se používají jako návnada. Lidé konzumují  </a:t>
            </a:r>
            <a:r>
              <a:rPr lang="cs-CZ" sz="2800" dirty="0" err="1"/>
              <a:t>Hokigai</a:t>
            </a:r>
            <a:r>
              <a:rPr lang="cs-CZ" sz="2800" dirty="0"/>
              <a:t> v podobě smažených filé, polévek, omáček a k přípravě </a:t>
            </a:r>
            <a:r>
              <a:rPr lang="cs-CZ" sz="2800" dirty="0" err="1"/>
              <a:t>sushi</a:t>
            </a:r>
            <a:r>
              <a:rPr lang="cs-CZ" sz="2800" dirty="0"/>
              <a:t> a různých </a:t>
            </a:r>
            <a:r>
              <a:rPr lang="cs-CZ" sz="2800" dirty="0" err="1"/>
              <a:t>mignons</a:t>
            </a:r>
            <a:r>
              <a:rPr lang="cs-CZ" sz="28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avřít okno"/>
          <p:cNvPicPr>
            <a:picLocks noGrp="1" noChangeAspect="1" noChangeArrowheads="1"/>
          </p:cNvPicPr>
          <p:nvPr>
            <p:ph type="pic" idx="1"/>
          </p:nvPr>
        </p:nvPicPr>
        <p:blipFill>
          <a:blip r:embed="rId2"/>
          <a:srcRect t="14973" b="14973"/>
          <a:stretch>
            <a:fillRect/>
          </a:stretch>
        </p:blipFill>
        <p:spPr bwMode="auto">
          <a:xfrm>
            <a:off x="1295400" y="1676400"/>
            <a:ext cx="6635117" cy="4648200"/>
          </a:xfrm>
          <a:prstGeom prst="rect">
            <a:avLst/>
          </a:prstGeom>
          <a:noFill/>
          <a:ln w="57150">
            <a:solidFill>
              <a:schemeClr val="tx1"/>
            </a:solidFill>
            <a:miter lim="800000"/>
            <a:headEnd/>
            <a:tailEnd/>
          </a:ln>
        </p:spPr>
      </p:pic>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a:t>Ústřice </a:t>
            </a:r>
            <a:r>
              <a:rPr lang="cs-CZ" sz="2400" b="1" dirty="0" err="1"/>
              <a:t>Belon</a:t>
            </a:r>
            <a:r>
              <a:rPr lang="cs-CZ" sz="2400" b="1" dirty="0"/>
              <a:t> (FR)         </a:t>
            </a:r>
          </a:p>
        </p:txBody>
      </p:sp>
    </p:spTree>
    <p:extLst>
      <p:ext uri="{BB962C8B-B14F-4D97-AF65-F5344CB8AC3E}">
        <p14:creationId xmlns:p14="http://schemas.microsoft.com/office/powerpoint/2010/main" val="156913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a:t>Ústřice </a:t>
            </a:r>
            <a:r>
              <a:rPr lang="cs-CZ" sz="2400" b="1" dirty="0" err="1" smtClean="0"/>
              <a:t>Marennes</a:t>
            </a:r>
            <a:r>
              <a:rPr lang="cs-CZ" sz="2400" b="1" dirty="0" smtClean="0"/>
              <a:t> </a:t>
            </a:r>
            <a:r>
              <a:rPr lang="cs-CZ" sz="2400" b="1" dirty="0"/>
              <a:t>(FR)         </a:t>
            </a:r>
          </a:p>
        </p:txBody>
      </p:sp>
      <p:pic>
        <p:nvPicPr>
          <p:cNvPr id="7" name="Picture 4" descr="Zavřít okno"/>
          <p:cNvPicPr>
            <a:picLocks noGrp="1" noChangeAspect="1" noChangeArrowheads="1"/>
          </p:cNvPicPr>
          <p:nvPr>
            <p:ph type="pic" idx="1"/>
          </p:nvPr>
        </p:nvPicPr>
        <p:blipFill>
          <a:blip r:embed="rId2"/>
          <a:srcRect l="333" r="333"/>
          <a:stretch>
            <a:fillRect/>
          </a:stretch>
        </p:blipFill>
        <p:spPr bwMode="auto">
          <a:xfrm>
            <a:off x="1447800" y="1524000"/>
            <a:ext cx="6604000" cy="495300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390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ctrTitle"/>
          </p:nvPr>
        </p:nvSpPr>
        <p:spPr>
          <a:xfrm>
            <a:off x="609600" y="457200"/>
            <a:ext cx="7772400" cy="1470025"/>
          </a:xfrm>
        </p:spPr>
        <p:txBody>
          <a:bodyPr/>
          <a:lstStyle/>
          <a:p>
            <a:pPr eaLnBrk="1" hangingPunct="1"/>
            <a:r>
              <a:rPr lang="sk-SK" b="1" dirty="0" smtClean="0">
                <a:latin typeface="Arial" charset="0"/>
                <a:cs typeface="Arial" charset="0"/>
              </a:rPr>
              <a:t>Mušle</a:t>
            </a:r>
          </a:p>
        </p:txBody>
      </p:sp>
      <p:pic>
        <p:nvPicPr>
          <p:cNvPr id="23554" name="Picture 2" descr="http://www.cuketka.cz/pic/cuketka.cz_belgicke_musle.jpg"/>
          <p:cNvPicPr>
            <a:picLocks noChangeAspect="1" noChangeArrowheads="1"/>
          </p:cNvPicPr>
          <p:nvPr/>
        </p:nvPicPr>
        <p:blipFill rotWithShape="1">
          <a:blip r:embed="rId2" cstate="print"/>
          <a:srcRect/>
          <a:stretch/>
        </p:blipFill>
        <p:spPr bwMode="auto">
          <a:xfrm>
            <a:off x="1828800" y="1981200"/>
            <a:ext cx="5294044" cy="3533775"/>
          </a:xfrm>
          <a:prstGeom prst="rect">
            <a:avLst/>
          </a:prstGeom>
          <a:ln>
            <a:no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a:t>Ústřice </a:t>
            </a:r>
            <a:r>
              <a:rPr lang="cs-CZ" sz="2400" b="1" dirty="0" err="1"/>
              <a:t>T</a:t>
            </a:r>
            <a:r>
              <a:rPr lang="cs-CZ" sz="2400" b="1" dirty="0" err="1" smtClean="0"/>
              <a:t>sarskaya</a:t>
            </a:r>
            <a:r>
              <a:rPr lang="cs-CZ" sz="2400" b="1" dirty="0" smtClean="0"/>
              <a:t> </a:t>
            </a:r>
            <a:r>
              <a:rPr lang="cs-CZ" sz="2400" b="1" dirty="0"/>
              <a:t>(FR)         </a:t>
            </a:r>
          </a:p>
        </p:txBody>
      </p:sp>
      <p:pic>
        <p:nvPicPr>
          <p:cNvPr id="5" name="Picture 6" descr="Zavřít okno"/>
          <p:cNvPicPr>
            <a:picLocks noGrp="1" noChangeAspect="1" noChangeArrowheads="1"/>
          </p:cNvPicPr>
          <p:nvPr>
            <p:ph type="pic" idx="1"/>
          </p:nvPr>
        </p:nvPicPr>
        <p:blipFill>
          <a:blip r:embed="rId2"/>
          <a:srcRect t="21226" b="21226"/>
          <a:stretch>
            <a:fillRect/>
          </a:stretch>
        </p:blipFill>
        <p:spPr bwMode="auto">
          <a:xfrm>
            <a:off x="1143000" y="1524000"/>
            <a:ext cx="7162800" cy="480060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39350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Clams</a:t>
            </a:r>
            <a:r>
              <a:rPr lang="cs-CZ" sz="2400" b="1" dirty="0" smtClean="0"/>
              <a:t> </a:t>
            </a:r>
            <a:r>
              <a:rPr lang="cs-CZ" b="1" dirty="0" smtClean="0"/>
              <a:t>        </a:t>
            </a:r>
            <a:endParaRPr lang="cs-CZ" b="1" dirty="0"/>
          </a:p>
        </p:txBody>
      </p:sp>
      <p:pic>
        <p:nvPicPr>
          <p:cNvPr id="7" name="Picture 8" descr="http://www.cornichon.org/What%20100%20Clams%20looks%20like.JPG"/>
          <p:cNvPicPr>
            <a:picLocks noGrp="1" noChangeAspect="1" noChangeArrowheads="1"/>
          </p:cNvPicPr>
          <p:nvPr>
            <p:ph type="pic" idx="1"/>
          </p:nvPr>
        </p:nvPicPr>
        <p:blipFill>
          <a:blip r:embed="rId2"/>
          <a:srcRect t="2663" b="2663"/>
          <a:stretch>
            <a:fillRect/>
          </a:stretch>
        </p:blipFill>
        <p:spPr bwMode="auto">
          <a:xfrm>
            <a:off x="914400" y="1314450"/>
            <a:ext cx="7391400" cy="493395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846583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Datlovka</a:t>
            </a:r>
            <a:r>
              <a:rPr lang="cs-CZ" sz="2400" b="1" dirty="0" smtClean="0"/>
              <a:t> vrtavá         </a:t>
            </a:r>
            <a:endParaRPr lang="cs-CZ" sz="2400" b="1" dirty="0"/>
          </a:p>
        </p:txBody>
      </p:sp>
      <p:pic>
        <p:nvPicPr>
          <p:cNvPr id="5" name="Picture 10" descr="http://www.biolib.cz/IMG/GAL/10196.jpg"/>
          <p:cNvPicPr>
            <a:picLocks noGrp="1" noChangeAspect="1" noChangeArrowheads="1"/>
          </p:cNvPicPr>
          <p:nvPr>
            <p:ph type="pic" idx="1"/>
          </p:nvPr>
        </p:nvPicPr>
        <p:blipFill>
          <a:blip r:embed="rId2"/>
          <a:srcRect t="21875" b="21875"/>
          <a:stretch>
            <a:fillRect/>
          </a:stretch>
        </p:blipFill>
        <p:spPr bwMode="auto">
          <a:xfrm>
            <a:off x="914400" y="1447800"/>
            <a:ext cx="7239000" cy="480060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3352721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Akagai</a:t>
            </a:r>
            <a:r>
              <a:rPr lang="cs-CZ" sz="2400" b="1" dirty="0" smtClean="0"/>
              <a:t>   </a:t>
            </a:r>
            <a:r>
              <a:rPr lang="cs-CZ" b="1" dirty="0" smtClean="0"/>
              <a:t>      </a:t>
            </a:r>
            <a:endParaRPr lang="cs-CZ" b="1" dirty="0"/>
          </a:p>
        </p:txBody>
      </p:sp>
      <p:pic>
        <p:nvPicPr>
          <p:cNvPr id="7" name="Picture 12" descr="http://farm4.static.flickr.com/3300/3245924958_78d9e0f85d.jpg"/>
          <p:cNvPicPr>
            <a:picLocks noGrp="1" noChangeAspect="1" noChangeArrowheads="1"/>
          </p:cNvPicPr>
          <p:nvPr>
            <p:ph type="pic" idx="1"/>
          </p:nvPr>
        </p:nvPicPr>
        <p:blipFill>
          <a:blip r:embed="rId2"/>
          <a:srcRect t="21856" b="21856"/>
          <a:stretch>
            <a:fillRect/>
          </a:stretch>
        </p:blipFill>
        <p:spPr bwMode="auto">
          <a:xfrm>
            <a:off x="1371600" y="1504950"/>
            <a:ext cx="6629400" cy="497205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38080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Cherrystones</a:t>
            </a:r>
            <a:r>
              <a:rPr lang="cs-CZ" b="1" dirty="0" smtClean="0"/>
              <a:t>         </a:t>
            </a:r>
            <a:endParaRPr lang="cs-CZ" b="1" dirty="0"/>
          </a:p>
        </p:txBody>
      </p:sp>
      <p:pic>
        <p:nvPicPr>
          <p:cNvPr id="5" name="Picture 14" descr="http://1.bp.blogspot.com/_HnYemNi0lds/RrheqNIux1I/AAAAAAAACAo/7Tsu4VbdKEw/s400/7+CHERRYSTONES+ON+THE+HALF+SHELL.jpg"/>
          <p:cNvPicPr>
            <a:picLocks noGrp="1" noChangeAspect="1" noChangeArrowheads="1"/>
          </p:cNvPicPr>
          <p:nvPr>
            <p:ph type="pic" idx="1"/>
          </p:nvPr>
        </p:nvPicPr>
        <p:blipFill>
          <a:blip r:embed="rId2"/>
          <a:srcRect/>
          <a:stretch>
            <a:fillRect/>
          </a:stretch>
        </p:blipFill>
        <p:spPr bwMode="auto">
          <a:xfrm>
            <a:off x="1066800" y="1371600"/>
            <a:ext cx="7010400" cy="487680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922788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Mya</a:t>
            </a:r>
            <a:r>
              <a:rPr lang="cs-CZ" sz="2400" b="1" dirty="0" smtClean="0"/>
              <a:t> </a:t>
            </a:r>
            <a:r>
              <a:rPr lang="cs-CZ" sz="2400" b="1" dirty="0" err="1" smtClean="0"/>
              <a:t>Arenia</a:t>
            </a:r>
            <a:r>
              <a:rPr lang="cs-CZ" sz="2400" b="1" dirty="0" smtClean="0"/>
              <a:t>         </a:t>
            </a:r>
            <a:endParaRPr lang="cs-CZ" sz="2400" b="1" dirty="0"/>
          </a:p>
        </p:txBody>
      </p:sp>
      <p:pic>
        <p:nvPicPr>
          <p:cNvPr id="7" name="Picture 2" descr="http://www.univ-lehavre.fr/cybernat/images/myaarena.jpg"/>
          <p:cNvPicPr>
            <a:picLocks noGrp="1" noChangeAspect="1" noChangeArrowheads="1"/>
          </p:cNvPicPr>
          <p:nvPr>
            <p:ph type="pic" idx="1"/>
          </p:nvPr>
        </p:nvPicPr>
        <p:blipFill>
          <a:blip r:embed="rId2"/>
          <a:srcRect l="1407" r="1407"/>
          <a:stretch>
            <a:fillRect/>
          </a:stretch>
        </p:blipFill>
        <p:spPr bwMode="auto">
          <a:xfrm>
            <a:off x="1143000" y="1447800"/>
            <a:ext cx="7086600" cy="4800600"/>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3236383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smtClean="0"/>
              <a:t>Venušiny mušle         </a:t>
            </a:r>
            <a:endParaRPr lang="cs-CZ" sz="2400" b="1" dirty="0"/>
          </a:p>
        </p:txBody>
      </p:sp>
      <p:pic>
        <p:nvPicPr>
          <p:cNvPr id="5" name="Picture 6" descr="http://www.maggi.cz/getattachment/763ae4ae-6d66-4333-8f74-a56cffbccbe7/Musle.aspx"/>
          <p:cNvPicPr>
            <a:picLocks noGrp="1" noChangeAspect="1" noChangeArrowheads="1"/>
          </p:cNvPicPr>
          <p:nvPr>
            <p:ph type="pic" idx="1"/>
          </p:nvPr>
        </p:nvPicPr>
        <p:blipFill>
          <a:blip r:embed="rId2"/>
          <a:srcRect t="24051" b="24051"/>
          <a:stretch>
            <a:fillRect/>
          </a:stretch>
        </p:blipFill>
        <p:spPr bwMode="auto">
          <a:xfrm>
            <a:off x="1295400" y="1390650"/>
            <a:ext cx="6781800" cy="5086350"/>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3021924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smtClean="0"/>
              <a:t>Zaděnka </a:t>
            </a:r>
            <a:r>
              <a:rPr lang="cs-CZ" b="1" dirty="0" smtClean="0"/>
              <a:t>        </a:t>
            </a:r>
            <a:endParaRPr lang="cs-CZ" b="1" dirty="0"/>
          </a:p>
        </p:txBody>
      </p:sp>
      <p:pic>
        <p:nvPicPr>
          <p:cNvPr id="7" name="Picture 8" descr="http://www.naturalnews.net/wordpress/wp-content/uploads/2007/07/quahog.jpg"/>
          <p:cNvPicPr>
            <a:picLocks noGrp="1" noChangeAspect="1" noChangeArrowheads="1"/>
          </p:cNvPicPr>
          <p:nvPr>
            <p:ph type="pic" idx="1"/>
          </p:nvPr>
        </p:nvPicPr>
        <p:blipFill>
          <a:blip r:embed="rId2"/>
          <a:srcRect l="6290" r="6290"/>
          <a:stretch>
            <a:fillRect/>
          </a:stretch>
        </p:blipFill>
        <p:spPr bwMode="auto">
          <a:xfrm>
            <a:off x="762000" y="1428750"/>
            <a:ext cx="7543800" cy="5029200"/>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3297814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rot="10800000" flipV="1">
            <a:off x="457200" y="612670"/>
            <a:ext cx="8458200" cy="461665"/>
          </a:xfrm>
          <a:prstGeom prst="rect">
            <a:avLst/>
          </a:prstGeom>
        </p:spPr>
        <p:txBody>
          <a:bodyPr wrap="square">
            <a:spAutoFit/>
          </a:bodyPr>
          <a:lstStyle/>
          <a:p>
            <a:pPr marL="228600" indent="-228600" algn="ctr" eaLnBrk="1" hangingPunct="1"/>
            <a:r>
              <a:rPr lang="cs-CZ" sz="2400" b="1" dirty="0" err="1" smtClean="0"/>
              <a:t>Donax</a:t>
            </a:r>
            <a:r>
              <a:rPr lang="cs-CZ" sz="2400" b="1" dirty="0" smtClean="0"/>
              <a:t> </a:t>
            </a:r>
            <a:r>
              <a:rPr lang="cs-CZ" sz="2400" b="1" dirty="0" err="1" smtClean="0"/>
              <a:t>Trunculus</a:t>
            </a:r>
            <a:r>
              <a:rPr lang="cs-CZ" sz="2400" b="1" dirty="0" smtClean="0"/>
              <a:t>         </a:t>
            </a:r>
            <a:endParaRPr lang="cs-CZ" sz="2400" b="1" dirty="0"/>
          </a:p>
        </p:txBody>
      </p:sp>
      <p:pic>
        <p:nvPicPr>
          <p:cNvPr id="5" name="Picture 10" descr="http://rose-corbeau.madamecharlotte.com/lasuite/images/tellines425.jpg"/>
          <p:cNvPicPr>
            <a:picLocks noGrp="1" noChangeAspect="1" noChangeArrowheads="1"/>
          </p:cNvPicPr>
          <p:nvPr>
            <p:ph type="pic" idx="1"/>
          </p:nvPr>
        </p:nvPicPr>
        <p:blipFill>
          <a:blip r:embed="rId2"/>
          <a:srcRect t="39" b="39"/>
          <a:stretch>
            <a:fillRect/>
          </a:stretch>
        </p:blipFill>
        <p:spPr bwMode="auto">
          <a:xfrm>
            <a:off x="990600" y="1428750"/>
            <a:ext cx="7239000" cy="4972050"/>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2663387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odnadpis 2"/>
          <p:cNvSpPr>
            <a:spLocks noGrp="1"/>
          </p:cNvSpPr>
          <p:nvPr>
            <p:ph type="subTitle" idx="4294967295"/>
          </p:nvPr>
        </p:nvSpPr>
        <p:spPr>
          <a:xfrm>
            <a:off x="611188" y="4797425"/>
            <a:ext cx="7848600" cy="841375"/>
          </a:xfrm>
        </p:spPr>
        <p:txBody>
          <a:bodyPr/>
          <a:lstStyle/>
          <a:p>
            <a:pPr marL="0" indent="0" algn="ctr" eaLnBrk="1" hangingPunct="1">
              <a:buFont typeface="Arial" charset="0"/>
              <a:buNone/>
            </a:pPr>
            <a:r>
              <a:rPr lang="cs-CZ" sz="2800" smtClean="0">
                <a:latin typeface="Arial" charset="0"/>
                <a:cs typeface="Arial" charset="0"/>
              </a:rPr>
              <a:t>Mgr. Alexandr Burda</a:t>
            </a:r>
          </a:p>
        </p:txBody>
      </p:sp>
      <p:pic>
        <p:nvPicPr>
          <p:cNvPr id="31747" name="Obrázek 3"/>
          <p:cNvPicPr>
            <a:picLocks noGrp="1" noChangeAspect="1"/>
          </p:cNvPicPr>
          <p:nvPr>
            <p:ph type="ctrTitle" idx="4294967295"/>
          </p:nvPr>
        </p:nvPicPr>
        <p:blipFill>
          <a:blip r:embed="rId2">
            <a:extLst>
              <a:ext uri="{28A0092B-C50C-407E-A947-70E740481C1C}">
                <a14:useLocalDpi xmlns:a14="http://schemas.microsoft.com/office/drawing/2010/main" val="0"/>
              </a:ext>
            </a:extLst>
          </a:blip>
          <a:srcRect/>
          <a:stretch>
            <a:fillRect/>
          </a:stretch>
        </p:blipFill>
        <p:spPr>
          <a:xfrm>
            <a:off x="1258888" y="836613"/>
            <a:ext cx="6696075" cy="3324225"/>
          </a:xfrm>
          <a:noFill/>
        </p:spPr>
      </p:pic>
    </p:spTree>
    <p:extLst>
      <p:ext uri="{BB962C8B-B14F-4D97-AF65-F5344CB8AC3E}">
        <p14:creationId xmlns:p14="http://schemas.microsoft.com/office/powerpoint/2010/main" val="253761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8"/>
          <p:cNvGraphicFramePr>
            <a:graphicFrameLocks noGrp="1"/>
          </p:cNvGraphicFramePr>
          <p:nvPr/>
        </p:nvGraphicFramePr>
        <p:xfrm>
          <a:off x="228600" y="3581400"/>
          <a:ext cx="3581400" cy="3230880"/>
        </p:xfrm>
        <a:graphic>
          <a:graphicData uri="http://schemas.openxmlformats.org/drawingml/2006/table">
            <a:tbl>
              <a:tblPr firstRow="1" bandRow="1">
                <a:tableStyleId>{5C22544A-7EE6-4342-B048-85BDC9FD1C3A}</a:tableStyleId>
              </a:tblPr>
              <a:tblGrid>
                <a:gridCol w="895350"/>
                <a:gridCol w="895350"/>
                <a:gridCol w="895350"/>
                <a:gridCol w="895350"/>
              </a:tblGrid>
              <a:tr h="318644">
                <a:tc>
                  <a:txBody>
                    <a:bodyPr/>
                    <a:lstStyle/>
                    <a:p>
                      <a:r>
                        <a:rPr lang="cs-CZ" sz="800" dirty="0" smtClean="0">
                          <a:latin typeface="Times New Roman" pitchFamily="18" charset="0"/>
                          <a:cs typeface="Times New Roman" pitchFamily="18" charset="0"/>
                        </a:rPr>
                        <a:t>Nutriční</a:t>
                      </a:r>
                      <a:r>
                        <a:rPr lang="cs-CZ" sz="800" baseline="0" dirty="0" smtClean="0">
                          <a:latin typeface="Times New Roman" pitchFamily="18" charset="0"/>
                          <a:cs typeface="Times New Roman" pitchFamily="18" charset="0"/>
                        </a:rPr>
                        <a:t> hodnoty</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a:t>
                      </a:r>
                      <a:r>
                        <a:rPr lang="cs-CZ" sz="800" baseline="0" dirty="0" smtClean="0">
                          <a:latin typeface="Times New Roman" pitchFamily="18" charset="0"/>
                          <a:cs typeface="Times New Roman" pitchFamily="18" charset="0"/>
                        </a:rPr>
                        <a:t> 100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 200 g porci</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DDD v %</a:t>
                      </a:r>
                      <a:r>
                        <a:rPr lang="cs-CZ" sz="800" baseline="0" dirty="0" smtClean="0">
                          <a:latin typeface="Times New Roman" pitchFamily="18" charset="0"/>
                          <a:cs typeface="Times New Roman" pitchFamily="18" charset="0"/>
                        </a:rPr>
                        <a:t> na 100g </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energie (</a:t>
                      </a:r>
                      <a:r>
                        <a:rPr lang="cs-CZ" sz="800" dirty="0" err="1" smtClean="0">
                          <a:latin typeface="Times New Roman" pitchFamily="18" charset="0"/>
                          <a:cs typeface="Times New Roman" pitchFamily="18" charset="0"/>
                        </a:rPr>
                        <a:t>kj</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440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880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5</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bílkoviny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16,10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37,2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32</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tuky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sacharidy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omega – 3</a:t>
                      </a:r>
                      <a:r>
                        <a:rPr lang="cs-CZ" sz="800" baseline="0" dirty="0" smtClean="0">
                          <a:latin typeface="Times New Roman" pitchFamily="18" charset="0"/>
                          <a:cs typeface="Times New Roman" pitchFamily="18" charset="0"/>
                        </a:rPr>
                        <a:t> (mg)</a:t>
                      </a:r>
                      <a:r>
                        <a:rPr lang="cs-CZ" sz="800" dirty="0" smtClean="0">
                          <a:latin typeface="Times New Roman" pitchFamily="18" charset="0"/>
                          <a:cs typeface="Times New Roman" pitchFamily="18" charset="0"/>
                        </a:rPr>
                        <a:t> </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432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864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omega – 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68</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136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18644">
                <a:tc>
                  <a:txBody>
                    <a:bodyPr/>
                    <a:lstStyle/>
                    <a:p>
                      <a:r>
                        <a:rPr lang="cs-CZ" sz="800" dirty="0" smtClean="0">
                          <a:latin typeface="Times New Roman" pitchFamily="18" charset="0"/>
                          <a:cs typeface="Times New Roman" pitchFamily="18" charset="0"/>
                        </a:rPr>
                        <a:t>vitamín B12 (</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37</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vitamín B6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10</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vitamín D (IU)</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selen</a:t>
                      </a:r>
                      <a:r>
                        <a:rPr lang="cs-CZ" sz="800" baseline="0" dirty="0" smtClean="0">
                          <a:latin typeface="Times New Roman" pitchFamily="18" charset="0"/>
                          <a:cs typeface="Times New Roman" pitchFamily="18" charset="0"/>
                        </a:rPr>
                        <a:t> (</a:t>
                      </a:r>
                      <a:r>
                        <a:rPr lang="cs-CZ" sz="800" baseline="0" dirty="0" err="1" smtClean="0">
                          <a:latin typeface="Times New Roman" pitchFamily="18" charset="0"/>
                          <a:cs typeface="Times New Roman" pitchFamily="18" charset="0"/>
                        </a:rPr>
                        <a:t>mcg</a:t>
                      </a:r>
                      <a:r>
                        <a:rPr lang="cs-CZ" sz="800" baseline="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12,6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25,2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18</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fosfor</a:t>
                      </a:r>
                      <a:r>
                        <a:rPr lang="cs-CZ" sz="800" baseline="0" dirty="0" smtClean="0">
                          <a:latin typeface="Times New Roman" pitchFamily="18" charset="0"/>
                          <a:cs typeface="Times New Roman" pitchFamily="18" charset="0"/>
                        </a:rPr>
                        <a:t>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211</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422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21</a:t>
                      </a:r>
                      <a:endParaRPr lang="cs-CZ" sz="800" dirty="0">
                        <a:latin typeface="Times New Roman" pitchFamily="18" charset="0"/>
                        <a:cs typeface="Times New Roman" pitchFamily="18" charset="0"/>
                      </a:endParaRPr>
                    </a:p>
                  </a:txBody>
                  <a:tcPr/>
                </a:tc>
              </a:tr>
              <a:tr h="202773">
                <a:tc>
                  <a:txBody>
                    <a:bodyPr/>
                    <a:lstStyle/>
                    <a:p>
                      <a:r>
                        <a:rPr lang="cs-CZ" sz="800" dirty="0" smtClean="0">
                          <a:latin typeface="Times New Roman" pitchFamily="18" charset="0"/>
                          <a:cs typeface="Times New Roman" pitchFamily="18" charset="0"/>
                        </a:rPr>
                        <a:t>hořčík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35</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70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a:t>
                      </a:r>
                      <a:endParaRPr lang="cs-CZ" sz="800" dirty="0">
                        <a:latin typeface="Times New Roman" pitchFamily="18" charset="0"/>
                        <a:cs typeface="Times New Roman" pitchFamily="18" charset="0"/>
                      </a:endParaRPr>
                    </a:p>
                  </a:txBody>
                  <a:tcPr/>
                </a:tc>
              </a:tr>
              <a:tr h="202773">
                <a:tc gridSpan="4">
                  <a:txBody>
                    <a:bodyPr/>
                    <a:lstStyle/>
                    <a:p>
                      <a:r>
                        <a:rPr lang="cs-CZ" sz="800" dirty="0" smtClean="0">
                          <a:latin typeface="Times New Roman" pitchFamily="18" charset="0"/>
                          <a:cs typeface="Times New Roman" pitchFamily="18" charset="0"/>
                        </a:rPr>
                        <a:t>*</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 – 1 mikrogram</a:t>
                      </a:r>
                      <a:r>
                        <a:rPr lang="cs-CZ" sz="800" baseline="0" dirty="0" smtClean="0">
                          <a:latin typeface="Times New Roman" pitchFamily="18" charset="0"/>
                          <a:cs typeface="Times New Roman" pitchFamily="18" charset="0"/>
                        </a:rPr>
                        <a:t> = 1/1 000 </a:t>
                      </a:r>
                      <a:r>
                        <a:rPr lang="cs-CZ" sz="800" baseline="0" dirty="0" err="1" smtClean="0">
                          <a:latin typeface="Times New Roman" pitchFamily="18" charset="0"/>
                          <a:cs typeface="Times New Roman" pitchFamily="18" charset="0"/>
                        </a:rPr>
                        <a:t>000</a:t>
                      </a:r>
                      <a:r>
                        <a:rPr lang="cs-CZ" sz="800" baseline="0" dirty="0" smtClean="0">
                          <a:latin typeface="Times New Roman" pitchFamily="18" charset="0"/>
                          <a:cs typeface="Times New Roman" pitchFamily="18" charset="0"/>
                        </a:rPr>
                        <a:t> g</a:t>
                      </a:r>
                      <a:endParaRPr lang="cs-CZ" sz="8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r>
            </a:tbl>
          </a:graphicData>
        </a:graphic>
      </p:graphicFrame>
      <p:pic>
        <p:nvPicPr>
          <p:cNvPr id="26628" name="Picture 4" descr="http://t2.gstatic.com/images?q=tbn:ANd9GcSn1LPqAC73aEnpkG5BLZOmI9QoCoxjfUxpUhNcsyZpfh8CDNw&amp;t=1&amp;usg=__U963uD26iaBxa4rZwycilgNQExM="/>
          <p:cNvPicPr>
            <a:picLocks noChangeAspect="1" noChangeArrowheads="1"/>
          </p:cNvPicPr>
          <p:nvPr/>
        </p:nvPicPr>
        <p:blipFill>
          <a:blip r:embed="rId3" cstate="print"/>
          <a:srcRect l="2857" t="1961" r="5724" b="15686"/>
          <a:stretch>
            <a:fillRect/>
          </a:stretch>
        </p:blipFill>
        <p:spPr bwMode="auto">
          <a:xfrm>
            <a:off x="1066800" y="1123950"/>
            <a:ext cx="1600200" cy="2100263"/>
          </a:xfrm>
          <a:prstGeom prst="ellipse">
            <a:avLst/>
          </a:prstGeom>
          <a:ln w="76200">
            <a:solidFill>
              <a:schemeClr val="bg1"/>
            </a:solidFill>
          </a:ln>
          <a:effectLst>
            <a:outerShdw blurRad="292100" dist="139700" dir="2700000" algn="tl" rotWithShape="0">
              <a:srgbClr val="333333">
                <a:alpha val="65000"/>
              </a:srgbClr>
            </a:outerShdw>
          </a:effectLst>
        </p:spPr>
      </p:pic>
      <p:sp>
        <p:nvSpPr>
          <p:cNvPr id="19532" name="Nadpis 3"/>
          <p:cNvSpPr>
            <a:spLocks noGrp="1"/>
          </p:cNvSpPr>
          <p:nvPr>
            <p:ph type="title"/>
          </p:nvPr>
        </p:nvSpPr>
        <p:spPr>
          <a:xfrm>
            <a:off x="4267200" y="950913"/>
            <a:ext cx="4538663" cy="522287"/>
          </a:xfrm>
        </p:spPr>
        <p:txBody>
          <a:bodyPr/>
          <a:lstStyle/>
          <a:p>
            <a:pPr eaLnBrk="1" hangingPunct="1"/>
            <a:r>
              <a:rPr lang="cs-CZ" sz="2800" dirty="0" smtClean="0">
                <a:latin typeface="Arial" charset="0"/>
                <a:cs typeface="Arial" charset="0"/>
              </a:rPr>
              <a:t>Mušle svatého Jakuba</a:t>
            </a:r>
          </a:p>
        </p:txBody>
      </p:sp>
      <p:sp>
        <p:nvSpPr>
          <p:cNvPr id="19533" name="Zástupný symbol pro text 5"/>
          <p:cNvSpPr>
            <a:spLocks noGrp="1"/>
          </p:cNvSpPr>
          <p:nvPr>
            <p:ph type="body" sz="half" idx="2"/>
          </p:nvPr>
        </p:nvSpPr>
        <p:spPr>
          <a:xfrm>
            <a:off x="3836988" y="1709738"/>
            <a:ext cx="5078412" cy="4995862"/>
          </a:xfrm>
        </p:spPr>
        <p:txBody>
          <a:bodyPr/>
          <a:lstStyle/>
          <a:p>
            <a:pPr eaLnBrk="1" hangingPunct="1">
              <a:spcBef>
                <a:spcPct val="0"/>
              </a:spcBef>
            </a:pPr>
            <a:r>
              <a:rPr lang="en-US" sz="2000" smtClean="0">
                <a:latin typeface="Arial" charset="0"/>
                <a:cs typeface="Arial" charset="0"/>
              </a:rPr>
              <a:t>anglický název: Atlantic deep sea scallop</a:t>
            </a:r>
            <a:endParaRPr lang="cs-CZ" sz="2000" smtClean="0">
              <a:latin typeface="Arial" charset="0"/>
              <a:cs typeface="Arial" charset="0"/>
            </a:endParaRPr>
          </a:p>
          <a:p>
            <a:pPr eaLnBrk="1" hangingPunct="1">
              <a:spcBef>
                <a:spcPct val="0"/>
              </a:spcBef>
            </a:pPr>
            <a:r>
              <a:rPr lang="cs-CZ" sz="2000" smtClean="0">
                <a:latin typeface="Arial" charset="0"/>
                <a:cs typeface="Arial" charset="0"/>
              </a:rPr>
              <a:t>země původu: USA, Canada</a:t>
            </a:r>
          </a:p>
          <a:p>
            <a:pPr eaLnBrk="1" hangingPunct="1">
              <a:spcBef>
                <a:spcPct val="0"/>
              </a:spcBef>
            </a:pPr>
            <a:endParaRPr lang="cs-CZ" sz="2000" smtClean="0">
              <a:latin typeface="Arial" charset="0"/>
              <a:cs typeface="Arial" charset="0"/>
            </a:endParaRPr>
          </a:p>
          <a:p>
            <a:pPr eaLnBrk="1" hangingPunct="1">
              <a:spcBef>
                <a:spcPct val="0"/>
              </a:spcBef>
            </a:pPr>
            <a:r>
              <a:rPr lang="cs-CZ" sz="2000" smtClean="0">
                <a:latin typeface="Arial" charset="0"/>
                <a:cs typeface="Arial" charset="0"/>
              </a:rPr>
              <a:t>Tyto proslulé mušle svatojakubské pocházejí z východního pobřeží USA a jsou rozšířené od státu Maine až po Severní Karolínu. Zejména ve východní Asii se v posledních letech vyvíjí úsilí o chov těchto celosvětově ceněných mlžů v akvakultůrách, ale výsledky jsou zatím velmi mizivé.</a:t>
            </a:r>
          </a:p>
          <a:p>
            <a:pPr eaLnBrk="1" hangingPunct="1">
              <a:spcBef>
                <a:spcPct val="0"/>
              </a:spcBef>
            </a:pPr>
            <a:r>
              <a:rPr lang="cs-CZ" sz="2000" smtClean="0">
                <a:latin typeface="Arial" charset="0"/>
                <a:cs typeface="Arial" charset="0"/>
              </a:rPr>
              <a:t>Lastury tohoto druhu mohou dosahovat až délky 25 cm, mají okrouhlý tvar, rovnoměrně tvarovaná ouška a hodně radiálních žeber.</a:t>
            </a:r>
          </a:p>
          <a:p>
            <a:pPr eaLnBrk="1" hangingPunct="1">
              <a:spcBef>
                <a:spcPct val="0"/>
              </a:spcBef>
            </a:pPr>
            <a:r>
              <a:rPr lang="cs-CZ" sz="2000" i="1" smtClean="0">
                <a:latin typeface="Arial" charset="0"/>
                <a:cs typeface="Arial" charset="0"/>
              </a:rPr>
              <a:t/>
            </a:r>
            <a:br>
              <a:rPr lang="cs-CZ" sz="2000" i="1" smtClean="0">
                <a:latin typeface="Arial" charset="0"/>
                <a:cs typeface="Arial" charset="0"/>
              </a:rPr>
            </a:br>
            <a:r>
              <a:rPr lang="cs-CZ" sz="2000" i="1" smtClean="0">
                <a:latin typeface="Arial" charset="0"/>
                <a:cs typeface="Arial" charset="0"/>
              </a:rPr>
              <a:t>	</a:t>
            </a:r>
            <a:endParaRPr lang="cs-CZ" sz="2000" smtClean="0"/>
          </a:p>
        </p:txBody>
      </p:sp>
      <p:sp>
        <p:nvSpPr>
          <p:cNvPr id="19534"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cs-CZ"/>
              <a:t/>
            </a:r>
            <a:br>
              <a:rPr lang="cs-CZ"/>
            </a:br>
            <a:endParaRPr lang="cs-CZ"/>
          </a:p>
        </p:txBody>
      </p:sp>
      <p:sp>
        <p:nvSpPr>
          <p:cNvPr id="8" name="Nadpis 3"/>
          <p:cNvSpPr txBox="1">
            <a:spLocks/>
          </p:cNvSpPr>
          <p:nvPr/>
        </p:nvSpPr>
        <p:spPr>
          <a:xfrm>
            <a:off x="304800" y="228600"/>
            <a:ext cx="5867400" cy="522288"/>
          </a:xfrm>
          <a:prstGeom prst="rect">
            <a:avLst/>
          </a:prstGeom>
        </p:spPr>
        <p:txBody>
          <a:bodyPr anchor="ctr"/>
          <a:lstStyle/>
          <a:p>
            <a:pPr fontAlgn="auto">
              <a:spcAft>
                <a:spcPts val="0"/>
              </a:spcAft>
              <a:defRPr/>
            </a:pPr>
            <a:endParaRPr lang="cs-CZ" sz="2800" b="1" cap="all" dirty="0">
              <a:effectLst>
                <a:reflection blurRad="12700" stA="48000" endA="300" endPos="55000" dir="5400000" sy="-90000" algn="bl" rotWithShape="0"/>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restaurant-guide.cz/images/musle-sv-jakuba.jpg"/>
          <p:cNvPicPr>
            <a:picLocks noChangeAspect="1" noChangeArrowheads="1"/>
          </p:cNvPicPr>
          <p:nvPr/>
        </p:nvPicPr>
        <p:blipFill>
          <a:blip r:embed="rId2" cstate="print"/>
          <a:srcRect/>
          <a:stretch>
            <a:fillRect/>
          </a:stretch>
        </p:blipFill>
        <p:spPr bwMode="auto">
          <a:xfrm>
            <a:off x="3930681" y="3513713"/>
            <a:ext cx="4763307" cy="3155693"/>
          </a:xfrm>
          <a:prstGeom prst="ellipse">
            <a:avLst/>
          </a:prstGeom>
          <a:noFill/>
          <a:ln w="76200">
            <a:solidFill>
              <a:schemeClr val="bg1"/>
            </a:solidFill>
          </a:ln>
        </p:spPr>
      </p:pic>
      <p:sp>
        <p:nvSpPr>
          <p:cNvPr id="21506" name="Obdélník 2"/>
          <p:cNvSpPr>
            <a:spLocks noChangeArrowheads="1"/>
          </p:cNvSpPr>
          <p:nvPr/>
        </p:nvSpPr>
        <p:spPr bwMode="auto">
          <a:xfrm>
            <a:off x="417512" y="466725"/>
            <a:ext cx="8193087" cy="3046988"/>
          </a:xfrm>
          <a:prstGeom prst="rect">
            <a:avLst/>
          </a:prstGeom>
          <a:noFill/>
          <a:ln w="9525">
            <a:noFill/>
            <a:miter lim="800000"/>
            <a:headEnd/>
            <a:tailEnd/>
          </a:ln>
        </p:spPr>
        <p:txBody>
          <a:bodyPr wrap="square">
            <a:spAutoFit/>
          </a:bodyPr>
          <a:lstStyle/>
          <a:p>
            <a:r>
              <a:rPr lang="cs-CZ" sz="3200" dirty="0"/>
              <a:t>Velmi lahodnou chuť mají svatojakubské hřebenatky </a:t>
            </a:r>
            <a:r>
              <a:rPr lang="cs-CZ" sz="3200" dirty="0" smtClean="0"/>
              <a:t>na</a:t>
            </a:r>
            <a:r>
              <a:rPr lang="cs-CZ" sz="3200" dirty="0"/>
              <a:t>	másle, </a:t>
            </a:r>
            <a:r>
              <a:rPr lang="cs-CZ" sz="3200" dirty="0" smtClean="0"/>
              <a:t>případně syrové. Lze je i grilovat a často </a:t>
            </a:r>
            <a:r>
              <a:rPr lang="cs-CZ" sz="3200" dirty="0"/>
              <a:t>se podávají gratinované </a:t>
            </a:r>
            <a:r>
              <a:rPr lang="cs-CZ" sz="3200" dirty="0" smtClean="0"/>
              <a:t>v lastuře</a:t>
            </a:r>
            <a:r>
              <a:rPr lang="cs-CZ" sz="3200" dirty="0"/>
              <a:t>. </a:t>
            </a:r>
            <a:endParaRPr lang="cs-CZ" sz="3200" dirty="0" smtClean="0"/>
          </a:p>
          <a:p>
            <a:r>
              <a:rPr lang="cs-CZ" sz="3200" dirty="0" smtClean="0"/>
              <a:t>Při </a:t>
            </a:r>
            <a:r>
              <a:rPr lang="cs-CZ" sz="3200" dirty="0"/>
              <a:t>přípravě je 	důležité dodržet krátkou dobu tepelné úpravy, jinak </a:t>
            </a:r>
            <a:r>
              <a:rPr lang="cs-CZ" sz="3200" dirty="0" smtClean="0"/>
              <a:t>bude maso  </a:t>
            </a:r>
            <a:r>
              <a:rPr lang="cs-CZ" sz="3200" dirty="0"/>
              <a:t>tuhé.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lams1.JPG"/>
          <p:cNvPicPr>
            <a:picLocks noChangeAspect="1" noChangeArrowheads="1"/>
          </p:cNvPicPr>
          <p:nvPr/>
        </p:nvPicPr>
        <p:blipFill>
          <a:blip r:embed="rId2"/>
          <a:srcRect/>
          <a:stretch>
            <a:fillRect/>
          </a:stretch>
        </p:blipFill>
        <p:spPr bwMode="auto">
          <a:xfrm>
            <a:off x="6218238" y="152400"/>
            <a:ext cx="2305050" cy="3810000"/>
          </a:xfrm>
          <a:prstGeom prst="rect">
            <a:avLst/>
          </a:prstGeom>
          <a:noFill/>
          <a:ln w="92075">
            <a:solidFill>
              <a:schemeClr val="tx1"/>
            </a:solidFill>
            <a:miter lim="800000"/>
            <a:headEnd/>
            <a:tailEnd/>
          </a:ln>
        </p:spPr>
      </p:pic>
      <p:pic>
        <p:nvPicPr>
          <p:cNvPr id="22530" name="Picture 4" descr="http://t1.gstatic.com/images?q=tbn:ANd9GcSav9GSWL2Hmv9YGpY6BhyeOO02_0L_09gOEG4aPNemJi-bvDw&amp;t=1&amp;usg=__UuXLAQ0fNFsY0-VdZpXq6sthxgE="/>
          <p:cNvPicPr>
            <a:picLocks noChangeAspect="1" noChangeArrowheads="1"/>
          </p:cNvPicPr>
          <p:nvPr/>
        </p:nvPicPr>
        <p:blipFill>
          <a:blip r:embed="rId3"/>
          <a:srcRect l="6969" t="4651"/>
          <a:stretch>
            <a:fillRect/>
          </a:stretch>
        </p:blipFill>
        <p:spPr bwMode="auto">
          <a:xfrm>
            <a:off x="6324600" y="4572000"/>
            <a:ext cx="2347913" cy="1803400"/>
          </a:xfrm>
          <a:prstGeom prst="rect">
            <a:avLst/>
          </a:prstGeom>
          <a:noFill/>
          <a:ln w="92075">
            <a:solidFill>
              <a:schemeClr val="tx1"/>
            </a:solidFill>
            <a:miter lim="800000"/>
            <a:headEnd/>
            <a:tailEnd/>
          </a:ln>
        </p:spPr>
      </p:pic>
      <p:sp>
        <p:nvSpPr>
          <p:cNvPr id="22531" name="Nadpis 3"/>
          <p:cNvSpPr>
            <a:spLocks noGrp="1"/>
          </p:cNvSpPr>
          <p:nvPr>
            <p:ph type="title"/>
          </p:nvPr>
        </p:nvSpPr>
        <p:spPr>
          <a:xfrm>
            <a:off x="228600" y="163513"/>
            <a:ext cx="4800600" cy="522287"/>
          </a:xfrm>
        </p:spPr>
        <p:txBody>
          <a:bodyPr/>
          <a:lstStyle/>
          <a:p>
            <a:pPr eaLnBrk="1" hangingPunct="1"/>
            <a:r>
              <a:rPr lang="cs-CZ" sz="2800" dirty="0" smtClean="0">
                <a:latin typeface="Arial" charset="0"/>
                <a:cs typeface="Arial" charset="0"/>
              </a:rPr>
              <a:t>Břitva atlantská</a:t>
            </a:r>
          </a:p>
        </p:txBody>
      </p:sp>
      <p:sp>
        <p:nvSpPr>
          <p:cNvPr id="22532" name="Zástupný symbol pro text 5"/>
          <p:cNvSpPr>
            <a:spLocks noGrp="1"/>
          </p:cNvSpPr>
          <p:nvPr>
            <p:ph type="body" sz="half" idx="2"/>
          </p:nvPr>
        </p:nvSpPr>
        <p:spPr>
          <a:xfrm>
            <a:off x="149225" y="593725"/>
            <a:ext cx="5867400" cy="2667000"/>
          </a:xfrm>
        </p:spPr>
        <p:txBody>
          <a:bodyPr/>
          <a:lstStyle/>
          <a:p>
            <a:pPr eaLnBrk="1" hangingPunct="1">
              <a:spcBef>
                <a:spcPct val="0"/>
              </a:spcBef>
            </a:pPr>
            <a:endParaRPr lang="cs-CZ" dirty="0" smtClean="0">
              <a:latin typeface="Times New Roman" pitchFamily="18" charset="0"/>
              <a:cs typeface="Times New Roman" pitchFamily="18" charset="0"/>
            </a:endParaRPr>
          </a:p>
          <a:p>
            <a:pPr eaLnBrk="1" hangingPunct="1">
              <a:spcBef>
                <a:spcPct val="0"/>
              </a:spcBef>
            </a:pPr>
            <a:r>
              <a:rPr lang="cs-CZ" sz="2400" dirty="0" smtClean="0">
                <a:latin typeface="Arial" charset="0"/>
                <a:cs typeface="Arial" charset="0"/>
              </a:rPr>
              <a:t>anglický název: </a:t>
            </a:r>
            <a:r>
              <a:rPr lang="cs-CZ" sz="2400" dirty="0" err="1" smtClean="0">
                <a:latin typeface="Arial" charset="0"/>
                <a:cs typeface="Arial" charset="0"/>
              </a:rPr>
              <a:t>Atlantic</a:t>
            </a:r>
            <a:r>
              <a:rPr lang="cs-CZ" sz="2400" dirty="0" smtClean="0">
                <a:latin typeface="Arial" charset="0"/>
                <a:cs typeface="Arial" charset="0"/>
              </a:rPr>
              <a:t> </a:t>
            </a:r>
            <a:r>
              <a:rPr lang="cs-CZ" sz="2400" dirty="0" err="1" smtClean="0">
                <a:latin typeface="Arial" charset="0"/>
                <a:cs typeface="Arial" charset="0"/>
              </a:rPr>
              <a:t>jackknife</a:t>
            </a:r>
            <a:r>
              <a:rPr lang="cs-CZ" sz="2400" dirty="0" smtClean="0">
                <a:latin typeface="Arial" charset="0"/>
                <a:cs typeface="Arial" charset="0"/>
              </a:rPr>
              <a:t> </a:t>
            </a:r>
            <a:r>
              <a:rPr lang="cs-CZ" sz="2400" dirty="0" err="1" smtClean="0">
                <a:latin typeface="Arial" charset="0"/>
                <a:cs typeface="Arial" charset="0"/>
              </a:rPr>
              <a:t>clam</a:t>
            </a:r>
            <a:r>
              <a:rPr lang="cs-CZ" sz="2400" dirty="0" smtClean="0">
                <a:latin typeface="Arial" charset="0"/>
                <a:cs typeface="Arial" charset="0"/>
              </a:rPr>
              <a:t> / </a:t>
            </a:r>
            <a:r>
              <a:rPr lang="cs-CZ" sz="2400" dirty="0" err="1" smtClean="0">
                <a:latin typeface="Arial" charset="0"/>
                <a:cs typeface="Arial" charset="0"/>
              </a:rPr>
              <a:t>Razor</a:t>
            </a:r>
            <a:r>
              <a:rPr lang="cs-CZ" sz="2400" dirty="0" smtClean="0">
                <a:latin typeface="Arial" charset="0"/>
                <a:cs typeface="Arial" charset="0"/>
              </a:rPr>
              <a:t> </a:t>
            </a:r>
            <a:r>
              <a:rPr lang="cs-CZ" sz="2400" dirty="0" err="1" smtClean="0">
                <a:latin typeface="Arial" charset="0"/>
                <a:cs typeface="Arial" charset="0"/>
              </a:rPr>
              <a:t>clams</a:t>
            </a:r>
            <a:endParaRPr lang="cs-CZ" sz="2400" dirty="0" smtClean="0">
              <a:latin typeface="Arial" charset="0"/>
              <a:cs typeface="Arial" charset="0"/>
            </a:endParaRPr>
          </a:p>
          <a:p>
            <a:pPr eaLnBrk="1" hangingPunct="1">
              <a:spcBef>
                <a:spcPct val="0"/>
              </a:spcBef>
            </a:pPr>
            <a:r>
              <a:rPr lang="cs-CZ" sz="2400" dirty="0" smtClean="0">
                <a:latin typeface="Arial" charset="0"/>
                <a:cs typeface="Arial" charset="0"/>
              </a:rPr>
              <a:t>země původu: Norsko</a:t>
            </a:r>
          </a:p>
          <a:p>
            <a:pPr eaLnBrk="1" hangingPunct="1">
              <a:spcBef>
                <a:spcPct val="0"/>
              </a:spcBef>
            </a:pPr>
            <a:r>
              <a:rPr lang="cs-CZ" sz="2400" dirty="0" smtClean="0">
                <a:latin typeface="Arial" charset="0"/>
                <a:cs typeface="Arial" charset="0"/>
              </a:rPr>
              <a:t>Břitva Atlantská je hojně rozšířeným druhem břitev ve středozemním a severním moři. V Evropě se vyskytuje celkem osm druhů, z nichž dva se komerčně prodávají v Evropě.</a:t>
            </a:r>
          </a:p>
          <a:p>
            <a:pPr eaLnBrk="1" hangingPunct="1">
              <a:spcBef>
                <a:spcPct val="0"/>
              </a:spcBef>
            </a:pPr>
            <a:r>
              <a:rPr lang="cs-CZ" sz="2400" dirty="0" smtClean="0">
                <a:latin typeface="Arial" charset="0"/>
                <a:cs typeface="Arial" charset="0"/>
              </a:rPr>
              <a:t>Protáhlá schránka dosahuje délky až 17 cm a má téměř rourkovitý tvar. </a:t>
            </a:r>
          </a:p>
          <a:p>
            <a:pPr eaLnBrk="1" hangingPunct="1">
              <a:spcBef>
                <a:spcPct val="0"/>
              </a:spcBef>
            </a:pPr>
            <a:r>
              <a:rPr lang="cs-CZ" sz="2400" dirty="0" smtClean="0">
                <a:latin typeface="Arial" charset="0"/>
                <a:cs typeface="Arial" charset="0"/>
              </a:rPr>
              <a:t>Hnědé lastury jsou diagonálně rozdělné: jedna polovina má podélné a druhá příčné pruhování.</a:t>
            </a:r>
          </a:p>
          <a:p>
            <a:pPr eaLnBrk="1" hangingPunct="1">
              <a:spcBef>
                <a:spcPct val="0"/>
              </a:spcBef>
            </a:pPr>
            <a:r>
              <a:rPr lang="cs-CZ" sz="2400" dirty="0" smtClean="0">
                <a:latin typeface="Arial" charset="0"/>
                <a:cs typeface="Arial" charset="0"/>
              </a:rPr>
              <a:t>Břitvy se výborně hodí ke grilování, ale výtečně chutnají také dušené v páře nebo osmažené na másle s trochou česneku.</a:t>
            </a:r>
          </a:p>
          <a:p>
            <a:pPr eaLnBrk="1" hangingPunct="1">
              <a:spcBef>
                <a:spcPct val="0"/>
              </a:spcBef>
            </a:pPr>
            <a:endParaRPr lang="cs-CZ"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2"/>
          <p:cNvSpPr>
            <a:spLocks noGrp="1"/>
          </p:cNvSpPr>
          <p:nvPr>
            <p:ph type="title"/>
          </p:nvPr>
        </p:nvSpPr>
        <p:spPr>
          <a:xfrm>
            <a:off x="304800" y="381000"/>
            <a:ext cx="2514600" cy="609600"/>
          </a:xfrm>
        </p:spPr>
        <p:txBody>
          <a:bodyPr/>
          <a:lstStyle/>
          <a:p>
            <a:pPr eaLnBrk="1" hangingPunct="1"/>
            <a:r>
              <a:rPr lang="cs-CZ" sz="3200" smtClean="0">
                <a:latin typeface="Arial" charset="0"/>
                <a:cs typeface="Arial" charset="0"/>
              </a:rPr>
              <a:t>Slávky jedlé</a:t>
            </a:r>
          </a:p>
        </p:txBody>
      </p:sp>
      <p:sp>
        <p:nvSpPr>
          <p:cNvPr id="23554" name="Zástupný symbol pro text 3"/>
          <p:cNvSpPr>
            <a:spLocks noGrp="1"/>
          </p:cNvSpPr>
          <p:nvPr>
            <p:ph type="body" sz="half" idx="2"/>
          </p:nvPr>
        </p:nvSpPr>
        <p:spPr>
          <a:xfrm>
            <a:off x="182563" y="1641475"/>
            <a:ext cx="6019800" cy="4919663"/>
          </a:xfrm>
        </p:spPr>
        <p:txBody>
          <a:bodyPr anchor="ctr"/>
          <a:lstStyle/>
          <a:p>
            <a:pPr eaLnBrk="1" hangingPunct="1">
              <a:spcBef>
                <a:spcPct val="0"/>
              </a:spcBef>
            </a:pPr>
            <a:r>
              <a:rPr lang="cs-CZ" sz="2000" dirty="0" smtClean="0">
                <a:latin typeface="Arial" charset="0"/>
                <a:cs typeface="Arial" charset="0"/>
              </a:rPr>
              <a:t>anglický název: Blue </a:t>
            </a:r>
            <a:r>
              <a:rPr lang="cs-CZ" sz="2000" dirty="0" err="1" smtClean="0">
                <a:latin typeface="Arial" charset="0"/>
                <a:cs typeface="Arial" charset="0"/>
              </a:rPr>
              <a:t>mussel</a:t>
            </a:r>
            <a:endParaRPr lang="cs-CZ" sz="2000" dirty="0" smtClean="0">
              <a:latin typeface="Arial" charset="0"/>
              <a:cs typeface="Arial" charset="0"/>
            </a:endParaRPr>
          </a:p>
          <a:p>
            <a:pPr eaLnBrk="1" hangingPunct="1">
              <a:spcBef>
                <a:spcPct val="0"/>
              </a:spcBef>
            </a:pPr>
            <a:r>
              <a:rPr lang="cs-CZ" sz="2000" dirty="0" smtClean="0">
                <a:latin typeface="Arial" charset="0"/>
                <a:cs typeface="Arial" charset="0"/>
              </a:rPr>
              <a:t>země původu: Holandsko</a:t>
            </a:r>
          </a:p>
          <a:p>
            <a:pPr eaLnBrk="1" hangingPunct="1">
              <a:spcBef>
                <a:spcPct val="0"/>
              </a:spcBef>
            </a:pPr>
            <a:r>
              <a:rPr lang="cs-CZ" sz="2000" dirty="0" smtClean="0">
                <a:latin typeface="Arial" charset="0"/>
                <a:cs typeface="Arial" charset="0"/>
              </a:rPr>
              <a:t>Slávka jedlá je velmi robustní </a:t>
            </a:r>
          </a:p>
          <a:p>
            <a:pPr eaLnBrk="1" hangingPunct="1">
              <a:spcBef>
                <a:spcPct val="0"/>
              </a:spcBef>
            </a:pPr>
            <a:r>
              <a:rPr lang="cs-CZ" sz="2000" dirty="0" smtClean="0">
                <a:latin typeface="Arial" charset="0"/>
                <a:cs typeface="Arial" charset="0"/>
              </a:rPr>
              <a:t>a přizpůsobivý </a:t>
            </a:r>
            <a:r>
              <a:rPr lang="cs-CZ" sz="2000" dirty="0" err="1" smtClean="0">
                <a:latin typeface="Arial" charset="0"/>
                <a:cs typeface="Arial" charset="0"/>
              </a:rPr>
              <a:t>mlž,který</a:t>
            </a:r>
            <a:r>
              <a:rPr lang="cs-CZ" sz="2000" dirty="0" smtClean="0">
                <a:latin typeface="Arial" charset="0"/>
                <a:cs typeface="Arial" charset="0"/>
              </a:rPr>
              <a:t> se </a:t>
            </a:r>
          </a:p>
          <a:p>
            <a:pPr eaLnBrk="1" hangingPunct="1">
              <a:spcBef>
                <a:spcPct val="0"/>
              </a:spcBef>
            </a:pPr>
            <a:r>
              <a:rPr lang="cs-CZ" sz="2000" dirty="0" smtClean="0">
                <a:latin typeface="Arial" charset="0"/>
                <a:cs typeface="Arial" charset="0"/>
              </a:rPr>
              <a:t>vyskytuje ve všech mořích a oceánech severní polokoule. </a:t>
            </a:r>
            <a:r>
              <a:rPr lang="cs-CZ" sz="2000" dirty="0" smtClean="0">
                <a:latin typeface="Arial" charset="0"/>
                <a:cs typeface="Arial" charset="0"/>
              </a:rPr>
              <a:t>Osídluje </a:t>
            </a:r>
            <a:r>
              <a:rPr lang="cs-CZ" sz="2000" dirty="0" smtClean="0">
                <a:latin typeface="Arial" charset="0"/>
                <a:cs typeface="Arial" charset="0"/>
              </a:rPr>
              <a:t>poměrně mělká pásma, dokonce také watty, </a:t>
            </a:r>
            <a:r>
              <a:rPr lang="cs-CZ" sz="2000" dirty="0" smtClean="0">
                <a:latin typeface="Arial" charset="0"/>
                <a:cs typeface="Arial" charset="0"/>
              </a:rPr>
              <a:t>což </a:t>
            </a:r>
            <a:r>
              <a:rPr lang="cs-CZ" sz="2000" dirty="0" smtClean="0">
                <a:latin typeface="Arial" charset="0"/>
                <a:cs typeface="Arial" charset="0"/>
              </a:rPr>
              <a:t>jsou území na přechodu pevniny a moře, která jsou při přílivu periodicky zaplavována vodou. Zde slávkám nevadí ani to, že se během odlivu ocitnou na suchu. V mělkých vodách dokážou vytvořit obrovské kolonie (tzv. lavice), v nichž přebývá několik tisíc jedinců</a:t>
            </a:r>
            <a:r>
              <a:rPr lang="cs-CZ" sz="2000" dirty="0" smtClean="0">
                <a:latin typeface="Arial" charset="0"/>
                <a:cs typeface="Arial" charset="0"/>
              </a:rPr>
              <a:t>. Protože </a:t>
            </a:r>
            <a:r>
              <a:rPr lang="cs-CZ" sz="2000" dirty="0" smtClean="0">
                <a:latin typeface="Arial" charset="0"/>
                <a:cs typeface="Arial" charset="0"/>
              </a:rPr>
              <a:t>se snadno rozmnožují, jsou pro akvakultury poměrně bezproblémovými</a:t>
            </a:r>
          </a:p>
          <a:p>
            <a:pPr eaLnBrk="1" hangingPunct="1">
              <a:spcBef>
                <a:spcPct val="0"/>
              </a:spcBef>
            </a:pPr>
            <a:r>
              <a:rPr lang="cs-CZ" sz="2000" dirty="0" smtClean="0">
                <a:latin typeface="Arial" charset="0"/>
                <a:cs typeface="Arial" charset="0"/>
              </a:rPr>
              <a:t> chovanci. </a:t>
            </a:r>
            <a:r>
              <a:rPr lang="cs-CZ" sz="2000" i="1" dirty="0" smtClean="0">
                <a:latin typeface="Arial" charset="0"/>
                <a:cs typeface="Arial" charset="0"/>
              </a:rPr>
              <a:t/>
            </a:r>
            <a:br>
              <a:rPr lang="cs-CZ" sz="2000" i="1" dirty="0" smtClean="0">
                <a:latin typeface="Arial" charset="0"/>
                <a:cs typeface="Arial" charset="0"/>
              </a:rPr>
            </a:br>
            <a:endParaRPr lang="cs-CZ" sz="2000" i="1" dirty="0" smtClean="0">
              <a:latin typeface="Arial" charset="0"/>
              <a:cs typeface="Arial" charset="0"/>
            </a:endParaRPr>
          </a:p>
        </p:txBody>
      </p:sp>
      <p:sp>
        <p:nvSpPr>
          <p:cNvPr id="2355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cs-CZ"/>
              <a:t/>
            </a:r>
            <a:br>
              <a:rPr lang="cs-CZ"/>
            </a:br>
            <a:endParaRPr lang="cs-CZ"/>
          </a:p>
        </p:txBody>
      </p:sp>
      <p:graphicFrame>
        <p:nvGraphicFramePr>
          <p:cNvPr id="9" name="Tabulka 8"/>
          <p:cNvGraphicFramePr>
            <a:graphicFrameLocks noGrp="1"/>
          </p:cNvGraphicFramePr>
          <p:nvPr>
            <p:extLst>
              <p:ext uri="{D42A27DB-BD31-4B8C-83A1-F6EECF244321}">
                <p14:modId xmlns:p14="http://schemas.microsoft.com/office/powerpoint/2010/main" val="3197463528"/>
              </p:ext>
            </p:extLst>
          </p:nvPr>
        </p:nvGraphicFramePr>
        <p:xfrm>
          <a:off x="6477000" y="165215"/>
          <a:ext cx="2438400" cy="5815239"/>
        </p:xfrm>
        <a:graphic>
          <a:graphicData uri="http://schemas.openxmlformats.org/drawingml/2006/table">
            <a:tbl>
              <a:tblPr firstRow="1" bandRow="1">
                <a:tableStyleId>{5C22544A-7EE6-4342-B048-85BDC9FD1C3A}</a:tableStyleId>
              </a:tblPr>
              <a:tblGrid>
                <a:gridCol w="609600"/>
                <a:gridCol w="609600"/>
                <a:gridCol w="609600"/>
                <a:gridCol w="609600"/>
              </a:tblGrid>
              <a:tr h="574020">
                <a:tc>
                  <a:txBody>
                    <a:bodyPr/>
                    <a:lstStyle/>
                    <a:p>
                      <a:r>
                        <a:rPr lang="cs-CZ" sz="800" dirty="0" smtClean="0">
                          <a:latin typeface="Times New Roman" pitchFamily="18" charset="0"/>
                          <a:cs typeface="Times New Roman" pitchFamily="18" charset="0"/>
                        </a:rPr>
                        <a:t>Nutriční</a:t>
                      </a:r>
                      <a:r>
                        <a:rPr lang="cs-CZ" sz="800" baseline="0" dirty="0" smtClean="0">
                          <a:latin typeface="Times New Roman" pitchFamily="18" charset="0"/>
                          <a:cs typeface="Times New Roman" pitchFamily="18" charset="0"/>
                        </a:rPr>
                        <a:t> hodnoty</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a:t>
                      </a:r>
                      <a:r>
                        <a:rPr lang="cs-CZ" sz="800" baseline="0" dirty="0" smtClean="0">
                          <a:latin typeface="Times New Roman" pitchFamily="18" charset="0"/>
                          <a:cs typeface="Times New Roman" pitchFamily="18" charset="0"/>
                        </a:rPr>
                        <a:t> 100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na 200 g porci</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DDD v %</a:t>
                      </a:r>
                      <a:r>
                        <a:rPr lang="cs-CZ" sz="800" baseline="0" dirty="0" smtClean="0">
                          <a:latin typeface="Times New Roman" pitchFamily="18" charset="0"/>
                          <a:cs typeface="Times New Roman" pitchFamily="18" charset="0"/>
                        </a:rPr>
                        <a:t> na 100g </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energie (</a:t>
                      </a:r>
                      <a:r>
                        <a:rPr lang="cs-CZ" sz="800" dirty="0" err="1" smtClean="0">
                          <a:latin typeface="Times New Roman" pitchFamily="18" charset="0"/>
                          <a:cs typeface="Times New Roman" pitchFamily="18" charset="0"/>
                        </a:rPr>
                        <a:t>kj</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360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720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bílkoviny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11,90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35,60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24</a:t>
                      </a:r>
                      <a:endParaRPr lang="cs-CZ" sz="800" dirty="0">
                        <a:latin typeface="Times New Roman" pitchFamily="18" charset="0"/>
                        <a:cs typeface="Times New Roman" pitchFamily="18" charset="0"/>
                      </a:endParaRPr>
                    </a:p>
                  </a:txBody>
                  <a:tcPr/>
                </a:tc>
              </a:tr>
              <a:tr h="365286">
                <a:tc>
                  <a:txBody>
                    <a:bodyPr/>
                    <a:lstStyle/>
                    <a:p>
                      <a:r>
                        <a:rPr lang="cs-CZ" sz="800" dirty="0" smtClean="0">
                          <a:latin typeface="Times New Roman" pitchFamily="18" charset="0"/>
                          <a:cs typeface="Times New Roman" pitchFamily="18" charset="0"/>
                        </a:rPr>
                        <a:t>tuky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4,40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sacharidy (g)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omega – 3</a:t>
                      </a:r>
                      <a:r>
                        <a:rPr lang="cs-CZ" sz="800" baseline="0" dirty="0" smtClean="0">
                          <a:latin typeface="Times New Roman" pitchFamily="18" charset="0"/>
                          <a:cs typeface="Times New Roman" pitchFamily="18" charset="0"/>
                        </a:rPr>
                        <a:t> (mg)</a:t>
                      </a:r>
                      <a:r>
                        <a:rPr lang="cs-CZ" sz="800" dirty="0" smtClean="0">
                          <a:latin typeface="Times New Roman" pitchFamily="18" charset="0"/>
                          <a:cs typeface="Times New Roman" pitchFamily="18" charset="0"/>
                        </a:rPr>
                        <a:t> </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483</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986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omega – 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18</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574020">
                <a:tc>
                  <a:txBody>
                    <a:bodyPr/>
                    <a:lstStyle/>
                    <a:p>
                      <a:r>
                        <a:rPr lang="cs-CZ" sz="800" dirty="0" smtClean="0">
                          <a:latin typeface="Times New Roman" pitchFamily="18" charset="0"/>
                          <a:cs typeface="Times New Roman" pitchFamily="18" charset="0"/>
                        </a:rPr>
                        <a:t>vitamín B12 (</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12</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200</a:t>
                      </a:r>
                      <a:endParaRPr lang="cs-CZ" sz="800" dirty="0">
                        <a:latin typeface="Times New Roman" pitchFamily="18" charset="0"/>
                        <a:cs typeface="Times New Roman" pitchFamily="18" charset="0"/>
                      </a:endParaRPr>
                    </a:p>
                  </a:txBody>
                  <a:tcPr/>
                </a:tc>
              </a:tr>
              <a:tr h="574020">
                <a:tc>
                  <a:txBody>
                    <a:bodyPr/>
                    <a:lstStyle/>
                    <a:p>
                      <a:r>
                        <a:rPr lang="cs-CZ" sz="800" dirty="0" smtClean="0">
                          <a:latin typeface="Times New Roman" pitchFamily="18" charset="0"/>
                          <a:cs typeface="Times New Roman" pitchFamily="18" charset="0"/>
                        </a:rPr>
                        <a:t>vitamín B6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0,10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0,20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vitamín D (IU)</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selen</a:t>
                      </a:r>
                      <a:r>
                        <a:rPr lang="cs-CZ" sz="800" baseline="0" dirty="0" smtClean="0">
                          <a:latin typeface="Times New Roman" pitchFamily="18" charset="0"/>
                          <a:cs typeface="Times New Roman" pitchFamily="18" charset="0"/>
                        </a:rPr>
                        <a:t> (</a:t>
                      </a:r>
                      <a:r>
                        <a:rPr lang="cs-CZ" sz="800" baseline="0" dirty="0" err="1" smtClean="0">
                          <a:latin typeface="Times New Roman" pitchFamily="18" charset="0"/>
                          <a:cs typeface="Times New Roman" pitchFamily="18" charset="0"/>
                        </a:rPr>
                        <a:t>mcg</a:t>
                      </a:r>
                      <a:r>
                        <a:rPr lang="cs-CZ" sz="800" baseline="0" dirty="0" smtClean="0">
                          <a:latin typeface="Times New Roman" pitchFamily="18" charset="0"/>
                          <a:cs typeface="Times New Roman" pitchFamily="18" charset="0"/>
                        </a:rPr>
                        <a:t>)*</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44,80</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90,6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64</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fosfor</a:t>
                      </a:r>
                      <a:r>
                        <a:rPr lang="cs-CZ" sz="800" baseline="0" dirty="0" smtClean="0">
                          <a:latin typeface="Times New Roman" pitchFamily="18" charset="0"/>
                          <a:cs typeface="Times New Roman" pitchFamily="18" charset="0"/>
                        </a:rPr>
                        <a:t>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197</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396</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20</a:t>
                      </a:r>
                      <a:endParaRPr lang="cs-CZ" sz="800" dirty="0">
                        <a:latin typeface="Times New Roman" pitchFamily="18" charset="0"/>
                        <a:cs typeface="Times New Roman" pitchFamily="18" charset="0"/>
                      </a:endParaRPr>
                    </a:p>
                  </a:txBody>
                  <a:tcPr/>
                </a:tc>
              </a:tr>
              <a:tr h="373623">
                <a:tc>
                  <a:txBody>
                    <a:bodyPr/>
                    <a:lstStyle/>
                    <a:p>
                      <a:r>
                        <a:rPr lang="cs-CZ" sz="800" dirty="0" smtClean="0">
                          <a:latin typeface="Times New Roman" pitchFamily="18" charset="0"/>
                          <a:cs typeface="Times New Roman" pitchFamily="18" charset="0"/>
                        </a:rPr>
                        <a:t>hořčík (mg)</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34</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68</a:t>
                      </a:r>
                      <a:endParaRPr lang="cs-CZ" sz="800" dirty="0">
                        <a:latin typeface="Times New Roman" pitchFamily="18" charset="0"/>
                        <a:cs typeface="Times New Roman" pitchFamily="18" charset="0"/>
                      </a:endParaRPr>
                    </a:p>
                  </a:txBody>
                  <a:tcPr/>
                </a:tc>
                <a:tc>
                  <a:txBody>
                    <a:bodyPr/>
                    <a:lstStyle/>
                    <a:p>
                      <a:pPr algn="ctr"/>
                      <a:r>
                        <a:rPr lang="cs-CZ" sz="800" dirty="0" smtClean="0">
                          <a:latin typeface="Times New Roman" pitchFamily="18" charset="0"/>
                          <a:cs typeface="Times New Roman" pitchFamily="18" charset="0"/>
                        </a:rPr>
                        <a:t>8</a:t>
                      </a:r>
                      <a:endParaRPr lang="cs-CZ" sz="800" dirty="0">
                        <a:latin typeface="Times New Roman" pitchFamily="18" charset="0"/>
                        <a:cs typeface="Times New Roman" pitchFamily="18" charset="0"/>
                      </a:endParaRPr>
                    </a:p>
                  </a:txBody>
                  <a:tcPr/>
                </a:tc>
              </a:tr>
              <a:tr h="365286">
                <a:tc gridSpan="4">
                  <a:txBody>
                    <a:bodyPr/>
                    <a:lstStyle/>
                    <a:p>
                      <a:r>
                        <a:rPr lang="cs-CZ" sz="800" dirty="0" smtClean="0">
                          <a:latin typeface="Times New Roman" pitchFamily="18" charset="0"/>
                          <a:cs typeface="Times New Roman" pitchFamily="18" charset="0"/>
                        </a:rPr>
                        <a:t>*</a:t>
                      </a:r>
                      <a:r>
                        <a:rPr lang="cs-CZ" sz="800" dirty="0" err="1" smtClean="0">
                          <a:latin typeface="Times New Roman" pitchFamily="18" charset="0"/>
                          <a:cs typeface="Times New Roman" pitchFamily="18" charset="0"/>
                        </a:rPr>
                        <a:t>mcg</a:t>
                      </a:r>
                      <a:r>
                        <a:rPr lang="cs-CZ" sz="800" dirty="0" smtClean="0">
                          <a:latin typeface="Times New Roman" pitchFamily="18" charset="0"/>
                          <a:cs typeface="Times New Roman" pitchFamily="18" charset="0"/>
                        </a:rPr>
                        <a:t> – 1 mikrogram</a:t>
                      </a:r>
                      <a:r>
                        <a:rPr lang="cs-CZ" sz="800" baseline="0" dirty="0" smtClean="0">
                          <a:latin typeface="Times New Roman" pitchFamily="18" charset="0"/>
                          <a:cs typeface="Times New Roman" pitchFamily="18" charset="0"/>
                        </a:rPr>
                        <a:t> = 1/1 000 </a:t>
                      </a:r>
                      <a:r>
                        <a:rPr lang="cs-CZ" sz="800" baseline="0" dirty="0" err="1" smtClean="0">
                          <a:latin typeface="Times New Roman" pitchFamily="18" charset="0"/>
                          <a:cs typeface="Times New Roman" pitchFamily="18" charset="0"/>
                        </a:rPr>
                        <a:t>000</a:t>
                      </a:r>
                      <a:r>
                        <a:rPr lang="cs-CZ" sz="800" baseline="0" dirty="0" smtClean="0">
                          <a:latin typeface="Times New Roman" pitchFamily="18" charset="0"/>
                          <a:cs typeface="Times New Roman" pitchFamily="18" charset="0"/>
                        </a:rPr>
                        <a:t> g</a:t>
                      </a:r>
                      <a:endParaRPr lang="cs-CZ" sz="8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c hMerge="1">
                  <a:txBody>
                    <a:bodyPr/>
                    <a:lstStyle/>
                    <a:p>
                      <a:endParaRPr lang="cs-CZ" sz="1000" dirty="0">
                        <a:latin typeface="Times New Roman" pitchFamily="18" charset="0"/>
                        <a:cs typeface="Times New Roman" pitchFamily="18" charset="0"/>
                      </a:endParaRPr>
                    </a:p>
                  </a:txBody>
                  <a:tcPr/>
                </a:tc>
              </a:tr>
            </a:tbl>
          </a:graphicData>
        </a:graphic>
      </p:graphicFrame>
      <p:pic>
        <p:nvPicPr>
          <p:cNvPr id="23630" name="Picture 5" descr="http://upload.wikimedia.org/wikipedia/commons/thumb/a/a9/Miesmuscheln-2.jpg/220px-Miesmuscheln-2.jpg"/>
          <p:cNvPicPr>
            <a:picLocks noChangeAspect="1" noChangeArrowheads="1"/>
          </p:cNvPicPr>
          <p:nvPr/>
        </p:nvPicPr>
        <p:blipFill>
          <a:blip r:embed="rId2"/>
          <a:srcRect/>
          <a:stretch>
            <a:fillRect/>
          </a:stretch>
        </p:blipFill>
        <p:spPr bwMode="auto">
          <a:xfrm>
            <a:off x="4343400" y="165219"/>
            <a:ext cx="1775227" cy="2577981"/>
          </a:xfrm>
          <a:prstGeom prst="rect">
            <a:avLst/>
          </a:prstGeom>
          <a:noFill/>
          <a:ln w="88900">
            <a:solidFill>
              <a:schemeClr val="bg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1" descr="Cozze(slávky)"/>
          <p:cNvPicPr>
            <a:picLocks noChangeAspect="1" noChangeArrowheads="1"/>
          </p:cNvPicPr>
          <p:nvPr/>
        </p:nvPicPr>
        <p:blipFill>
          <a:blip r:embed="rId2"/>
          <a:srcRect/>
          <a:stretch>
            <a:fillRect/>
          </a:stretch>
        </p:blipFill>
        <p:spPr bwMode="auto">
          <a:xfrm>
            <a:off x="2832609" y="523876"/>
            <a:ext cx="5320791" cy="3993056"/>
          </a:xfrm>
          <a:prstGeom prst="rect">
            <a:avLst/>
          </a:prstGeom>
          <a:noFill/>
          <a:ln w="88900">
            <a:solidFill>
              <a:schemeClr val="bg1"/>
            </a:solidFill>
            <a:miter lim="800000"/>
            <a:headEnd/>
            <a:tailEnd/>
          </a:ln>
        </p:spPr>
      </p:pic>
      <p:sp>
        <p:nvSpPr>
          <p:cNvPr id="24578" name="Obdélník 2"/>
          <p:cNvSpPr>
            <a:spLocks noChangeArrowheads="1"/>
          </p:cNvSpPr>
          <p:nvPr/>
        </p:nvSpPr>
        <p:spPr bwMode="auto">
          <a:xfrm>
            <a:off x="219075" y="304800"/>
            <a:ext cx="8696325" cy="6555641"/>
          </a:xfrm>
          <a:prstGeom prst="rect">
            <a:avLst/>
          </a:prstGeom>
          <a:noFill/>
          <a:ln w="9525">
            <a:noFill/>
            <a:miter lim="800000"/>
            <a:headEnd/>
            <a:tailEnd/>
          </a:ln>
        </p:spPr>
        <p:txBody>
          <a:bodyPr wrap="square">
            <a:spAutoFit/>
          </a:bodyPr>
          <a:lstStyle/>
          <a:p>
            <a:endParaRPr lang="cs-CZ" sz="2800" dirty="0" smtClean="0"/>
          </a:p>
          <a:p>
            <a:endParaRPr lang="cs-CZ" sz="2800" dirty="0"/>
          </a:p>
          <a:p>
            <a:endParaRPr lang="cs-CZ" sz="2800" dirty="0" smtClean="0"/>
          </a:p>
          <a:p>
            <a:endParaRPr lang="cs-CZ" sz="2800" dirty="0"/>
          </a:p>
          <a:p>
            <a:endParaRPr lang="cs-CZ" sz="2800" dirty="0" smtClean="0"/>
          </a:p>
          <a:p>
            <a:endParaRPr lang="cs-CZ" sz="2800" dirty="0" smtClean="0"/>
          </a:p>
          <a:p>
            <a:endParaRPr lang="cs-CZ" sz="2800" dirty="0"/>
          </a:p>
          <a:p>
            <a:endParaRPr lang="cs-CZ" sz="2800" dirty="0" smtClean="0"/>
          </a:p>
          <a:p>
            <a:endParaRPr lang="cs-CZ" sz="2800" dirty="0"/>
          </a:p>
          <a:p>
            <a:endParaRPr lang="cs-CZ" sz="2800" dirty="0" smtClean="0"/>
          </a:p>
          <a:p>
            <a:r>
              <a:rPr lang="cs-CZ" sz="2800" dirty="0" smtClean="0"/>
              <a:t>Největší </a:t>
            </a:r>
            <a:r>
              <a:rPr lang="cs-CZ" sz="2800" dirty="0"/>
              <a:t>farmy slávek jedlých </a:t>
            </a:r>
            <a:r>
              <a:rPr lang="cs-CZ" sz="2800" dirty="0" smtClean="0"/>
              <a:t>u </a:t>
            </a:r>
            <a:r>
              <a:rPr lang="cs-CZ" sz="2800" dirty="0"/>
              <a:t>pobřeží Severního a Baltského </a:t>
            </a:r>
            <a:r>
              <a:rPr lang="cs-CZ" sz="2800" dirty="0" smtClean="0"/>
              <a:t>moře.</a:t>
            </a:r>
            <a:r>
              <a:rPr lang="cs-CZ" sz="2800" dirty="0"/>
              <a:t/>
            </a:r>
            <a:br>
              <a:rPr lang="cs-CZ" sz="2800" dirty="0"/>
            </a:br>
            <a:r>
              <a:rPr lang="cs-CZ" sz="2800" dirty="0"/>
              <a:t>Modročerné, kapkovitě protáhlé </a:t>
            </a:r>
            <a:r>
              <a:rPr lang="cs-CZ" sz="2800" dirty="0" smtClean="0"/>
              <a:t>lastury </a:t>
            </a:r>
            <a:r>
              <a:rPr lang="cs-CZ" sz="2800" dirty="0"/>
              <a:t>dosahují </a:t>
            </a:r>
            <a:r>
              <a:rPr lang="cs-CZ" sz="2800" dirty="0" err="1"/>
              <a:t>maximállně</a:t>
            </a:r>
            <a:r>
              <a:rPr lang="cs-CZ" sz="2800" dirty="0"/>
              <a:t> délky 10 </a:t>
            </a:r>
            <a:r>
              <a:rPr lang="cs-CZ" sz="2800" dirty="0" err="1" smtClean="0"/>
              <a:t>cm.Vnitřní</a:t>
            </a:r>
            <a:r>
              <a:rPr lang="cs-CZ" sz="2800" dirty="0" smtClean="0"/>
              <a:t> </a:t>
            </a:r>
            <a:r>
              <a:rPr lang="cs-CZ" sz="2800" dirty="0"/>
              <a:t>strana lastur je pokryta perleťovou vrstvou.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2"/>
          <p:cNvSpPr>
            <a:spLocks noGrp="1"/>
          </p:cNvSpPr>
          <p:nvPr>
            <p:ph type="title"/>
          </p:nvPr>
        </p:nvSpPr>
        <p:spPr>
          <a:xfrm>
            <a:off x="304800" y="381000"/>
            <a:ext cx="4383088" cy="522288"/>
          </a:xfrm>
        </p:spPr>
        <p:txBody>
          <a:bodyPr/>
          <a:lstStyle/>
          <a:p>
            <a:pPr eaLnBrk="1" hangingPunct="1"/>
            <a:r>
              <a:rPr lang="cs-CZ" sz="3200" smtClean="0">
                <a:latin typeface="Arial" charset="0"/>
                <a:cs typeface="Arial" charset="0"/>
              </a:rPr>
              <a:t>Slávky středomořské</a:t>
            </a:r>
          </a:p>
        </p:txBody>
      </p:sp>
      <p:sp>
        <p:nvSpPr>
          <p:cNvPr id="25602" name="Zástupný symbol pro text 3"/>
          <p:cNvSpPr>
            <a:spLocks noGrp="1"/>
          </p:cNvSpPr>
          <p:nvPr>
            <p:ph type="body" sz="half" idx="2"/>
          </p:nvPr>
        </p:nvSpPr>
        <p:spPr>
          <a:xfrm>
            <a:off x="228600" y="1295400"/>
            <a:ext cx="8686800" cy="3200400"/>
          </a:xfrm>
        </p:spPr>
        <p:txBody>
          <a:bodyPr/>
          <a:lstStyle/>
          <a:p>
            <a:pPr eaLnBrk="1" hangingPunct="1">
              <a:spcBef>
                <a:spcPct val="0"/>
              </a:spcBef>
            </a:pPr>
            <a:r>
              <a:rPr lang="cs-CZ" sz="2400" smtClean="0">
                <a:latin typeface="Arial" charset="0"/>
                <a:cs typeface="Arial" charset="0"/>
              </a:rPr>
              <a:t>anglický název: Mediterranean mussel</a:t>
            </a:r>
          </a:p>
          <a:p>
            <a:pPr eaLnBrk="1" hangingPunct="1">
              <a:spcBef>
                <a:spcPct val="0"/>
              </a:spcBef>
            </a:pPr>
            <a:r>
              <a:rPr lang="cs-CZ" sz="2400" smtClean="0">
                <a:latin typeface="Arial" charset="0"/>
                <a:cs typeface="Arial" charset="0"/>
              </a:rPr>
              <a:t>země původu: Itálie, Španělsko </a:t>
            </a:r>
          </a:p>
          <a:p>
            <a:pPr eaLnBrk="1" hangingPunct="1">
              <a:spcBef>
                <a:spcPct val="0"/>
              </a:spcBef>
            </a:pPr>
            <a:r>
              <a:rPr lang="cs-CZ" sz="2400" smtClean="0">
                <a:latin typeface="Arial" charset="0"/>
                <a:cs typeface="Arial" charset="0"/>
              </a:rPr>
              <a:t>Slávka středomořská má trochu širší a větší schránky než její severní příbuzná, s níž ji pojí tak blízké příbuzenské pouto, že se oba druhy mezi sebou kříží. Původní vlastí slávky středomořské je Středozemní a Černé moře, jakož i atlantské pobřeží Španělska a Portugalska. V průběhu doby se ale rozšířila i do jižní Afriky a setkáváme se s ní i v některých pobřežních regionech USA a dokonce i Havajských ostrovů.</a:t>
            </a:r>
            <a:br>
              <a:rPr lang="cs-CZ" sz="2400" smtClean="0">
                <a:latin typeface="Arial" charset="0"/>
                <a:cs typeface="Arial" charset="0"/>
              </a:rPr>
            </a:br>
            <a:r>
              <a:rPr lang="cs-CZ" sz="2400" smtClean="0">
                <a:latin typeface="Arial" charset="0"/>
                <a:cs typeface="Arial" charset="0"/>
              </a:rPr>
              <a:t/>
            </a:r>
            <a:br>
              <a:rPr lang="cs-CZ" sz="2400" smtClean="0">
                <a:latin typeface="Arial" charset="0"/>
                <a:cs typeface="Arial" charset="0"/>
              </a:rPr>
            </a:br>
            <a:r>
              <a:rPr lang="cs-CZ" sz="2400" smtClean="0">
                <a:latin typeface="Arial" charset="0"/>
                <a:cs typeface="Arial" charset="0"/>
              </a:rPr>
              <a:t>Lastury mají modročerné zbarvení podobně jako slávka jedlá, jsou však širší a poměrně často porostlé svijonožci.</a:t>
            </a:r>
            <a:r>
              <a:rPr lang="cs-CZ" sz="2400" i="1" smtClean="0">
                <a:latin typeface="Arial" charset="0"/>
                <a:cs typeface="Arial" charset="0"/>
              </a:rPr>
              <a:t/>
            </a:r>
            <a:br>
              <a:rPr lang="cs-CZ" sz="2400" i="1" smtClean="0">
                <a:latin typeface="Arial" charset="0"/>
                <a:cs typeface="Arial" charset="0"/>
              </a:rPr>
            </a:br>
            <a:r>
              <a:rPr lang="cs-CZ" sz="2400" i="1" smtClean="0">
                <a:latin typeface="Arial" charset="0"/>
                <a:cs typeface="Arial" charset="0"/>
              </a:rPr>
              <a:t/>
            </a:r>
            <a:br>
              <a:rPr lang="cs-CZ" sz="2400" i="1" smtClean="0">
                <a:latin typeface="Arial" charset="0"/>
                <a:cs typeface="Arial" charset="0"/>
              </a:rPr>
            </a:br>
            <a:endParaRPr lang="cs-CZ" sz="2400" i="1"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farm3.static.flickr.com/2715/4068038357_e7c69b21a2.jpg"/>
          <p:cNvPicPr>
            <a:picLocks noChangeAspect="1" noChangeArrowheads="1"/>
          </p:cNvPicPr>
          <p:nvPr/>
        </p:nvPicPr>
        <p:blipFill>
          <a:blip r:embed="rId2"/>
          <a:srcRect/>
          <a:stretch>
            <a:fillRect/>
          </a:stretch>
        </p:blipFill>
        <p:spPr bwMode="auto">
          <a:xfrm>
            <a:off x="457200" y="3430588"/>
            <a:ext cx="4343400" cy="2892425"/>
          </a:xfrm>
          <a:prstGeom prst="rect">
            <a:avLst/>
          </a:prstGeom>
          <a:noFill/>
          <a:ln w="88900">
            <a:solidFill>
              <a:schemeClr val="tx1"/>
            </a:solidFill>
            <a:miter lim="800000"/>
            <a:headEnd/>
            <a:tailEnd/>
          </a:ln>
        </p:spPr>
      </p:pic>
      <p:pic>
        <p:nvPicPr>
          <p:cNvPr id="26626" name="Picture 9" descr="Blue mussels are fast becoming a restaurant favourite"/>
          <p:cNvPicPr>
            <a:picLocks noChangeAspect="1" noChangeArrowheads="1"/>
          </p:cNvPicPr>
          <p:nvPr/>
        </p:nvPicPr>
        <p:blipFill>
          <a:blip r:embed="rId3"/>
          <a:srcRect/>
          <a:stretch>
            <a:fillRect/>
          </a:stretch>
        </p:blipFill>
        <p:spPr bwMode="auto">
          <a:xfrm>
            <a:off x="5267325" y="2895600"/>
            <a:ext cx="3203575" cy="1981200"/>
          </a:xfrm>
          <a:prstGeom prst="rect">
            <a:avLst/>
          </a:prstGeom>
          <a:noFill/>
          <a:ln w="88900">
            <a:solidFill>
              <a:schemeClr val="tx1"/>
            </a:solidFill>
            <a:miter lim="800000"/>
            <a:headEnd/>
            <a:tailEnd/>
          </a:ln>
        </p:spPr>
      </p:pic>
      <p:sp>
        <p:nvSpPr>
          <p:cNvPr id="26627" name="Obdélník 3"/>
          <p:cNvSpPr>
            <a:spLocks noChangeArrowheads="1"/>
          </p:cNvSpPr>
          <p:nvPr/>
        </p:nvSpPr>
        <p:spPr bwMode="auto">
          <a:xfrm>
            <a:off x="685800" y="838200"/>
            <a:ext cx="7775575" cy="1384300"/>
          </a:xfrm>
          <a:prstGeom prst="rect">
            <a:avLst/>
          </a:prstGeom>
          <a:noFill/>
          <a:ln w="9525">
            <a:noFill/>
            <a:miter lim="800000"/>
            <a:headEnd/>
            <a:tailEnd/>
          </a:ln>
        </p:spPr>
        <p:txBody>
          <a:bodyPr>
            <a:spAutoFit/>
          </a:bodyPr>
          <a:lstStyle/>
          <a:p>
            <a:r>
              <a:rPr lang="cs-CZ" sz="2800"/>
              <a:t>Tyto slávky se hodí k dušení v páře, na přípravu hustých rybích polévek a výborně také chutnají v kořeněných omáčkách.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TotalTime>
  <Words>724</Words>
  <Application>Microsoft Office PowerPoint</Application>
  <PresentationFormat>Předvádění na obrazovce (4:3)</PresentationFormat>
  <Paragraphs>242</Paragraphs>
  <Slides>29</Slides>
  <Notes>4</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Motiv systému Office</vt:lpstr>
      <vt:lpstr>Prezentace aplikace PowerPoint</vt:lpstr>
      <vt:lpstr>Mušle</vt:lpstr>
      <vt:lpstr>Mušle svatého Jakuba</vt:lpstr>
      <vt:lpstr>Prezentace aplikace PowerPoint</vt:lpstr>
      <vt:lpstr>Břitva atlantská</vt:lpstr>
      <vt:lpstr>Slávky jedlé</vt:lpstr>
      <vt:lpstr>Prezentace aplikace PowerPoint</vt:lpstr>
      <vt:lpstr>Slávky středomořské</vt:lpstr>
      <vt:lpstr>Prezentace aplikace PowerPoint</vt:lpstr>
      <vt:lpstr>Mandlovka obecná</vt:lpstr>
      <vt:lpstr>Prezentace aplikace PowerPoint</vt:lpstr>
      <vt:lpstr>Ústřice obrovská</vt:lpstr>
      <vt:lpstr>Prezentace aplikace PowerPoint</vt:lpstr>
      <vt:lpstr>Surf clams</vt:lpstr>
      <vt:lpstr>Prezentace aplikace PowerPoint</vt:lpstr>
      <vt:lpstr>Surf clams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Mušle</dc:title>
  <dc:creator>hp</dc:creator>
  <cp:lastModifiedBy>Uzivatel1</cp:lastModifiedBy>
  <cp:revision>77</cp:revision>
  <dcterms:created xsi:type="dcterms:W3CDTF">2010-10-15T09:29:35Z</dcterms:created>
  <dcterms:modified xsi:type="dcterms:W3CDTF">2013-09-10T15:45:18Z</dcterms:modified>
</cp:coreProperties>
</file>