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448271"/>
          </a:xfrm>
        </p:spPr>
        <p:txBody>
          <a:bodyPr/>
          <a:lstStyle/>
          <a:p>
            <a:r>
              <a:rPr lang="cs-CZ" dirty="0" smtClean="0"/>
              <a:t>Kalkulace pokrmů</a:t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Manuál tvorby kalkulačního listu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Mgr. Alexandr Burda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665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porcí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 na pokrmy vždy vytváříme na deset porcí </a:t>
            </a:r>
            <a:r>
              <a:rPr lang="cs-CZ" dirty="0"/>
              <a:t>(menší množství by se obtížně prakticky připravovalo) </a:t>
            </a:r>
          </a:p>
          <a:p>
            <a:r>
              <a:rPr lang="cs-CZ" dirty="0" smtClean="0"/>
              <a:t>V případě základních kalkulací (vložených) můžeme vytvořit KL i na jiné množství dle potřeby – 10 l vývar, 1 kg saláty (na snídaňové stoly), 1 kg sekaná (na rautový stůl), 1 l </a:t>
            </a:r>
            <a:r>
              <a:rPr lang="cs-CZ" dirty="0" err="1" smtClean="0"/>
              <a:t>dresingu</a:t>
            </a:r>
            <a:r>
              <a:rPr lang="cs-CZ" dirty="0" smtClean="0"/>
              <a:t> (který se opakuje u salátů) atd. </a:t>
            </a:r>
          </a:p>
          <a:p>
            <a:r>
              <a:rPr lang="cs-CZ" dirty="0" smtClean="0"/>
              <a:t> KL na nápoje vždy vytváříme na jednu porci. (Kalkulace kávy: káva 7g, cukr HB, voda 0.05 l)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673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porcí – výpočty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Kalkulační list na deset porcí vždy slouží jako základní. Vedoucí pracovník jej má uložený a v případě objednávky jídel jej využívám k výpočtu surovin. </a:t>
            </a:r>
          </a:p>
          <a:p>
            <a:pPr marL="514350" indent="-514350">
              <a:buAutoNum type="alphaLcParenR"/>
            </a:pPr>
            <a:r>
              <a:rPr lang="cs-CZ" dirty="0"/>
              <a:t>6</a:t>
            </a:r>
            <a:r>
              <a:rPr lang="cs-CZ" dirty="0" smtClean="0"/>
              <a:t> porcí vypočteme 0,6 x množství surovin uvedených na KL. </a:t>
            </a:r>
          </a:p>
          <a:p>
            <a:pPr marL="514350" indent="-514350">
              <a:buAutoNum type="alphaLcParenR"/>
            </a:pPr>
            <a:r>
              <a:rPr lang="cs-CZ" dirty="0"/>
              <a:t> </a:t>
            </a:r>
            <a:r>
              <a:rPr lang="cs-CZ" dirty="0" smtClean="0"/>
              <a:t>680 porcí vypočteme 68 x množství surovin uvedených na Kl.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810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Množství v MJ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MJ = měrná jednotka. </a:t>
            </a:r>
          </a:p>
          <a:p>
            <a:r>
              <a:rPr lang="cs-CZ" dirty="0" smtClean="0"/>
              <a:t>V konkrétní měrné jednotce musí být v praxi zboží  uvedeno již ve skladových kartách. </a:t>
            </a:r>
          </a:p>
          <a:p>
            <a:r>
              <a:rPr lang="cs-CZ" dirty="0" smtClean="0"/>
              <a:t>Volba MJ vychází z logiky charakteristických </a:t>
            </a:r>
            <a:r>
              <a:rPr lang="cs-CZ" dirty="0" err="1" smtClean="0"/>
              <a:t>vlastnotní</a:t>
            </a:r>
            <a:r>
              <a:rPr lang="cs-CZ" dirty="0" smtClean="0"/>
              <a:t> konkrétního zboží a ze zvykovosti nákupu. </a:t>
            </a:r>
          </a:p>
          <a:p>
            <a:r>
              <a:rPr lang="cs-CZ" dirty="0" smtClean="0"/>
              <a:t>Stanovení použití konkrétní měrné jednotky pro určitý druh zboží může být na rozhodnutí manažera nebo stanoveno vnitřní směrnicí podniku. </a:t>
            </a:r>
          </a:p>
          <a:p>
            <a:r>
              <a:rPr lang="cs-CZ" dirty="0" smtClean="0"/>
              <a:t>Za měrnou jednotku považujeme: </a:t>
            </a:r>
          </a:p>
          <a:p>
            <a:pPr marL="514350" indent="-514350">
              <a:buAutoNum type="alphaLcParenR"/>
            </a:pPr>
            <a:r>
              <a:rPr lang="cs-CZ" dirty="0" smtClean="0"/>
              <a:t>kusy (ks) například u vajec, rohlíku. S ks můžeme pracovat i v případě lahví vína 0,75 l. </a:t>
            </a:r>
          </a:p>
          <a:p>
            <a:pPr marL="514350" indent="-514350">
              <a:buAutoNum type="alphaLcParenR"/>
            </a:pPr>
            <a:r>
              <a:rPr lang="cs-CZ" dirty="0" smtClean="0"/>
              <a:t>Litry u tekutin jako voda, mléko, sirup, olej atd. V případě nápojů je vhodnější převod z ks na litry (příklad vína)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757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 měrnou jednotku </a:t>
            </a:r>
            <a:r>
              <a:rPr lang="cs-CZ" dirty="0" smtClean="0"/>
              <a:t>považujeme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cs-CZ" dirty="0" smtClean="0"/>
              <a:t>Kusy </a:t>
            </a:r>
            <a:r>
              <a:rPr lang="cs-CZ" dirty="0"/>
              <a:t>(ks) například u vajec, rohlíku. S </a:t>
            </a:r>
            <a:r>
              <a:rPr lang="cs-CZ" dirty="0" smtClean="0"/>
              <a:t>jednotkou ks </a:t>
            </a:r>
            <a:r>
              <a:rPr lang="cs-CZ" dirty="0"/>
              <a:t>můžeme pracovat </a:t>
            </a:r>
            <a:r>
              <a:rPr lang="cs-CZ" dirty="0" smtClean="0"/>
              <a:t>v </a:t>
            </a:r>
            <a:r>
              <a:rPr lang="cs-CZ" dirty="0"/>
              <a:t>případě lahví vína 0,75 l. </a:t>
            </a:r>
          </a:p>
          <a:p>
            <a:pPr marL="514350" indent="-514350">
              <a:buAutoNum type="alphaLcParenR"/>
            </a:pPr>
            <a:r>
              <a:rPr lang="cs-CZ" dirty="0"/>
              <a:t>Litry u tekutin jako voda, mléko, sirup, olej atd. V případě nápojů je vhodnější převod z ks na litry (příklad vína)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Kilogramy (gramy) je běžné pracovat v případě mouky, masa, sýrů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6213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MJ v praxi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Doporučení: </a:t>
            </a:r>
          </a:p>
          <a:p>
            <a:pPr marL="0" indent="0">
              <a:buNone/>
            </a:pPr>
            <a:r>
              <a:rPr lang="cs-CZ" dirty="0" smtClean="0"/>
              <a:t>Převeďte si všechny suroviny do jedné jednotky. Významně vám to usnadní práci se softwarem. Vyhnete se tím chybám, schodku na svěřených hodnotách ve skladu a následným korekturám skladových zásob nebo protokolům. Tištěný kalkulační list v praxi téměř neexistuje, pracuje se s profesionálně vytvořenými programy v PC.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Příklad: Vejce obvykle váží 50 g. Proto v případě použití 2 ks vejce uvedeme do KL raději 100 g.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037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Číslo výrobku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VK = Vlastní kalkulace. Pokrm je nový, vytvářený manažerem a do profesionální podoby </a:t>
            </a:r>
            <a:r>
              <a:rPr lang="cs-CZ" dirty="0" err="1" smtClean="0"/>
              <a:t>převedý</a:t>
            </a:r>
            <a:r>
              <a:rPr lang="cs-CZ" dirty="0" smtClean="0"/>
              <a:t> například na základě receptu z internetu, kalendáře atd. Používají se v komerčních zařízeních (hotel, bufet). Číslo kalkulace vytváří manažer. </a:t>
            </a:r>
          </a:p>
          <a:p>
            <a:r>
              <a:rPr lang="cs-CZ" dirty="0" smtClean="0"/>
              <a:t>RTP = Receptury teplých pokrmů, jsou státní normou pro přípravu pokrmů používanou v institucionárním stravování. Stejně jako receptury studených pokrmů nebo vnitřní normy v armádě, věznicích atd. Číslo kalkulace je stanoveno.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44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Množství suroviny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Budeme postupně zapisovat pod sebe. </a:t>
            </a:r>
          </a:p>
          <a:p>
            <a:r>
              <a:rPr lang="cs-CZ" dirty="0" smtClean="0"/>
              <a:t>Při zápisu postupujeme od nejvýznamnějších surovin po méně významné. </a:t>
            </a:r>
          </a:p>
          <a:p>
            <a:r>
              <a:rPr lang="cs-CZ" dirty="0" smtClean="0"/>
              <a:t>Obvykle začínáme masem a končíme kořením. </a:t>
            </a:r>
          </a:p>
          <a:p>
            <a:r>
              <a:rPr lang="cs-CZ" dirty="0" smtClean="0"/>
              <a:t>Do kolonek můžeme vkládat předem připravené základní kalkulace (trojobal)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575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Suroviny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Maso – musíme uvést konkrétní část masa. Rozdíly jsou v pořizovacích cenách, odpadech při opracování. </a:t>
            </a:r>
          </a:p>
          <a:p>
            <a:r>
              <a:rPr lang="cs-CZ" dirty="0" smtClean="0"/>
              <a:t>Důležitý údaj: Jedná o chlazené nebo mražené maso. Rozmražení vzniká odpad cca 10%. Proto musíme základní surovinu navýšit. Potřebuji-li 1500 g kuřecích prsou a pracuji s mraženými, musím navýšit jejich hrubou hmotnost na 1650 g. Odpad 150g a Čistá hmotnost bude 1500 g.  </a:t>
            </a:r>
          </a:p>
          <a:p>
            <a:r>
              <a:rPr lang="cs-CZ" dirty="0" smtClean="0"/>
              <a:t>Brambory – uvádíme jestli loupané, rané nebo zimní. Ztráty opracováním jsou rozdílné. Loupané 0%, rané 10%, zimní 40%. Manažer může výši ztrát upravit dle praxe – např. 50%. </a:t>
            </a:r>
          </a:p>
          <a:p>
            <a:r>
              <a:rPr lang="cs-CZ" dirty="0"/>
              <a:t> </a:t>
            </a:r>
            <a:r>
              <a:rPr lang="cs-CZ" dirty="0" smtClean="0"/>
              <a:t>Z názvu suroviny musí být zřejmé její charakteristické vlastnosti (tvaroh měkký x tvrdý, eidam 30% x 30%, smetana x smetana ke šlehání atd.)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109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Kuřecí řízek smažený – příklad zápisu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63774"/>
              </p:ext>
            </p:extLst>
          </p:nvPr>
        </p:nvGraphicFramePr>
        <p:xfrm>
          <a:off x="539552" y="1556792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3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</a:t>
                      </a:r>
                    </a:p>
                    <a:p>
                      <a:r>
                        <a:rPr lang="cs-CZ" dirty="0" err="1" smtClean="0"/>
                        <a:t>Sur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 </a:t>
                      </a:r>
                      <a:r>
                        <a:rPr lang="cs-CZ" baseline="0" dirty="0" smtClean="0"/>
                        <a:t> suroviny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Hrubá hm.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Čistá hm.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KC za MJ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KC </a:t>
                      </a:r>
                      <a:r>
                        <a:rPr lang="cs-CZ" dirty="0" err="1" smtClean="0"/>
                        <a:t>celk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Kuřecí prsa mražená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201,30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Trojobal VK</a:t>
                      </a:r>
                      <a:r>
                        <a:rPr lang="cs-CZ" baseline="0" dirty="0" smtClean="0"/>
                        <a:t> 15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11,80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Sůl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Česnek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Olej jedlý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6,75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Zeleninová obloha</a:t>
                      </a:r>
                      <a:r>
                        <a:rPr lang="cs-CZ" baseline="0" dirty="0" smtClean="0"/>
                        <a:t> VK 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645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Celkem= Úhrn kalkulačních cen surovin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 má součet posledního sloupce, kde je finančně vyjádřena skutečná spotřeba surovin.</a:t>
            </a:r>
          </a:p>
          <a:p>
            <a:r>
              <a:rPr lang="cs-CZ" dirty="0" smtClean="0"/>
              <a:t>Nezapomeňte, že platíme i za odpad! Tedy za vodu, která po rozmražení odteče do odpadu, slupky zeleniny nebo ořez z masa. </a:t>
            </a:r>
          </a:p>
          <a:p>
            <a:r>
              <a:rPr lang="cs-CZ" dirty="0" smtClean="0"/>
              <a:t>Dle předchozího příkladu je součet 264,25. Vždy pracujeme i s haléři a dvěma desetinnými místy.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68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kalkulačního listu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Soupis </a:t>
            </a:r>
            <a:r>
              <a:rPr lang="cs-CZ" dirty="0"/>
              <a:t>surovin potřebných k přípravě pokrmu,  případně nápoje. </a:t>
            </a:r>
            <a:endParaRPr lang="cs-CZ" dirty="0" smtClean="0"/>
          </a:p>
          <a:p>
            <a:pPr lvl="0"/>
            <a:r>
              <a:rPr lang="cs-CZ" dirty="0" smtClean="0"/>
              <a:t>Dokument </a:t>
            </a:r>
            <a:r>
              <a:rPr lang="cs-CZ" dirty="0"/>
              <a:t>poskytuje přehled o množství surovin na daný počet porcí včetně jejich ceny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Je </a:t>
            </a:r>
            <a:r>
              <a:rPr lang="cs-CZ" dirty="0"/>
              <a:t>základní informací </a:t>
            </a:r>
            <a:r>
              <a:rPr lang="cs-CZ" dirty="0" smtClean="0"/>
              <a:t>o nákladech na výrobu pokrmu pro </a:t>
            </a:r>
            <a:r>
              <a:rPr lang="cs-CZ" dirty="0"/>
              <a:t>vedoucího provozu a kuchaře. </a:t>
            </a:r>
            <a:endParaRPr lang="cs-CZ" dirty="0" smtClean="0"/>
          </a:p>
          <a:p>
            <a:pPr lvl="0"/>
            <a:r>
              <a:rPr lang="cs-CZ" dirty="0" smtClean="0"/>
              <a:t>Informace </a:t>
            </a:r>
            <a:r>
              <a:rPr lang="cs-CZ" dirty="0"/>
              <a:t>o charakteristice pokrmu jsou důležité pro pracovníky obsluhy, aby je mohli přenést na hosty.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575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Kalkulační cena jedné porce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Výpočet ceny jedné porce= </a:t>
            </a:r>
          </a:p>
          <a:p>
            <a:pPr marL="0" indent="0">
              <a:buNone/>
            </a:pPr>
            <a:r>
              <a:rPr lang="cs-CZ" dirty="0" smtClean="0"/>
              <a:t>součet kalkulačních cen surovin : počet porcí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264,25 : 10 = 26, 43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Jednu porci 150 g Smaženého kuřecího řízku se zeleninovou oblohou jsme vyrobili za Kč 26,43.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677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Kalkulační přirážka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 z hlediska rentability podniku a trhu nejdůležitějším faktorem. O její výši rozhoduje manažer a vychází při tom z potřeb a nákladů podniku, očekávané míry zisku, sezónní ceny surovin i sezóny z hlediska cestovního ruchu, srovnání s konkurencí a řady dalších faktorů. </a:t>
            </a:r>
          </a:p>
          <a:p>
            <a:r>
              <a:rPr lang="cs-CZ" dirty="0" smtClean="0"/>
              <a:t>Správnou výší marže se zabývá cenotvorba. </a:t>
            </a:r>
          </a:p>
          <a:p>
            <a:r>
              <a:rPr lang="cs-CZ" dirty="0" smtClean="0"/>
              <a:t>Neexistuje univerzální kalkulační přirážka, kterou je možno aplikovat na celém území ČR. Můžeme pouze vycházet z lokálního trhu.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418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Doporučení pro alokace s průměrnou kupní silou.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Při stanovení výše kalkulační přirážky doporučuji uvažovat podle skupin pokrmů. Vyšší přirážku můžeme aplikovat tam, kde máme nižší náklady na suroviny. Například saláty, polévky, přílohy, dezerty můžeme zatížit 300-400 %. </a:t>
            </a:r>
          </a:p>
          <a:p>
            <a:pPr marL="0" indent="0">
              <a:buNone/>
            </a:pPr>
            <a:r>
              <a:rPr lang="cs-CZ" dirty="0" smtClean="0"/>
              <a:t>Nižší přirážku použijeme u hotových jídel a minutek z průměrně náročných surovin (kuřecí, vepřové maso, vnitřnosti) 150-250 %. </a:t>
            </a:r>
          </a:p>
          <a:p>
            <a:pPr marL="0" indent="0">
              <a:buNone/>
            </a:pPr>
            <a:r>
              <a:rPr lang="cs-CZ" dirty="0" smtClean="0"/>
              <a:t>Nejnižší přirážku musíme aplikovat na drahé suroviny jako pravá svíčková, panenská svíčková, tuňák, chřest atd. 100-150%.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131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Výpočet kalkulační přirážky</a:t>
            </a:r>
            <a:br>
              <a:rPr lang="cs-CZ" dirty="0" smtClean="0"/>
            </a:br>
            <a:r>
              <a:rPr lang="cs-CZ" dirty="0" smtClean="0"/>
              <a:t> „směrem nahoru“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Kalkulační cena jedné porce: 26,43 Kč </a:t>
            </a:r>
          </a:p>
          <a:p>
            <a:r>
              <a:rPr lang="cs-CZ" dirty="0" smtClean="0"/>
              <a:t>Kalkulační přirážka: 400% </a:t>
            </a:r>
          </a:p>
          <a:p>
            <a:r>
              <a:rPr lang="cs-CZ" dirty="0" smtClean="0"/>
              <a:t>Vycházíme z faktu, že 26,43 je 100%.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Výpočet 400% je 4 x 26,43 = 105,72.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26,43 + 105,72 = 132,15 </a:t>
            </a:r>
          </a:p>
          <a:p>
            <a:pPr marL="0" indent="0">
              <a:buNone/>
            </a:pPr>
            <a:r>
              <a:rPr lang="cs-CZ" dirty="0" smtClean="0"/>
              <a:t>Zjednodušený výpočet je 26,43 x 5 = 105,72 Kč </a:t>
            </a:r>
          </a:p>
          <a:p>
            <a:pPr marL="0" indent="0">
              <a:buNone/>
            </a:pPr>
            <a:r>
              <a:rPr lang="cs-CZ" dirty="0" smtClean="0"/>
              <a:t>Cena 1 porce nezaokrouhlená: 105,72 Kč </a:t>
            </a:r>
          </a:p>
          <a:p>
            <a:pPr marL="0" indent="0">
              <a:buNone/>
            </a:pPr>
            <a:r>
              <a:rPr lang="cs-CZ" dirty="0" smtClean="0"/>
              <a:t>Cena 1 porce zaokrouhlená: 106 Kč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7149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Výpočet kalkulační přirážky </a:t>
            </a:r>
            <a:br>
              <a:rPr lang="cs-CZ" dirty="0" smtClean="0"/>
            </a:br>
            <a:r>
              <a:rPr lang="cs-CZ" dirty="0" smtClean="0"/>
              <a:t>„směrem dolů“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Používáme v případě, že chceme mít na jídelníčku jednotné ceny například „baťovky“ 109, nebo využívající celá čísla 110, případně využívající zdvojených čísel 99.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Hlavní motivací je marketing, snaha upoutat.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 výpočtu z ceny 110 Kč: </a:t>
            </a:r>
          </a:p>
          <a:p>
            <a:pPr marL="0" indent="0">
              <a:buNone/>
            </a:pPr>
            <a:r>
              <a:rPr lang="cs-CZ" dirty="0" smtClean="0"/>
              <a:t>110 : 26,43 = 4,16 x 100              Kalkulační přirážka je 416%.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Příklad výpočtu z ceny 99 Kč:       </a:t>
            </a:r>
          </a:p>
          <a:p>
            <a:pPr marL="0" indent="0">
              <a:buNone/>
            </a:pPr>
            <a:r>
              <a:rPr lang="cs-CZ" dirty="0" smtClean="0"/>
              <a:t>99 : 26,43 = 3,75 x 100                Kalkulační přirážka je 375 %.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942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Ztráty tepelné a výrobní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Ztráty vznikají technologickým zpracováním, nejčastěji </a:t>
            </a:r>
            <a:r>
              <a:rPr lang="cs-CZ" dirty="0" err="1" smtClean="0"/>
              <a:t>odpařovaním</a:t>
            </a:r>
            <a:r>
              <a:rPr lang="cs-CZ" dirty="0" smtClean="0"/>
              <a:t> vody. Čím více maso obsahuje tuku, tím více ztrácí vody a tím na váze. Ztráty tepelných jednotlivých úprav se liší. Nejméně se ztrácí vařením, nejvíce pečením. Průměrně se jedná o 35-45% úbytku váhy mas. </a:t>
            </a:r>
          </a:p>
          <a:p>
            <a:r>
              <a:rPr lang="cs-CZ" dirty="0" smtClean="0"/>
              <a:t>Moderní technologie umožňují nižší ztráty, například funkcí </a:t>
            </a:r>
            <a:r>
              <a:rPr lang="cs-CZ" dirty="0" err="1" smtClean="0"/>
              <a:t>konvektomatu</a:t>
            </a:r>
            <a:r>
              <a:rPr lang="cs-CZ" dirty="0" smtClean="0"/>
              <a:t> pečení s párou.</a:t>
            </a:r>
          </a:p>
          <a:p>
            <a:r>
              <a:rPr lang="cs-CZ" dirty="0" smtClean="0"/>
              <a:t>Přehled o ztrátách nalezneme v RTP.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820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Hmotnost hotového výrobku = váha všech deseti porcí po odečtení všech ztrát mechanickým i tepelným opracováním a odpařením surovin. </a:t>
            </a:r>
          </a:p>
          <a:p>
            <a:r>
              <a:rPr lang="cs-CZ" dirty="0" smtClean="0"/>
              <a:t>Hmotnost – množství jedné porce je Hmotnost hotového výrobku : 10. </a:t>
            </a:r>
          </a:p>
          <a:p>
            <a:r>
              <a:rPr lang="cs-CZ" dirty="0" smtClean="0"/>
              <a:t>Z toho hmotnost masa – u hotových pokrmů uvádíme hmotnost po tepelné úpravě, u minutkových obvykle nelze uvést, protože způsob propékání je na přání hosta. Uvádíme v syrovém stavu a poznamenáme, že se jedná o syrový stav.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452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Datum platnosti od: </a:t>
            </a:r>
          </a:p>
          <a:p>
            <a:r>
              <a:rPr lang="cs-CZ" dirty="0" smtClean="0"/>
              <a:t>Datum platnosti do: </a:t>
            </a:r>
          </a:p>
          <a:p>
            <a:r>
              <a:rPr lang="cs-CZ" dirty="0" smtClean="0"/>
              <a:t>Kalkulační list může mít omezenou platnost, dle denního menu, dle nabídky na jednu společenskou </a:t>
            </a:r>
            <a:r>
              <a:rPr lang="cs-CZ" dirty="0" err="1" smtClean="0"/>
              <a:t>akcei</a:t>
            </a:r>
            <a:r>
              <a:rPr lang="cs-CZ" dirty="0" smtClean="0"/>
              <a:t> nebo na období vymezené </a:t>
            </a:r>
            <a:r>
              <a:rPr lang="cs-CZ" dirty="0" err="1" smtClean="0"/>
              <a:t>ńapříklad</a:t>
            </a:r>
            <a:r>
              <a:rPr lang="cs-CZ" dirty="0" smtClean="0"/>
              <a:t> sezónním jídelním lístkem. </a:t>
            </a:r>
          </a:p>
          <a:p>
            <a:r>
              <a:rPr lang="cs-CZ" dirty="0" smtClean="0"/>
              <a:t>Datum uvádíme i v případě celoroční nabídky a to např. od: 1.1.2020 do: neomezeně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787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– podpisy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Kompetentní osoby ve firmě jsou pověřeny vytvořením kalkulačního listu, jeho zařazením do nabídky nebo jeho schválením. Kompetence jsou v každém podniku odlišné podle jeho velikosti a organizační struktury. </a:t>
            </a:r>
          </a:p>
          <a:p>
            <a:r>
              <a:rPr lang="cs-CZ" dirty="0" smtClean="0"/>
              <a:t>Vystavil: obvykle šéfkuchař, F&amp;B </a:t>
            </a:r>
            <a:r>
              <a:rPr lang="cs-CZ" dirty="0" err="1" smtClean="0"/>
              <a:t>manžer</a:t>
            </a:r>
            <a:r>
              <a:rPr lang="cs-CZ" dirty="0" smtClean="0"/>
              <a:t>, kalkulant</a:t>
            </a:r>
          </a:p>
          <a:p>
            <a:r>
              <a:rPr lang="cs-CZ" dirty="0" smtClean="0"/>
              <a:t>Schválil: obvykle F&amp;B </a:t>
            </a:r>
            <a:r>
              <a:rPr lang="cs-CZ" dirty="0" err="1" smtClean="0"/>
              <a:t>manžer</a:t>
            </a:r>
            <a:r>
              <a:rPr lang="cs-CZ" dirty="0" smtClean="0"/>
              <a:t>, ředitel nebo majitel hotelu. </a:t>
            </a:r>
          </a:p>
          <a:p>
            <a:r>
              <a:rPr lang="cs-CZ" dirty="0" smtClean="0"/>
              <a:t>Datum platnosti: kompetence k podpisu jsou obdobné.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124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Cílem charakteristiky je popsat pokrm od jeho základních surovin (báze) přes mechanickou a tepelnou úpravu až k příloze. </a:t>
            </a:r>
          </a:p>
          <a:p>
            <a:r>
              <a:rPr lang="cs-CZ" dirty="0" smtClean="0"/>
              <a:t>Charakteristika slouží k orientaci nejen kuchaři, ale i pracovníkům obsluhy. </a:t>
            </a:r>
          </a:p>
          <a:p>
            <a:r>
              <a:rPr lang="cs-CZ" dirty="0" smtClean="0"/>
              <a:t>Součástí charakteristiky jsou i přízdoby a vhodný inventář. </a:t>
            </a:r>
          </a:p>
          <a:p>
            <a:r>
              <a:rPr lang="cs-CZ" dirty="0" smtClean="0"/>
              <a:t>Ideálním řešením je pro názornost doprovodit charakteristiku fotografií pokrmu z provozovny. </a:t>
            </a:r>
          </a:p>
          <a:p>
            <a:r>
              <a:rPr lang="cs-CZ" dirty="0" smtClean="0"/>
              <a:t>Charakteristika umožňuje vyrovnanou službu na všech směnách kuchařů a omezuje negativní vliv lidského faktoru.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6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 tvorbě kalkulačního listu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Vytiskněte si čistý kalkulační list a doplňte si do něj </a:t>
            </a:r>
            <a:r>
              <a:rPr lang="cs-CZ" dirty="0" smtClean="0"/>
              <a:t>poznámky uvedené na </a:t>
            </a:r>
            <a:r>
              <a:rPr lang="cs-CZ" dirty="0" err="1" smtClean="0"/>
              <a:t>slaidech</a:t>
            </a:r>
            <a:r>
              <a:rPr lang="cs-CZ" dirty="0" smtClean="0"/>
              <a:t> 4-31. </a:t>
            </a:r>
          </a:p>
          <a:p>
            <a:pPr lvl="0"/>
            <a:r>
              <a:rPr lang="cs-CZ" dirty="0" smtClean="0"/>
              <a:t>To vám umožní, abyste </a:t>
            </a:r>
            <a:r>
              <a:rPr lang="cs-CZ" dirty="0"/>
              <a:t>byli schopni samostatné práce dle </a:t>
            </a:r>
            <a:r>
              <a:rPr lang="cs-CZ" dirty="0" smtClean="0"/>
              <a:t>zadání na </a:t>
            </a:r>
            <a:r>
              <a:rPr lang="cs-CZ" dirty="0" err="1" smtClean="0"/>
              <a:t>slide</a:t>
            </a:r>
            <a:r>
              <a:rPr lang="cs-CZ" dirty="0" smtClean="0"/>
              <a:t> 32.  </a:t>
            </a:r>
            <a:endParaRPr lang="cs-CZ" dirty="0"/>
          </a:p>
          <a:p>
            <a:pPr lvl="0"/>
            <a:r>
              <a:rPr lang="cs-CZ" dirty="0"/>
              <a:t>Budete potřebovat KL, kalkulačku, psací potřeby a přístup na internet  na nějaké stránky supermarketu nebo velkoobchodu s potravinami tak, abyste byli schopni odhadnou reálné ceny potravin (olej, mouka, masa atd.)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6808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Vzor charakteristiky </a:t>
            </a:r>
            <a:r>
              <a:rPr lang="cs-CZ" dirty="0" err="1" smtClean="0"/>
              <a:t>Cordon</a:t>
            </a:r>
            <a:r>
              <a:rPr lang="cs-CZ" dirty="0" smtClean="0"/>
              <a:t> </a:t>
            </a:r>
            <a:r>
              <a:rPr lang="cs-CZ" dirty="0" err="1" smtClean="0"/>
              <a:t>bleu</a:t>
            </a:r>
            <a:r>
              <a:rPr lang="cs-CZ" dirty="0" smtClean="0"/>
              <a:t>  </a:t>
            </a:r>
            <a:br>
              <a:rPr lang="cs-CZ" dirty="0" smtClean="0"/>
            </a:br>
            <a:r>
              <a:rPr lang="cs-CZ" sz="2000" dirty="0"/>
              <a:t>T</a:t>
            </a:r>
            <a:r>
              <a:rPr lang="cs-CZ" sz="2000" dirty="0" smtClean="0"/>
              <a:t>elecí řízek smažený v trojobalu plněný šunkou a sýrem Ementál. Podáváme rozkrojený na dvě části s vařenými bramborami sypanými petrželkou a máslem.  Na list hlávkového salátu umístíme brusinkový </a:t>
            </a:r>
            <a:r>
              <a:rPr lang="cs-CZ" sz="2000" dirty="0" err="1" smtClean="0"/>
              <a:t>dip</a:t>
            </a:r>
            <a:r>
              <a:rPr lang="cs-CZ" sz="2000" dirty="0" smtClean="0"/>
              <a:t>. Podáváme na nahřátém klubovém talíři. </a:t>
            </a:r>
            <a:endParaRPr lang="cs-CZ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64904"/>
            <a:ext cx="5665924" cy="377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2241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Technologický postup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Začíná popisem očištění suroviny, mechanickým opracováním a tepelnou úpravou. </a:t>
            </a:r>
          </a:p>
          <a:p>
            <a:r>
              <a:rPr lang="cs-CZ" dirty="0" smtClean="0"/>
              <a:t>Postup musí obsahovat například i  údaje stupni propečení, restování nebo barvě suroviny (cibuli do zlatova). </a:t>
            </a:r>
          </a:p>
          <a:p>
            <a:r>
              <a:rPr lang="cs-CZ" dirty="0" smtClean="0"/>
              <a:t>Důležité jsou časové údaje (dusíme 20 minut) nebo údaje o změně stavu (dusíme do měkka). </a:t>
            </a:r>
          </a:p>
          <a:p>
            <a:r>
              <a:rPr lang="cs-CZ" dirty="0" smtClean="0"/>
              <a:t>Uvádíme i údaje pro expedici například, jestli omáčkou- šťávou maso podléváme nebo přeléváme.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2888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Vytvořte tři kalkulační listy podle výše uvedených vzorů. 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Polévka s využitím libovolných jarních surovin</a:t>
            </a:r>
          </a:p>
          <a:p>
            <a:pPr marL="514350" indent="-514350">
              <a:buAutoNum type="alphaLcParenR"/>
            </a:pPr>
            <a:r>
              <a:rPr lang="cs-CZ" dirty="0" smtClean="0"/>
              <a:t>Hlavní chod – přírodní úprava minutka </a:t>
            </a:r>
          </a:p>
          <a:p>
            <a:pPr marL="514350" indent="-514350">
              <a:buAutoNum type="alphaLcParenR"/>
            </a:pPr>
            <a:r>
              <a:rPr lang="cs-CZ" dirty="0" smtClean="0"/>
              <a:t>Dezert 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Usilujte o kreativitu, doplňte fotografií. Odevzdejte do 15.5. 2020 svému vedoucímu skupiny. Své jméno uveďte pro identifikaci do kolonky Vystavil. Jméno pedagoga do kolonky Schválil.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594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11960" y="274638"/>
            <a:ext cx="4474840" cy="5746650"/>
          </a:xfrm>
        </p:spPr>
        <p:txBody>
          <a:bodyPr>
            <a:normAutofit/>
          </a:bodyPr>
          <a:lstStyle/>
          <a:p>
            <a:r>
              <a:rPr lang="cs-CZ" dirty="0" smtClean="0"/>
              <a:t>Tak, teď pauza a potom s chutí do toho.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Děkuji za pozornost 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301730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295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Hlavička KL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Kalkulační list si vytváří každá provozovna, proto by měl být opatřen logem a názvem provozovny. </a:t>
            </a:r>
          </a:p>
          <a:p>
            <a:r>
              <a:rPr lang="cs-CZ" dirty="0" smtClean="0"/>
              <a:t>Provozovna (Hotel) může mít řadu středisek (lobby bar, restauraci, bufet, vinárnu atd.). 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 každé z těchto středisek se může KL připravovat zvlášť. 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 všechna střediska se připraví jeden kalkulační list a odliší se pouze výší kalkulační přirážky. </a:t>
            </a:r>
          </a:p>
        </p:txBody>
      </p:sp>
    </p:spTree>
    <p:extLst>
      <p:ext uri="{BB962C8B-B14F-4D97-AF65-F5344CB8AC3E}">
        <p14:creationId xmlns:p14="http://schemas.microsoft.com/office/powerpoint/2010/main" val="3772710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Číslování KL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Každý </a:t>
            </a:r>
            <a:r>
              <a:rPr lang="cs-CZ" dirty="0" err="1" smtClean="0"/>
              <a:t>Kl</a:t>
            </a:r>
            <a:r>
              <a:rPr lang="cs-CZ" dirty="0" smtClean="0"/>
              <a:t> musí být označen číslem. V praxi si systém číslování zavádí vedení podniku. Číselné řady podléhají určité logice. </a:t>
            </a:r>
          </a:p>
          <a:p>
            <a:r>
              <a:rPr lang="cs-CZ" dirty="0" smtClean="0"/>
              <a:t>Číslování </a:t>
            </a:r>
            <a:r>
              <a:rPr lang="cs-CZ" dirty="0"/>
              <a:t>vždy musí odpovídat potřebám podniku. Jeho sortimentní nabídce a rozsahu pokrmů. </a:t>
            </a:r>
            <a:r>
              <a:rPr lang="cs-CZ" dirty="0" smtClean="0"/>
              <a:t>Např.: </a:t>
            </a:r>
          </a:p>
          <a:p>
            <a:r>
              <a:rPr lang="cs-CZ" dirty="0" smtClean="0"/>
              <a:t>1-99 jsou čísla tzv.: základních KL určených k dalšímu vkládání do dalších kalkulačních listů. Jedná se o „polotovary“ které se opakují – např.: trojobal, moučné máslo, zeleninová obloha. Jejich vypisování do každého KL by bylo ztrátou času.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94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Vzorový příklad číselné řady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1-100 </a:t>
            </a:r>
            <a:r>
              <a:rPr lang="cs-CZ" dirty="0"/>
              <a:t>jsou čísla tzv.: základních KL určených k dalšímu vkládání do dalších kalkulačních listů. Jedná se o „polotovary“ které se opakují – např.: trojobal, moučné máslo, zeleninová obloha. Jejich vypisování do každého KL by bylo ztrátou času. </a:t>
            </a:r>
          </a:p>
          <a:p>
            <a:r>
              <a:rPr lang="cs-CZ" dirty="0" smtClean="0"/>
              <a:t>101-200 Polévky </a:t>
            </a:r>
          </a:p>
          <a:p>
            <a:r>
              <a:rPr lang="cs-CZ" dirty="0" smtClean="0"/>
              <a:t> 201-300 Saláty, kompoty, přílohy </a:t>
            </a:r>
          </a:p>
          <a:p>
            <a:r>
              <a:rPr lang="cs-CZ" dirty="0" smtClean="0"/>
              <a:t>301 – 600 Minutkové pokrmy </a:t>
            </a:r>
          </a:p>
          <a:p>
            <a:r>
              <a:rPr lang="cs-CZ" dirty="0" smtClean="0"/>
              <a:t>601 – 700 Hotové pokrmy</a:t>
            </a:r>
          </a:p>
          <a:p>
            <a:r>
              <a:rPr lang="cs-CZ" dirty="0" smtClean="0"/>
              <a:t>701 -800 Zvěřina, ryby, plody moře</a:t>
            </a:r>
          </a:p>
          <a:p>
            <a:r>
              <a:rPr lang="cs-CZ" dirty="0" smtClean="0"/>
              <a:t>801 – 900 dezerty</a:t>
            </a:r>
          </a:p>
          <a:p>
            <a:r>
              <a:rPr lang="cs-CZ" dirty="0" smtClean="0"/>
              <a:t>Atd.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91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Textová část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Doplňujeme název konkrétního pokrmu, surovin, počtu porcí, gramáže atd. </a:t>
            </a:r>
          </a:p>
          <a:p>
            <a:r>
              <a:rPr lang="cs-CZ" dirty="0" smtClean="0"/>
              <a:t>Jednotlivým položkám je věnován následující text.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41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666528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Vzor 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034221"/>
              </p:ext>
            </p:extLst>
          </p:nvPr>
        </p:nvGraphicFramePr>
        <p:xfrm>
          <a:off x="1896685" y="404664"/>
          <a:ext cx="7272807" cy="5169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4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0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1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1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78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83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10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658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238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574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75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číslo suroviny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Název výrobku (pokrm, nápoj)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Počet porcí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Množství v MJ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Číslo výrobku (VK/RTP)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¨</a:t>
                      </a:r>
                      <a:endParaRPr lang="cs-CZ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Množství suroviny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suroviny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MJ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Hrubá hmotnost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Odpad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Čistá hmotnost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Kalkulační cena v Kč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za MJ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celkem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13.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14.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Celkem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93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Úhrn kalkulačních cen surovin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932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Kalkulační cena 1 porce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932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Kalkulační přirážka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93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Cena 1 porce nezaokrouhlená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93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Cena 1 porce zaokrouhlená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7509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Ztráty tepelné a výrobní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Hmotnost hotového výrobku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Hmotnost- množství 1 porce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Z toho hmotnost masa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932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932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Datum platnost od: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Datum vyřazení od: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Vystavil: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Schválil: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9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Datum: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Datum: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839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Podpis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Podpis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Podpis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Podpis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076" marR="16076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51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výrobku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 by korespondovat s názvem pokrmu na jídelním lístku. </a:t>
            </a:r>
          </a:p>
          <a:p>
            <a:r>
              <a:rPr lang="cs-CZ" dirty="0" smtClean="0"/>
              <a:t>Být stručný, případně zkrácený. </a:t>
            </a:r>
          </a:p>
          <a:p>
            <a:r>
              <a:rPr lang="cs-CZ" dirty="0" smtClean="0"/>
              <a:t>Název vystihuje „bázi“ pokrmu a neuvádí se s přílohou a dalšími doplňujícími informacemi.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7899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2095</Words>
  <Application>Microsoft Office PowerPoint</Application>
  <PresentationFormat>Předvádění na obrazovce (4:3)</PresentationFormat>
  <Paragraphs>487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Motiv sady Office</vt:lpstr>
      <vt:lpstr>Kalkulace pokrmů  </vt:lpstr>
      <vt:lpstr>Význam kalkulačního listu </vt:lpstr>
      <vt:lpstr>Pokyny k tvorbě kalkulačního listu</vt:lpstr>
      <vt:lpstr>Hlavička KL </vt:lpstr>
      <vt:lpstr>Číslování KL </vt:lpstr>
      <vt:lpstr>Vzorový příklad číselné řady </vt:lpstr>
      <vt:lpstr>Textová část </vt:lpstr>
      <vt:lpstr>Vzor  </vt:lpstr>
      <vt:lpstr>Název výrobku </vt:lpstr>
      <vt:lpstr>Počet porcí </vt:lpstr>
      <vt:lpstr>Počet porcí – výpočty </vt:lpstr>
      <vt:lpstr>Množství v MJ </vt:lpstr>
      <vt:lpstr>Za měrnou jednotku považujeme  </vt:lpstr>
      <vt:lpstr>MJ v praxi </vt:lpstr>
      <vt:lpstr>Číslo výrobku </vt:lpstr>
      <vt:lpstr>Množství suroviny </vt:lpstr>
      <vt:lpstr>Suroviny </vt:lpstr>
      <vt:lpstr>Kuřecí řízek smažený – příklad zápisu</vt:lpstr>
      <vt:lpstr>Celkem= Úhrn kalkulačních cen surovin </vt:lpstr>
      <vt:lpstr>Kalkulační cena jedné porce </vt:lpstr>
      <vt:lpstr>Kalkulační přirážka </vt:lpstr>
      <vt:lpstr>Doporučení pro alokace s průměrnou kupní silou. </vt:lpstr>
      <vt:lpstr>Výpočet kalkulační přirážky  „směrem nahoru“  </vt:lpstr>
      <vt:lpstr>Výpočet kalkulační přirážky  „směrem dolů“ </vt:lpstr>
      <vt:lpstr>Ztráty tepelné a výrobní </vt:lpstr>
      <vt:lpstr>Hmotnost</vt:lpstr>
      <vt:lpstr>Data  </vt:lpstr>
      <vt:lpstr>Kompetence – podpisy  </vt:lpstr>
      <vt:lpstr>Charakteristika </vt:lpstr>
      <vt:lpstr>Vzor charakteristiky Cordon bleu   Telecí řízek smažený v trojobalu plněný šunkou a sýrem Ementál. Podáváme rozkrojený na dvě části s vařenými bramborami sypanými petrželkou a máslem.  Na list hlávkového salátu umístíme brusinkový dip. Podáváme na nahřátém klubovém talíři. </vt:lpstr>
      <vt:lpstr>Technologický postup </vt:lpstr>
      <vt:lpstr>Zadání </vt:lpstr>
      <vt:lpstr>Tak, teď pauza a potom s chutí do toho.   Děkuji za pozornost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Kalkulace pokrmů</dc:title>
  <dc:creator>bur0002</dc:creator>
  <cp:lastModifiedBy>Alexandr Burda</cp:lastModifiedBy>
  <cp:revision>18</cp:revision>
  <dcterms:created xsi:type="dcterms:W3CDTF">2020-04-28T09:12:33Z</dcterms:created>
  <dcterms:modified xsi:type="dcterms:W3CDTF">2020-04-30T09:48:27Z</dcterms:modified>
</cp:coreProperties>
</file>