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út 3.3.2020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út 3.3.2020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út 3.3.2020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út 3.3.2020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út 3.3.2020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út 3.3.2020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út 3.3.2020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út 3.3.2020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út 3.3.2020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út 3.3.2020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út 3.3.2020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út 3.3.2020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Mechanické a termické zpracování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3145904"/>
          </a:xfrm>
        </p:spPr>
        <p:txBody>
          <a:bodyPr/>
          <a:lstStyle/>
          <a:p>
            <a:r>
              <a:rPr lang="cs-CZ" dirty="0" smtClean="0"/>
              <a:t>Mechanické a termické zpracování </a:t>
            </a:r>
          </a:p>
          <a:p>
            <a:r>
              <a:rPr lang="cs-CZ" dirty="0" smtClean="0"/>
              <a:t>masa, </a:t>
            </a:r>
            <a:r>
              <a:rPr lang="cs-CZ" dirty="0" smtClean="0"/>
              <a:t>zeleniny, ovoce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756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Pokrmy z mletých mas a různorodost tepelných </a:t>
            </a:r>
            <a:r>
              <a:rPr lang="cs-CZ" b="1" dirty="0" smtClean="0"/>
              <a:t>úprav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Tepelná </a:t>
            </a:r>
            <a:r>
              <a:rPr lang="cs-CZ" dirty="0"/>
              <a:t>úprava vařením – klopsy, nebo náplň v </a:t>
            </a:r>
            <a:r>
              <a:rPr lang="cs-CZ" dirty="0" smtClean="0"/>
              <a:t>pirozích</a:t>
            </a:r>
            <a:r>
              <a:rPr lang="cs-CZ" dirty="0"/>
              <a:t>, </a:t>
            </a:r>
            <a:r>
              <a:rPr lang="cs-CZ" dirty="0" err="1"/>
              <a:t>raviolách</a:t>
            </a:r>
            <a:r>
              <a:rPr lang="cs-CZ" dirty="0"/>
              <a:t> apod.</a:t>
            </a:r>
          </a:p>
          <a:p>
            <a:r>
              <a:rPr lang="cs-CZ" dirty="0"/>
              <a:t>Tepelná úprava dušením – sekaný řízek např. z telecího masa při přípravě dietních pokrmů.</a:t>
            </a:r>
          </a:p>
          <a:p>
            <a:r>
              <a:rPr lang="cs-CZ" dirty="0"/>
              <a:t>Opékáním – hamburger</a:t>
            </a:r>
          </a:p>
          <a:p>
            <a:r>
              <a:rPr lang="cs-CZ" dirty="0"/>
              <a:t>Pečením – sekaná</a:t>
            </a:r>
          </a:p>
          <a:p>
            <a:r>
              <a:rPr lang="cs-CZ" dirty="0"/>
              <a:t>Smažením – </a:t>
            </a:r>
            <a:r>
              <a:rPr lang="cs-CZ" dirty="0" err="1"/>
              <a:t>karbenátek</a:t>
            </a:r>
            <a:r>
              <a:rPr lang="cs-CZ" dirty="0"/>
              <a:t>, masové krokety, holandský řízek</a:t>
            </a:r>
          </a:p>
          <a:p>
            <a:r>
              <a:rPr lang="cs-CZ" dirty="0"/>
              <a:t>Grilováním – kebab, špíz, grilovací tyčinky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13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Nejznámější pokrmy ve světě  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Amerika </a:t>
            </a:r>
            <a:r>
              <a:rPr lang="cs-CZ" dirty="0"/>
              <a:t>– Hamburger, původně evropský recept</a:t>
            </a:r>
          </a:p>
          <a:p>
            <a:r>
              <a:rPr lang="cs-CZ" dirty="0"/>
              <a:t>Rusko – </a:t>
            </a:r>
            <a:r>
              <a:rPr lang="cs-CZ" dirty="0" err="1"/>
              <a:t>Teftěly</a:t>
            </a:r>
            <a:r>
              <a:rPr lang="cs-CZ" dirty="0"/>
              <a:t>, </a:t>
            </a:r>
            <a:r>
              <a:rPr lang="cs-CZ" dirty="0" err="1"/>
              <a:t>Golubce</a:t>
            </a:r>
            <a:r>
              <a:rPr lang="cs-CZ" dirty="0"/>
              <a:t>, Pirohy,</a:t>
            </a:r>
          </a:p>
          <a:p>
            <a:r>
              <a:rPr lang="cs-CZ" dirty="0"/>
              <a:t>Balkán – Čufty, Čevabčiči, Musaka</a:t>
            </a:r>
          </a:p>
          <a:p>
            <a:r>
              <a:rPr lang="cs-CZ" dirty="0"/>
              <a:t>Čína – Lví hlavy</a:t>
            </a:r>
          </a:p>
          <a:p>
            <a:r>
              <a:rPr lang="cs-CZ" dirty="0" err="1"/>
              <a:t>Mexico</a:t>
            </a:r>
            <a:r>
              <a:rPr lang="cs-CZ" dirty="0"/>
              <a:t> – </a:t>
            </a:r>
            <a:r>
              <a:rPr lang="cs-CZ" dirty="0" err="1"/>
              <a:t>Chillies</a:t>
            </a:r>
            <a:r>
              <a:rPr lang="cs-CZ" dirty="0"/>
              <a:t> con carne</a:t>
            </a:r>
          </a:p>
          <a:p>
            <a:r>
              <a:rPr lang="cs-CZ" dirty="0"/>
              <a:t>Itálie – Spaghetti </a:t>
            </a:r>
            <a:r>
              <a:rPr lang="cs-CZ" dirty="0" err="1" smtClean="0"/>
              <a:t>Bolognese</a:t>
            </a:r>
            <a:r>
              <a:rPr lang="cs-CZ" dirty="0" smtClean="0"/>
              <a:t>, </a:t>
            </a:r>
            <a:r>
              <a:rPr lang="cs-CZ" dirty="0" err="1" smtClean="0"/>
              <a:t>ravioly</a:t>
            </a:r>
            <a:r>
              <a:rPr lang="cs-CZ" dirty="0" smtClean="0"/>
              <a:t>, </a:t>
            </a:r>
            <a:r>
              <a:rPr lang="cs-CZ" dirty="0" err="1" smtClean="0"/>
              <a:t>torteliny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905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Tepelné úpravy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 smtClean="0"/>
              <a:t> </a:t>
            </a:r>
            <a:endParaRPr lang="cs-CZ" dirty="0"/>
          </a:p>
          <a:p>
            <a:pPr lvl="0"/>
            <a:r>
              <a:rPr lang="cs-CZ" dirty="0" smtClean="0"/>
              <a:t>Stravitelnost</a:t>
            </a:r>
            <a:endParaRPr lang="cs-CZ" dirty="0"/>
          </a:p>
          <a:p>
            <a:pPr lvl="0"/>
            <a:r>
              <a:rPr lang="cs-CZ" dirty="0"/>
              <a:t>Chuť, vůně a vzhled </a:t>
            </a:r>
            <a:r>
              <a:rPr lang="cs-CZ" dirty="0" smtClean="0"/>
              <a:t>(organoleptické </a:t>
            </a:r>
            <a:r>
              <a:rPr lang="cs-CZ" dirty="0"/>
              <a:t>vlastnosti) </a:t>
            </a:r>
          </a:p>
          <a:p>
            <a:pPr lvl="0"/>
            <a:r>
              <a:rPr lang="cs-CZ" dirty="0"/>
              <a:t>Likvidace </a:t>
            </a:r>
            <a:r>
              <a:rPr lang="cs-CZ" dirty="0" smtClean="0"/>
              <a:t>mikroorganismů</a:t>
            </a:r>
          </a:p>
          <a:p>
            <a:pPr lvl="0"/>
            <a:endParaRPr lang="cs-CZ" dirty="0"/>
          </a:p>
          <a:p>
            <a:r>
              <a:rPr lang="cs-CZ" dirty="0"/>
              <a:t>Trendem je tepelnou úpravu zkrátit, ale zajistit bezpečnost při zpracování. Šetrná úprava je taková, kdy zůstává biologická </a:t>
            </a:r>
            <a:r>
              <a:rPr lang="cs-CZ" dirty="0" smtClean="0"/>
              <a:t>hodnota. 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25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Vaření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Vlastní </a:t>
            </a:r>
            <a:r>
              <a:rPr lang="cs-CZ" dirty="0"/>
              <a:t>vaření ve vodě – ponoření a úprava na 100 C</a:t>
            </a:r>
          </a:p>
          <a:p>
            <a:pPr lvl="0"/>
            <a:r>
              <a:rPr lang="cs-CZ" dirty="0"/>
              <a:t>Vaření v tlakových nádobách </a:t>
            </a:r>
            <a:r>
              <a:rPr lang="cs-CZ" dirty="0" smtClean="0"/>
              <a:t>(výhoda </a:t>
            </a:r>
            <a:r>
              <a:rPr lang="cs-CZ" dirty="0"/>
              <a:t>rychlost, vysoký tlak = vyšší nutriční hodnota)</a:t>
            </a:r>
          </a:p>
          <a:p>
            <a:pPr lvl="0"/>
            <a:r>
              <a:rPr lang="cs-CZ" dirty="0" err="1"/>
              <a:t>Pošírování</a:t>
            </a:r>
            <a:r>
              <a:rPr lang="cs-CZ" dirty="0"/>
              <a:t> – vaření při 80 C </a:t>
            </a:r>
            <a:r>
              <a:rPr lang="cs-CZ" dirty="0" smtClean="0"/>
              <a:t>(ryby </a:t>
            </a:r>
            <a:r>
              <a:rPr lang="cs-CZ" dirty="0"/>
              <a:t>a plody moře) </a:t>
            </a:r>
          </a:p>
          <a:p>
            <a:pPr lvl="0"/>
            <a:r>
              <a:rPr lang="cs-CZ" dirty="0"/>
              <a:t>Táhnutí </a:t>
            </a:r>
          </a:p>
          <a:p>
            <a:pPr lvl="0"/>
            <a:r>
              <a:rPr lang="cs-CZ" dirty="0"/>
              <a:t>Předváření potravin </a:t>
            </a:r>
            <a:r>
              <a:rPr lang="cs-CZ" dirty="0" smtClean="0"/>
              <a:t>(před </a:t>
            </a:r>
            <a:r>
              <a:rPr lang="cs-CZ" dirty="0"/>
              <a:t>pečením, před konzervací, před smažením)</a:t>
            </a:r>
          </a:p>
          <a:p>
            <a:pPr lvl="0"/>
            <a:r>
              <a:rPr lang="cs-CZ" dirty="0"/>
              <a:t>Blanšírování – spaření </a:t>
            </a:r>
            <a:r>
              <a:rPr lang="cs-CZ" dirty="0" smtClean="0"/>
              <a:t>(rajčata</a:t>
            </a:r>
            <a:r>
              <a:rPr lang="cs-CZ" dirty="0"/>
              <a:t>, broskve, ledvinky – pach, mozek – šedá kůra, </a:t>
            </a:r>
            <a:r>
              <a:rPr lang="cs-CZ" dirty="0" err="1"/>
              <a:t>testes</a:t>
            </a:r>
            <a:endParaRPr lang="cs-CZ" dirty="0"/>
          </a:p>
          <a:p>
            <a:pPr lvl="0"/>
            <a:r>
              <a:rPr lang="cs-CZ" dirty="0"/>
              <a:t> Intenzivní vaření s cílem odpařit tekutinu ( redukce)</a:t>
            </a:r>
          </a:p>
          <a:p>
            <a:pPr lvl="0"/>
            <a:r>
              <a:rPr lang="cs-CZ" dirty="0"/>
              <a:t>Vaření ve vodní lázni – speciální omáčky (Holandská), nákypy, hašé, čokoládová poleva</a:t>
            </a:r>
          </a:p>
          <a:p>
            <a:pPr lvl="0"/>
            <a:r>
              <a:rPr lang="cs-CZ" dirty="0"/>
              <a:t>Vaření v páře – je nejšetrnější k potravině, pařák nebo </a:t>
            </a:r>
            <a:r>
              <a:rPr lang="cs-CZ" dirty="0" err="1"/>
              <a:t>konvektomat</a:t>
            </a:r>
            <a:r>
              <a:rPr lang="cs-CZ" dirty="0"/>
              <a:t>. Zelenina, brambory i uzeniny. Dále ohřev knedlíků.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85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Dušení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Nejdříve </a:t>
            </a:r>
            <a:r>
              <a:rPr lang="cs-CZ" dirty="0"/>
              <a:t>prudké opečení masa a základu a potom šetrná úprava za pomoci podlévání vodou nebo vývarem. Dusíme v nádobách s poklicí, na speciálních nádobách, </a:t>
            </a:r>
            <a:r>
              <a:rPr lang="cs-CZ" dirty="0" err="1"/>
              <a:t>konvektomatu</a:t>
            </a:r>
            <a:r>
              <a:rPr lang="cs-CZ" dirty="0"/>
              <a:t>. </a:t>
            </a:r>
          </a:p>
          <a:p>
            <a:r>
              <a:rPr lang="cs-CZ" dirty="0"/>
              <a:t>Děláme různé typy základů: </a:t>
            </a:r>
          </a:p>
          <a:p>
            <a:pPr lvl="0"/>
            <a:r>
              <a:rPr lang="cs-CZ" dirty="0"/>
              <a:t>Cibulový (</a:t>
            </a:r>
            <a:r>
              <a:rPr lang="cs-CZ" dirty="0" err="1"/>
              <a:t>tuk+cibule</a:t>
            </a:r>
            <a:r>
              <a:rPr lang="cs-CZ" dirty="0"/>
              <a:t>) s různou intenzitou barvy a chuti</a:t>
            </a:r>
          </a:p>
          <a:p>
            <a:pPr lvl="0"/>
            <a:r>
              <a:rPr lang="cs-CZ" dirty="0"/>
              <a:t>Paprikový (</a:t>
            </a:r>
            <a:r>
              <a:rPr lang="cs-CZ" dirty="0" err="1"/>
              <a:t>tuk+cibule+paprika</a:t>
            </a:r>
            <a:r>
              <a:rPr lang="cs-CZ" dirty="0"/>
              <a:t>) pozor na přepalování papriky</a:t>
            </a:r>
          </a:p>
          <a:p>
            <a:pPr lvl="0"/>
            <a:r>
              <a:rPr lang="cs-CZ" dirty="0"/>
              <a:t>Zeleninový základ (</a:t>
            </a:r>
            <a:r>
              <a:rPr lang="cs-CZ" dirty="0" err="1"/>
              <a:t>tuk+cibule+kořenová</a:t>
            </a:r>
            <a:r>
              <a:rPr lang="cs-CZ" dirty="0"/>
              <a:t> zelenina</a:t>
            </a:r>
            <a:r>
              <a:rPr lang="cs-CZ" dirty="0" smtClean="0"/>
              <a:t>)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4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Opékání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dirty="0"/>
              <a:t>Pokrmy na objednávku – minutky. </a:t>
            </a:r>
          </a:p>
          <a:p>
            <a:pPr lvl="0"/>
            <a:r>
              <a:rPr lang="cs-CZ" dirty="0"/>
              <a:t>Na sucho (toasty)</a:t>
            </a:r>
          </a:p>
          <a:p>
            <a:pPr lvl="0"/>
            <a:r>
              <a:rPr lang="cs-CZ" dirty="0"/>
              <a:t>S malým množství tuku na speciálním povrchu ( palačinky, maso, bílý chléb), masa na plátky, nudličky, medailonky, steaky. Většina pokrmů minutkové kuchyně. Cílem je vždy srazit bílkovinu a zanechat maso šťavnaté, nevysušené a propečené podle přání hosta, případně zvyklostí. Z výpeku připravujeme šťávu a zahušťujeme. </a:t>
            </a:r>
          </a:p>
          <a:p>
            <a:pPr lvl="0"/>
            <a:r>
              <a:rPr lang="cs-CZ" dirty="0"/>
              <a:t>S větším množstvím tuku ( fondue, </a:t>
            </a:r>
            <a:r>
              <a:rPr lang="cs-CZ" dirty="0" err="1"/>
              <a:t>teryaki</a:t>
            </a:r>
            <a:r>
              <a:rPr lang="cs-CZ" dirty="0"/>
              <a:t>) v oleji a v kotlících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27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Pečení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Masa</a:t>
            </a:r>
            <a:r>
              <a:rPr lang="cs-CZ" dirty="0"/>
              <a:t>, zeleninu, houby, těsta  atd.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potravinu působí horký vzduch a případně i tuk a vypečené šťávy. Působí hlavně teplo (rovnoměrné) až při teplotě 250 C. </a:t>
            </a:r>
            <a:endParaRPr lang="cs-CZ" dirty="0" smtClean="0"/>
          </a:p>
          <a:p>
            <a:r>
              <a:rPr lang="cs-CZ" dirty="0" smtClean="0"/>
              <a:t>Ze </a:t>
            </a:r>
            <a:r>
              <a:rPr lang="cs-CZ" dirty="0"/>
              <a:t>surovin se uvolňují aromatické látky a vytváří se kůrka, která zabraňuje tomu, aby se surovina (maso) vysušovala. </a:t>
            </a:r>
            <a:endParaRPr lang="cs-CZ" dirty="0" smtClean="0"/>
          </a:p>
          <a:p>
            <a:r>
              <a:rPr lang="cs-CZ" dirty="0" smtClean="0"/>
              <a:t>Před </a:t>
            </a:r>
            <a:r>
              <a:rPr lang="cs-CZ" dirty="0"/>
              <a:t>pečení lze maso i opéct, nebo krátce podusit. Tučnější masa podléváme vodou a tuk můžeme během pečení i odebírat. Masa můžeme péct i na zeleninovém základu, na zelí, na bramborách, na soli… </a:t>
            </a:r>
            <a:endParaRPr lang="cs-CZ" dirty="0" smtClean="0"/>
          </a:p>
          <a:p>
            <a:r>
              <a:rPr lang="cs-CZ" dirty="0" smtClean="0"/>
              <a:t>Z</a:t>
            </a:r>
            <a:r>
              <a:rPr lang="cs-CZ" dirty="0"/>
              <a:t> výpeku připravujeme šťávu a zahušťujeme. 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010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Druhy pečení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Pečení v troubě</a:t>
            </a:r>
          </a:p>
          <a:p>
            <a:pPr lvl="0"/>
            <a:r>
              <a:rPr lang="cs-CZ" dirty="0"/>
              <a:t>Pečení v </a:t>
            </a:r>
            <a:r>
              <a:rPr lang="cs-CZ" dirty="0" err="1"/>
              <a:t>konvektomatu</a:t>
            </a:r>
            <a:endParaRPr lang="cs-CZ" dirty="0"/>
          </a:p>
          <a:p>
            <a:pPr lvl="0"/>
            <a:r>
              <a:rPr lang="cs-CZ" dirty="0"/>
              <a:t>Pečení na smažící pánvi</a:t>
            </a:r>
          </a:p>
          <a:p>
            <a:pPr lvl="0"/>
            <a:r>
              <a:rPr lang="cs-CZ" dirty="0"/>
              <a:t>Pečení v peci </a:t>
            </a:r>
            <a:r>
              <a:rPr lang="cs-CZ" dirty="0" smtClean="0"/>
              <a:t>(i </a:t>
            </a:r>
            <a:r>
              <a:rPr lang="cs-CZ" dirty="0"/>
              <a:t>grilu </a:t>
            </a:r>
            <a:r>
              <a:rPr lang="cs-CZ" dirty="0" smtClean="0"/>
              <a:t>typu Weber</a:t>
            </a:r>
            <a:r>
              <a:rPr lang="cs-CZ" dirty="0"/>
              <a:t>) </a:t>
            </a:r>
          </a:p>
          <a:p>
            <a:pPr lvl="0"/>
            <a:r>
              <a:rPr lang="cs-CZ" dirty="0"/>
              <a:t>Pečení v římském hrnci nebo na speciálním povrchu</a:t>
            </a:r>
          </a:p>
          <a:p>
            <a:pPr lvl="0"/>
            <a:r>
              <a:rPr lang="cs-CZ" dirty="0"/>
              <a:t>Pečení v alobalu</a:t>
            </a:r>
          </a:p>
          <a:p>
            <a:pPr lvl="0"/>
            <a:r>
              <a:rPr lang="cs-CZ" dirty="0"/>
              <a:t>Pečení v pečící folii</a:t>
            </a:r>
          </a:p>
          <a:p>
            <a:pPr lvl="0"/>
            <a:r>
              <a:rPr lang="cs-CZ" dirty="0"/>
              <a:t>Pečení ve vodní lázni </a:t>
            </a:r>
            <a:r>
              <a:rPr lang="cs-CZ" dirty="0" smtClean="0"/>
              <a:t>(paštiky</a:t>
            </a:r>
            <a:r>
              <a:rPr lang="cs-CZ" dirty="0"/>
              <a:t>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55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Gratinování</a:t>
            </a:r>
            <a:r>
              <a:rPr lang="cs-CZ" b="1" dirty="0"/>
              <a:t>, zapékání </a:t>
            </a:r>
            <a:endParaRPr lang="cs-CZ" dirty="0"/>
          </a:p>
          <a:p>
            <a:r>
              <a:rPr lang="cs-CZ" dirty="0"/>
              <a:t>       ( salamandr, trouba, mikrovlnka s grilem, speciální nádobí)</a:t>
            </a:r>
          </a:p>
          <a:p>
            <a:r>
              <a:rPr lang="cs-CZ" dirty="0"/>
              <a:t>       Sýrem, omáčkou, sněhem, piškotovou hmotou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Grilování </a:t>
            </a:r>
            <a:r>
              <a:rPr lang="cs-CZ" b="1" dirty="0"/>
              <a:t>– viz. typy grilů</a:t>
            </a:r>
            <a:endParaRPr lang="cs-CZ" dirty="0"/>
          </a:p>
          <a:p>
            <a:pPr lvl="0"/>
            <a:r>
              <a:rPr lang="cs-CZ" dirty="0"/>
              <a:t>Na roštu</a:t>
            </a:r>
          </a:p>
          <a:p>
            <a:pPr lvl="0"/>
            <a:r>
              <a:rPr lang="cs-CZ" dirty="0"/>
              <a:t>Na rožni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58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Smažení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</a:t>
            </a:r>
            <a:r>
              <a:rPr lang="cs-CZ" dirty="0"/>
              <a:t> dostatečném množství tuku. </a:t>
            </a:r>
            <a:endParaRPr lang="cs-CZ" dirty="0" smtClean="0"/>
          </a:p>
          <a:p>
            <a:r>
              <a:rPr lang="cs-CZ" dirty="0" smtClean="0"/>
              <a:t>Důležitá </a:t>
            </a:r>
            <a:r>
              <a:rPr lang="cs-CZ" dirty="0"/>
              <a:t>je mechanická příprava, vhodný olej, obalení suroviny, </a:t>
            </a:r>
            <a:endParaRPr lang="cs-CZ" dirty="0" smtClean="0"/>
          </a:p>
          <a:p>
            <a:r>
              <a:rPr lang="cs-CZ" dirty="0" smtClean="0"/>
              <a:t>teplota </a:t>
            </a:r>
            <a:r>
              <a:rPr lang="cs-CZ" dirty="0"/>
              <a:t>odpovídající surovině – zkouška teploty. </a:t>
            </a:r>
            <a:endParaRPr lang="cs-CZ" dirty="0" smtClean="0"/>
          </a:p>
          <a:p>
            <a:r>
              <a:rPr lang="cs-CZ" dirty="0" smtClean="0"/>
              <a:t>Oklepat </a:t>
            </a:r>
            <a:r>
              <a:rPr lang="cs-CZ" dirty="0"/>
              <a:t>drobečky, měnit tuk.  </a:t>
            </a:r>
            <a:endParaRPr lang="cs-CZ" dirty="0" smtClean="0"/>
          </a:p>
          <a:p>
            <a:r>
              <a:rPr lang="cs-CZ" dirty="0" smtClean="0"/>
              <a:t>Esenciální </a:t>
            </a:r>
            <a:r>
              <a:rPr lang="cs-CZ" dirty="0"/>
              <a:t>mastné kyseliny dlouhým používání oxidují a vznikají zdraví škodlivé </a:t>
            </a:r>
            <a:r>
              <a:rPr lang="cs-CZ" dirty="0" smtClean="0"/>
              <a:t>karcinogeny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2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Potraviny rostlinného původu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zeleninu, ovoce a luštěniny můžeme </a:t>
            </a:r>
            <a:r>
              <a:rPr lang="cs-CZ" dirty="0"/>
              <a:t>čistit suchou nebo mokrou </a:t>
            </a:r>
            <a:r>
              <a:rPr lang="cs-CZ" dirty="0" smtClean="0"/>
              <a:t>cestou: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škrábání</a:t>
            </a:r>
          </a:p>
          <a:p>
            <a:pPr lvl="0"/>
            <a:r>
              <a:rPr lang="cs-CZ" dirty="0" smtClean="0"/>
              <a:t> loupání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 oplach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838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Způsoby smažení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cs-CZ" dirty="0"/>
          </a:p>
          <a:p>
            <a:pPr lvl="0"/>
            <a:r>
              <a:rPr lang="cs-CZ" dirty="0"/>
              <a:t>Smažení na pánvi v menším množství tuku (teflon) otáčet </a:t>
            </a:r>
          </a:p>
          <a:p>
            <a:pPr lvl="0"/>
            <a:r>
              <a:rPr lang="cs-CZ" dirty="0"/>
              <a:t>Smažení na pánvi ve větším množství tuku ( plech, nerez…)</a:t>
            </a:r>
          </a:p>
          <a:p>
            <a:pPr lvl="0"/>
            <a:r>
              <a:rPr lang="cs-CZ" dirty="0"/>
              <a:t>Smažení ve fritéze ( druhy fritéz) </a:t>
            </a:r>
          </a:p>
          <a:p>
            <a:pPr lvl="0"/>
            <a:r>
              <a:rPr lang="cs-CZ" dirty="0"/>
              <a:t>Smažení v </a:t>
            </a:r>
            <a:r>
              <a:rPr lang="cs-CZ" dirty="0" err="1"/>
              <a:t>konvektomatu</a:t>
            </a:r>
            <a:endParaRPr lang="cs-CZ" dirty="0"/>
          </a:p>
          <a:p>
            <a:pPr lvl="0"/>
            <a:r>
              <a:rPr lang="cs-CZ" dirty="0"/>
              <a:t>Smažící pánve </a:t>
            </a:r>
          </a:p>
          <a:p>
            <a:pPr lvl="0"/>
            <a:r>
              <a:rPr lang="cs-CZ" dirty="0"/>
              <a:t>Smažící tunely ( velkovýroba – průmysl)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99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Čištění suchou cestou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Brambory</a:t>
            </a:r>
            <a:r>
              <a:rPr lang="cs-CZ" dirty="0"/>
              <a:t>, opláchneme, očistíme nejdříve kartáčem a potom škrábeme, vykrajujeme očka, plíseň, klíčky</a:t>
            </a:r>
          </a:p>
          <a:p>
            <a:r>
              <a:rPr lang="cs-CZ" dirty="0"/>
              <a:t>Natě odkrajujeme, ovoce </a:t>
            </a:r>
            <a:r>
              <a:rPr lang="cs-CZ" dirty="0" smtClean="0"/>
              <a:t>vypeckujeme</a:t>
            </a:r>
            <a:r>
              <a:rPr lang="cs-CZ" dirty="0"/>
              <a:t>, vykrajujeme jadřince atd. </a:t>
            </a:r>
          </a:p>
          <a:p>
            <a:r>
              <a:rPr lang="cs-CZ" dirty="0"/>
              <a:t>Mechanické opracování by mělo proběhnout bezprostředně před tepelnou úpravou ať zelenina neosychá   </a:t>
            </a:r>
            <a:r>
              <a:rPr lang="cs-CZ" dirty="0" smtClean="0"/>
              <a:t>(oxidace</a:t>
            </a:r>
            <a:r>
              <a:rPr lang="cs-CZ" dirty="0"/>
              <a:t>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420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Čištění mokrou cestou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Ovoce </a:t>
            </a:r>
            <a:r>
              <a:rPr lang="cs-CZ" dirty="0"/>
              <a:t>a zeleninu  oplachujeme pod studenou vodou. </a:t>
            </a:r>
            <a:endParaRPr lang="cs-CZ" dirty="0" smtClean="0"/>
          </a:p>
          <a:p>
            <a:r>
              <a:rPr lang="cs-CZ" dirty="0" smtClean="0"/>
              <a:t>Používáme </a:t>
            </a:r>
            <a:r>
              <a:rPr lang="cs-CZ" dirty="0"/>
              <a:t>síta a cedníky, listovou zeleninu oplachujeme po listech.  </a:t>
            </a:r>
            <a:endParaRPr lang="cs-CZ" dirty="0" smtClean="0"/>
          </a:p>
          <a:p>
            <a:r>
              <a:rPr lang="cs-CZ" dirty="0" smtClean="0"/>
              <a:t>Oplachem </a:t>
            </a:r>
            <a:r>
              <a:rPr lang="cs-CZ" dirty="0"/>
              <a:t>se zbavujeme drobných nečistot jako hlíny, písku a hmyzu. </a:t>
            </a:r>
            <a:r>
              <a:rPr lang="cs-CZ" dirty="0" smtClean="0"/>
              <a:t>Ne namáčení! </a:t>
            </a:r>
          </a:p>
          <a:p>
            <a:r>
              <a:rPr lang="cs-CZ" dirty="0" smtClean="0"/>
              <a:t>Výjimkou je květák </a:t>
            </a:r>
            <a:r>
              <a:rPr lang="cs-CZ" dirty="0"/>
              <a:t>a kapusty, které obsahují housenky. </a:t>
            </a:r>
            <a:r>
              <a:rPr lang="cs-CZ" dirty="0" smtClean="0"/>
              <a:t>P</a:t>
            </a:r>
          </a:p>
          <a:p>
            <a:r>
              <a:rPr lang="cs-CZ" dirty="0" smtClean="0"/>
              <a:t>Třešně a švestky namáčet </a:t>
            </a:r>
            <a:r>
              <a:rPr lang="cs-CZ" dirty="0"/>
              <a:t>ve slané vodě a následně propláchnout. </a:t>
            </a:r>
          </a:p>
        </p:txBody>
      </p:sp>
    </p:spTree>
    <p:extLst>
      <p:ext uri="{BB962C8B-B14F-4D97-AF65-F5344CB8AC3E}">
        <p14:creationId xmlns:p14="http://schemas.microsoft.com/office/powerpoint/2010/main" val="211479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Potraviny živočišného původu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Jejich </a:t>
            </a:r>
            <a:r>
              <a:rPr lang="cs-CZ" dirty="0"/>
              <a:t>úprava se u jednotlivých druhů  mas </a:t>
            </a:r>
            <a:r>
              <a:rPr lang="cs-CZ" dirty="0" smtClean="0"/>
              <a:t>a drobů liší</a:t>
            </a:r>
            <a:r>
              <a:rPr lang="cs-CZ" dirty="0"/>
              <a:t>.</a:t>
            </a:r>
          </a:p>
          <a:p>
            <a:r>
              <a:rPr lang="cs-CZ" dirty="0" smtClean="0"/>
              <a:t>Např. odblaňování, zbavování tuku atd.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465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Význam mechanického zpracování potravin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Stravitelnost</a:t>
            </a:r>
          </a:p>
          <a:p>
            <a:pPr lvl="0"/>
            <a:r>
              <a:rPr lang="cs-CZ" dirty="0" smtClean="0"/>
              <a:t>Zkrácení délky </a:t>
            </a:r>
            <a:r>
              <a:rPr lang="cs-CZ" dirty="0"/>
              <a:t>tepelné úpravy</a:t>
            </a:r>
          </a:p>
          <a:p>
            <a:pPr lvl="0"/>
            <a:r>
              <a:rPr lang="cs-CZ" dirty="0" smtClean="0"/>
              <a:t>Změna vzhledu </a:t>
            </a:r>
            <a:endParaRPr lang="cs-CZ" dirty="0"/>
          </a:p>
          <a:p>
            <a:pPr lvl="0"/>
            <a:r>
              <a:rPr lang="cs-CZ" dirty="0"/>
              <a:t>Charakter pokrmu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288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Druhy mechanických  úprav </a:t>
            </a:r>
            <a:r>
              <a:rPr lang="cs-CZ" b="1" dirty="0" smtClean="0"/>
              <a:t>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Krájení noži a nářezovými stroji, používají se dřevěné špalky</a:t>
            </a:r>
            <a:r>
              <a:rPr lang="cs-CZ" dirty="0" smtClean="0"/>
              <a:t>, speciální hmoty, </a:t>
            </a:r>
            <a:r>
              <a:rPr lang="cs-CZ" dirty="0"/>
              <a:t>rozlišujeme krájecí </a:t>
            </a:r>
            <a:r>
              <a:rPr lang="cs-CZ" dirty="0" smtClean="0"/>
              <a:t>prkna dle barev… </a:t>
            </a:r>
            <a:endParaRPr lang="cs-CZ" dirty="0"/>
          </a:p>
          <a:p>
            <a:pPr lvl="0"/>
            <a:r>
              <a:rPr lang="cs-CZ" dirty="0"/>
              <a:t>Vykrajování do tvarů, vykrajovátka  (kuličky, květy) ovoce a zelenina – carving ( ukázka) </a:t>
            </a:r>
          </a:p>
          <a:p>
            <a:pPr lvl="0"/>
            <a:r>
              <a:rPr lang="cs-CZ" dirty="0"/>
              <a:t>Sekání silným nožem , sekáčkem, dvojitý sekáček  ( žebírka, maso na hašé, prejt, natě, ořechy..</a:t>
            </a:r>
          </a:p>
          <a:p>
            <a:pPr lvl="0"/>
            <a:r>
              <a:rPr lang="cs-CZ" dirty="0"/>
              <a:t>Strouhání – pečivo, ořechy, kořenová zelenina do základu</a:t>
            </a:r>
          </a:p>
          <a:p>
            <a:pPr lvl="0"/>
            <a:r>
              <a:rPr lang="cs-CZ" dirty="0"/>
              <a:t>Krouhání – zelí, červená řepa, cibule</a:t>
            </a:r>
          </a:p>
          <a:p>
            <a:pPr lvl="0"/>
            <a:r>
              <a:rPr lang="cs-CZ" dirty="0"/>
              <a:t>Mletí viz. Mletá masa</a:t>
            </a:r>
          </a:p>
          <a:p>
            <a:pPr lvl="0"/>
            <a:r>
              <a:rPr lang="cs-CZ" dirty="0"/>
              <a:t>Lisování – ovoce na šťávy, zelenina přes špičák do omáčky, brambory , luštěniny…(zahuštění </a:t>
            </a:r>
            <a:r>
              <a:rPr lang="cs-CZ" dirty="0" err="1"/>
              <a:t>sur</a:t>
            </a:r>
            <a:r>
              <a:rPr lang="cs-CZ" dirty="0"/>
              <a:t>.)</a:t>
            </a:r>
          </a:p>
          <a:p>
            <a:pPr lvl="0"/>
            <a:r>
              <a:rPr lang="cs-CZ" dirty="0"/>
              <a:t>Míchání – ručně nebo v kutru nebo hnětacím stroji. Vmícháváme i např. sníh</a:t>
            </a:r>
          </a:p>
          <a:p>
            <a:pPr lvl="0"/>
            <a:r>
              <a:rPr lang="cs-CZ" dirty="0"/>
              <a:t>Šlehání a tření ( ruční šlehače, v ruce, roboty)– při vyšších rychlostech ručně nebo na šlehači </a:t>
            </a:r>
            <a:r>
              <a:rPr lang="cs-CZ" dirty="0" err="1"/>
              <a:t>např</a:t>
            </a:r>
            <a:r>
              <a:rPr lang="cs-CZ" dirty="0"/>
              <a:t> . tuk se žloutky, sníh z bílků, masa na uzeniny, těsta, majonéza…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936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Mletá masa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Pokrmy </a:t>
            </a:r>
            <a:r>
              <a:rPr lang="cs-CZ" dirty="0"/>
              <a:t>z mletých mas jsou oblíbeny ve více světových kuchyních. Výhodou je rovnoměrné rozložení koření, různorodost úprav, kratší tepelná úprava, možnost kombinace různých mas. </a:t>
            </a:r>
            <a:endParaRPr lang="cs-CZ" dirty="0" smtClean="0"/>
          </a:p>
          <a:p>
            <a:r>
              <a:rPr lang="cs-CZ" dirty="0" smtClean="0"/>
              <a:t>Masa </a:t>
            </a:r>
            <a:r>
              <a:rPr lang="cs-CZ" dirty="0"/>
              <a:t>mohou být i odlehčená jinou surovinou </a:t>
            </a:r>
            <a:r>
              <a:rPr lang="cs-CZ" dirty="0" smtClean="0"/>
              <a:t>(housky</a:t>
            </a:r>
            <a:r>
              <a:rPr lang="cs-CZ" dirty="0"/>
              <a:t>, zelenina) a proto mají svůj význam i při dietách. </a:t>
            </a:r>
          </a:p>
          <a:p>
            <a:r>
              <a:rPr lang="cs-CZ" dirty="0"/>
              <a:t>Nevýhodou mletých mas je nutnost rychlého tepelného zpracování, nejdéle do tří hodin od doby pomletí, a to z důvodu zvýšené tvorby mikroorganismů.</a:t>
            </a:r>
          </a:p>
          <a:p>
            <a:r>
              <a:rPr lang="cs-CZ" dirty="0"/>
              <a:t>Meleme všechny druhy jatečných mas, drůbeže i ryb.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53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Pojmy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>
            <a:normAutofit fontScale="70000" lnSpcReduction="20000"/>
          </a:bodyPr>
          <a:lstStyle/>
          <a:p>
            <a:r>
              <a:rPr lang="cs-CZ" i="1" dirty="0"/>
              <a:t>Pojidlo </a:t>
            </a:r>
            <a:r>
              <a:rPr lang="cs-CZ" dirty="0"/>
              <a:t>– žemle máčená v mléce, nebo vodě, hladká mouka, strouhanka, vejce nebo </a:t>
            </a:r>
            <a:r>
              <a:rPr lang="cs-CZ" dirty="0" smtClean="0"/>
              <a:t>bílky</a:t>
            </a:r>
          </a:p>
          <a:p>
            <a:endParaRPr lang="cs-CZ" dirty="0"/>
          </a:p>
          <a:p>
            <a:r>
              <a:rPr lang="cs-CZ" i="1" dirty="0"/>
              <a:t>Nastavování </a:t>
            </a:r>
            <a:r>
              <a:rPr lang="cs-CZ" dirty="0"/>
              <a:t>– zeleninou syrovou i vařenou, sýrem, </a:t>
            </a:r>
            <a:r>
              <a:rPr lang="cs-CZ" dirty="0" err="1"/>
              <a:t>sojovým</a:t>
            </a:r>
            <a:r>
              <a:rPr lang="cs-CZ" dirty="0"/>
              <a:t> </a:t>
            </a:r>
            <a:r>
              <a:rPr lang="cs-CZ" dirty="0" smtClean="0"/>
              <a:t>granulátem</a:t>
            </a:r>
          </a:p>
          <a:p>
            <a:endParaRPr lang="cs-CZ" dirty="0"/>
          </a:p>
          <a:p>
            <a:r>
              <a:rPr lang="cs-CZ" i="1" dirty="0"/>
              <a:t>Ochucení</a:t>
            </a:r>
            <a:r>
              <a:rPr lang="cs-CZ" dirty="0"/>
              <a:t> – sůl, pepř, vegety, česnek, cibule, hořčice, </a:t>
            </a:r>
            <a:r>
              <a:rPr lang="cs-CZ" dirty="0" err="1"/>
              <a:t>chillies</a:t>
            </a:r>
            <a:r>
              <a:rPr lang="cs-CZ" dirty="0"/>
              <a:t>, majoránka </a:t>
            </a:r>
            <a:r>
              <a:rPr lang="cs-CZ" dirty="0" smtClean="0"/>
              <a:t>, speciální směsi</a:t>
            </a:r>
          </a:p>
          <a:p>
            <a:endParaRPr lang="cs-CZ" dirty="0"/>
          </a:p>
          <a:p>
            <a:r>
              <a:rPr lang="cs-CZ" i="1" dirty="0"/>
              <a:t>Mletí –</a:t>
            </a:r>
            <a:r>
              <a:rPr lang="cs-CZ" dirty="0"/>
              <a:t> řezačka masa z nerezového materiálu nebo slitiny, výměnné nože. Běžné je si mleté maso </a:t>
            </a:r>
            <a:r>
              <a:rPr lang="cs-CZ" dirty="0" smtClean="0"/>
              <a:t>objednávat</a:t>
            </a:r>
          </a:p>
          <a:p>
            <a:endParaRPr lang="cs-CZ" dirty="0"/>
          </a:p>
          <a:p>
            <a:r>
              <a:rPr lang="cs-CZ" i="1" dirty="0" smtClean="0"/>
              <a:t>Promíchávání</a:t>
            </a:r>
            <a:r>
              <a:rPr lang="cs-CZ" dirty="0" smtClean="0"/>
              <a:t> </a:t>
            </a:r>
            <a:r>
              <a:rPr lang="cs-CZ" dirty="0"/>
              <a:t>– velké množství v hnětačích s ramenem, suroviny musí být rovnoměrně promíchány. Rychlým mícháním se zvýší i objem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i="1" dirty="0"/>
              <a:t>Tvarování</a:t>
            </a:r>
            <a:r>
              <a:rPr lang="cs-CZ" dirty="0"/>
              <a:t> – dle druhu pokrmu a zvyklosti kuchyně. Tvarujeme za pomoci pomoučených válů a rukou, nebo ruce </a:t>
            </a:r>
            <a:r>
              <a:rPr lang="cs-CZ" dirty="0" err="1"/>
              <a:t>opláchnuji</a:t>
            </a:r>
            <a:r>
              <a:rPr lang="cs-CZ" dirty="0"/>
              <a:t> vodou. Na velká množství existují i děličky.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736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546</Words>
  <Application>Microsoft Office PowerPoint</Application>
  <PresentationFormat>Předvádění na obrazovce (4:3)</PresentationFormat>
  <Paragraphs>137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sady Office</vt:lpstr>
      <vt:lpstr>Mechanické a termické zpracování </vt:lpstr>
      <vt:lpstr>Potraviny rostlinného původu </vt:lpstr>
      <vt:lpstr>Čištění suchou cestou  </vt:lpstr>
      <vt:lpstr>Čištění mokrou cestou </vt:lpstr>
      <vt:lpstr>Potraviny živočišného původu </vt:lpstr>
      <vt:lpstr>Význam mechanického zpracování potravin</vt:lpstr>
      <vt:lpstr>Druhy mechanických  úprav   </vt:lpstr>
      <vt:lpstr>Mletá masa </vt:lpstr>
      <vt:lpstr>Pojmy </vt:lpstr>
      <vt:lpstr>Pokrmy z mletých mas a různorodost tepelných úprav</vt:lpstr>
      <vt:lpstr>  Nejznámější pokrmy ve světě     </vt:lpstr>
      <vt:lpstr>Tepelné úpravy </vt:lpstr>
      <vt:lpstr>Vaření </vt:lpstr>
      <vt:lpstr>Dušení </vt:lpstr>
      <vt:lpstr>Opékání </vt:lpstr>
      <vt:lpstr>Pečení </vt:lpstr>
      <vt:lpstr>Druhy pečení </vt:lpstr>
      <vt:lpstr>Prezentace aplikace PowerPoint</vt:lpstr>
      <vt:lpstr>Smažení </vt:lpstr>
      <vt:lpstr>Způsoby smažení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Burda</dc:creator>
  <cp:lastModifiedBy>Burda</cp:lastModifiedBy>
  <cp:revision>6</cp:revision>
  <dcterms:created xsi:type="dcterms:W3CDTF">2017-03-08T10:54:52Z</dcterms:created>
  <dcterms:modified xsi:type="dcterms:W3CDTF">2020-03-03T08:42:55Z</dcterms:modified>
</cp:coreProperties>
</file>