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2" r:id="rId18"/>
    <p:sldId id="274" r:id="rId19"/>
    <p:sldId id="27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st 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st 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st 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st 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st 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st 22.3.2017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st 22.3.2017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st 22.3.2017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st 22.3.2017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st 22.3.2017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st 22.3.2017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st 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409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Vývar 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</a:t>
            </a:r>
            <a:r>
              <a:rPr lang="cs-CZ" dirty="0"/>
              <a:t> drůbeže, nejlépe ze slepice</a:t>
            </a:r>
          </a:p>
          <a:p>
            <a:pPr lvl="0"/>
            <a:r>
              <a:rPr lang="cs-CZ" dirty="0"/>
              <a:t>necháváme táhnout (3-4 hodiny)</a:t>
            </a:r>
          </a:p>
          <a:p>
            <a:pPr lvl="0"/>
            <a:r>
              <a:rPr lang="cs-CZ" dirty="0"/>
              <a:t>na závěr přidáváme zeleninu</a:t>
            </a:r>
          </a:p>
          <a:p>
            <a:pPr lvl="0"/>
            <a:r>
              <a:rPr lang="cs-CZ" dirty="0"/>
              <a:t>ve staročeské kuchyni bývala barvená šafránem</a:t>
            </a:r>
          </a:p>
          <a:p>
            <a:pPr lvl="0"/>
            <a:r>
              <a:rPr lang="cs-CZ" dirty="0"/>
              <a:t>nejlepší vložky a zavářky - domácí nudle, maso, zelenina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152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Vývar D a další…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z ryb</a:t>
            </a:r>
          </a:p>
          <a:p>
            <a:pPr lvl="0"/>
            <a:r>
              <a:rPr lang="cs-CZ" dirty="0"/>
              <a:t>lze použít čirý</a:t>
            </a:r>
          </a:p>
          <a:p>
            <a:r>
              <a:rPr lang="cs-CZ" dirty="0"/>
              <a:t>Další vývary připravujeme ze zeleniny, hub, zvěřiny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893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Bílé polévky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zahuštěné polévky</a:t>
            </a:r>
          </a:p>
          <a:p>
            <a:pPr lvl="0"/>
            <a:r>
              <a:rPr lang="cs-CZ" dirty="0"/>
              <a:t>k zahuštění se užívá jíška ( 1/3 tuku, 2/3 mouky), zásmažka (2/3 tuku, 1/3 mouky)</a:t>
            </a:r>
          </a:p>
          <a:p>
            <a:pPr lvl="0"/>
            <a:r>
              <a:rPr lang="cs-CZ" dirty="0"/>
              <a:t>lze užívat obměny – cibulová zásmažka, vlastní surovina, záklechtka, chléb…</a:t>
            </a:r>
          </a:p>
          <a:p>
            <a:pPr lvl="0"/>
            <a:r>
              <a:rPr lang="cs-CZ" dirty="0"/>
              <a:t>vléváme jej do studeného vývaru či vývar do zásmažky</a:t>
            </a:r>
          </a:p>
          <a:p>
            <a:pPr lvl="0"/>
            <a:r>
              <a:rPr lang="cs-CZ" dirty="0"/>
              <a:t>typické české – zelná, květáková, celerová, hrášková, bramboračka, rajská…</a:t>
            </a:r>
          </a:p>
          <a:p>
            <a:pPr lvl="0"/>
            <a:r>
              <a:rPr lang="cs-CZ" dirty="0"/>
              <a:t>krajové polévky – kulajda, krkonošské kyselo, prácheňská, </a:t>
            </a:r>
            <a:r>
              <a:rPr lang="cs-CZ" dirty="0" err="1"/>
              <a:t>rovňanská</a:t>
            </a:r>
            <a:r>
              <a:rPr lang="cs-CZ" dirty="0"/>
              <a:t>…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358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Krajové polévky ze Slezska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Voděnka </a:t>
            </a:r>
          </a:p>
          <a:p>
            <a:r>
              <a:rPr lang="cs-CZ" dirty="0" err="1" smtClean="0"/>
              <a:t>Česnekačka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Brotka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Lepucha</a:t>
            </a:r>
            <a:endParaRPr lang="cs-CZ" dirty="0" smtClean="0"/>
          </a:p>
          <a:p>
            <a:r>
              <a:rPr lang="cs-CZ" dirty="0" err="1" smtClean="0"/>
              <a:t>Ludzena</a:t>
            </a:r>
            <a:r>
              <a:rPr lang="cs-CZ" dirty="0" smtClean="0"/>
              <a:t> </a:t>
            </a:r>
          </a:p>
          <a:p>
            <a:r>
              <a:rPr lang="cs-CZ" dirty="0" smtClean="0"/>
              <a:t>Zelná bílá </a:t>
            </a:r>
          </a:p>
          <a:p>
            <a:r>
              <a:rPr lang="cs-CZ" dirty="0" err="1" smtClean="0"/>
              <a:t>Kapalková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121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Bílé polévky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Šlemové</a:t>
            </a:r>
            <a:r>
              <a:rPr lang="cs-CZ" dirty="0"/>
              <a:t> </a:t>
            </a:r>
            <a:r>
              <a:rPr lang="cs-CZ" b="1" dirty="0"/>
              <a:t>polévky</a:t>
            </a:r>
            <a:r>
              <a:rPr lang="cs-CZ" dirty="0"/>
              <a:t> – zahuštěné obilovinami (vločková)</a:t>
            </a:r>
          </a:p>
          <a:p>
            <a:endParaRPr lang="cs-CZ" dirty="0"/>
          </a:p>
          <a:p>
            <a:r>
              <a:rPr lang="cs-CZ" b="1" dirty="0"/>
              <a:t>Luštěninové polévky</a:t>
            </a:r>
            <a:endParaRPr lang="cs-CZ" dirty="0"/>
          </a:p>
          <a:p>
            <a:pPr lvl="0"/>
            <a:r>
              <a:rPr lang="cs-CZ" dirty="0"/>
              <a:t>pozor na přidání např. klobásky = přesnídávková polévka</a:t>
            </a:r>
          </a:p>
          <a:p>
            <a:pPr lvl="0"/>
            <a:r>
              <a:rPr lang="cs-CZ" dirty="0"/>
              <a:t>hrachová polévka, čočková, fazolová, cizrnová</a:t>
            </a:r>
          </a:p>
          <a:p>
            <a:pPr lvl="0"/>
            <a:r>
              <a:rPr lang="cs-CZ" dirty="0"/>
              <a:t>přidáváme mrkev, saturejku – zmírňuje nadýmání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780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Přesnídávkové polévky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lvl="0"/>
            <a:r>
              <a:rPr lang="cs-CZ" dirty="0"/>
              <a:t>jsou syté a mohou tvořit samostatný pokrm</a:t>
            </a:r>
          </a:p>
          <a:p>
            <a:pPr lvl="0"/>
            <a:r>
              <a:rPr lang="cs-CZ" dirty="0"/>
              <a:t>gulášová, dršťková, luštěninové s uzeninou, vývary se vším (zeleninou, masem, knedlíčky), česneková…</a:t>
            </a:r>
          </a:p>
          <a:p>
            <a:pPr lvl="0"/>
            <a:r>
              <a:rPr lang="cs-CZ" dirty="0"/>
              <a:t>podáváme v talíři, servis z nerezových bujon šálku nebo v polévkovém talíři podloženém masovým talířem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849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polévky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dirty="0"/>
              <a:t>Jsou připraveny z exotických surovin, v netradiční úpravě nebo netradičním dochucení a dokončení.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Polévka z vlaštovčích hnízd, ze žraločí ploutve, double </a:t>
            </a:r>
            <a:r>
              <a:rPr lang="cs-CZ" dirty="0" err="1"/>
              <a:t>consomme</a:t>
            </a:r>
            <a:r>
              <a:rPr lang="cs-CZ" dirty="0"/>
              <a:t> s lihovinou, z plodů moře, tomatový krém z plodů moře, francouzská </a:t>
            </a:r>
            <a:r>
              <a:rPr lang="cs-CZ" dirty="0" err="1"/>
              <a:t>Boullaibaise</a:t>
            </a:r>
            <a:r>
              <a:rPr lang="cs-CZ" dirty="0"/>
              <a:t> ( z 5ti druhů ryb, zeleninou, dochucená šafránem a likérem </a:t>
            </a:r>
            <a:r>
              <a:rPr lang="cs-CZ" dirty="0" err="1"/>
              <a:t>Pernod</a:t>
            </a:r>
            <a:r>
              <a:rPr lang="cs-CZ" dirty="0"/>
              <a:t>), Boršč, Soljanka, (vývar, maso, koř. Zelenina, kopr, kyselé okurky)  Ucha, Šči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185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Vložky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Zeleninové, slaninové, bylinkové noky </a:t>
            </a:r>
          </a:p>
          <a:p>
            <a:r>
              <a:rPr lang="cs-CZ" dirty="0" smtClean="0"/>
              <a:t>Vaječná sedlina </a:t>
            </a:r>
          </a:p>
          <a:p>
            <a:r>
              <a:rPr lang="cs-CZ" dirty="0" smtClean="0"/>
              <a:t>Šunkový svitek </a:t>
            </a:r>
          </a:p>
          <a:p>
            <a:r>
              <a:rPr lang="cs-CZ" dirty="0" smtClean="0"/>
              <a:t>Morkové, masové, játrové knedlíčky</a:t>
            </a:r>
          </a:p>
          <a:p>
            <a:r>
              <a:rPr lang="cs-CZ" dirty="0" err="1" smtClean="0"/>
              <a:t>Celestýnské</a:t>
            </a:r>
            <a:r>
              <a:rPr lang="cs-CZ" dirty="0" smtClean="0"/>
              <a:t>, </a:t>
            </a:r>
            <a:r>
              <a:rPr lang="cs-CZ" dirty="0" err="1" smtClean="0"/>
              <a:t>fritátové</a:t>
            </a:r>
            <a:r>
              <a:rPr lang="cs-CZ" dirty="0" smtClean="0"/>
              <a:t> nudle</a:t>
            </a:r>
          </a:p>
          <a:p>
            <a:r>
              <a:rPr lang="cs-CZ" dirty="0" smtClean="0"/>
              <a:t>Krutony, kapání, pálené koule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959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Zavářky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Rýže</a:t>
            </a:r>
          </a:p>
          <a:p>
            <a:r>
              <a:rPr lang="cs-CZ" dirty="0" smtClean="0"/>
              <a:t>Játrová rýže</a:t>
            </a:r>
          </a:p>
          <a:p>
            <a:r>
              <a:rPr lang="cs-CZ" dirty="0" smtClean="0"/>
              <a:t>Strouhání </a:t>
            </a:r>
          </a:p>
          <a:p>
            <a:r>
              <a:rPr lang="cs-CZ" dirty="0" smtClean="0"/>
              <a:t>Nudle</a:t>
            </a:r>
          </a:p>
          <a:p>
            <a:r>
              <a:rPr lang="cs-CZ" dirty="0" smtClean="0"/>
              <a:t>Krupice a vejce </a:t>
            </a:r>
          </a:p>
          <a:p>
            <a:r>
              <a:rPr lang="cs-CZ" dirty="0" smtClean="0"/>
              <a:t>Kroupy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820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Samostudium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u="sng" dirty="0"/>
              <a:t>Znalost </a:t>
            </a:r>
            <a:r>
              <a:rPr lang="cs-CZ" u="sng" dirty="0" smtClean="0"/>
              <a:t>přípravy polévek:</a:t>
            </a:r>
            <a:endParaRPr lang="cs-CZ" dirty="0"/>
          </a:p>
          <a:p>
            <a:pPr lvl="0"/>
            <a:r>
              <a:rPr lang="cs-CZ" dirty="0"/>
              <a:t>Hrachová polévka </a:t>
            </a:r>
          </a:p>
          <a:p>
            <a:pPr lvl="0"/>
            <a:r>
              <a:rPr lang="cs-CZ" dirty="0"/>
              <a:t>Zelná </a:t>
            </a:r>
          </a:p>
          <a:p>
            <a:pPr lvl="0"/>
            <a:r>
              <a:rPr lang="cs-CZ" dirty="0"/>
              <a:t>Kulajda</a:t>
            </a:r>
          </a:p>
          <a:p>
            <a:pPr lvl="0"/>
            <a:r>
              <a:rPr lang="cs-CZ" dirty="0" smtClean="0"/>
              <a:t>Bramboračka</a:t>
            </a:r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u="sng" dirty="0" smtClean="0"/>
              <a:t>Znalost přípravy vložek a zavářek: </a:t>
            </a:r>
            <a:endParaRPr lang="cs-CZ" u="sng" dirty="0"/>
          </a:p>
          <a:p>
            <a:pPr lvl="0"/>
            <a:r>
              <a:rPr lang="cs-CZ" dirty="0"/>
              <a:t>Játrová zavářka – knedlíčky </a:t>
            </a:r>
          </a:p>
          <a:p>
            <a:pPr lvl="0"/>
            <a:r>
              <a:rPr lang="cs-CZ" dirty="0" err="1"/>
              <a:t>Fritátové</a:t>
            </a:r>
            <a:r>
              <a:rPr lang="cs-CZ" dirty="0"/>
              <a:t> nudle</a:t>
            </a:r>
          </a:p>
          <a:p>
            <a:pPr lvl="0"/>
            <a:r>
              <a:rPr lang="cs-CZ" dirty="0"/>
              <a:t>Smažený hrášek  </a:t>
            </a:r>
          </a:p>
          <a:p>
            <a:pPr lvl="0"/>
            <a:r>
              <a:rPr lang="cs-CZ" dirty="0"/>
              <a:t>Koule z odpalovaného těsta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47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polévek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Nebyly přijímány </a:t>
            </a:r>
            <a:r>
              <a:rPr lang="cs-CZ" dirty="0"/>
              <a:t>jako plnohodnotný pokrm</a:t>
            </a:r>
          </a:p>
          <a:p>
            <a:pPr lvl="0"/>
            <a:r>
              <a:rPr lang="cs-CZ" dirty="0"/>
              <a:t>Místo si našly až ve francouzském menu</a:t>
            </a:r>
          </a:p>
          <a:p>
            <a:pPr lvl="0"/>
            <a:r>
              <a:rPr lang="cs-CZ" dirty="0"/>
              <a:t>Význam </a:t>
            </a:r>
            <a:r>
              <a:rPr lang="cs-CZ" dirty="0" smtClean="0"/>
              <a:t>z hlediska příjmu tekutin</a:t>
            </a:r>
          </a:p>
          <a:p>
            <a:pPr lvl="0"/>
            <a:r>
              <a:rPr lang="cs-CZ" dirty="0" smtClean="0"/>
              <a:t>Výhodu je rychlá stravitelnost surovin</a:t>
            </a:r>
          </a:p>
          <a:p>
            <a:pPr lvl="0"/>
            <a:r>
              <a:rPr lang="cs-CZ" dirty="0" smtClean="0"/>
              <a:t>Vodivost tepla </a:t>
            </a:r>
          </a:p>
          <a:p>
            <a:pPr lvl="0"/>
            <a:r>
              <a:rPr lang="cs-CZ" dirty="0" smtClean="0"/>
              <a:t>Rychlý příjem energie </a:t>
            </a:r>
          </a:p>
          <a:p>
            <a:pPr lvl="0"/>
            <a:r>
              <a:rPr lang="cs-CZ" dirty="0" smtClean="0"/>
              <a:t>Rychlá, nenáročná a ekonomická příprava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39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polévek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Hlediska: </a:t>
            </a:r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eplota: studené, teplé </a:t>
            </a:r>
          </a:p>
          <a:p>
            <a:pPr>
              <a:buFontTx/>
              <a:buChar char="-"/>
            </a:pPr>
            <a:r>
              <a:rPr lang="cs-CZ" dirty="0" smtClean="0"/>
              <a:t>Chuť: sladké, slané </a:t>
            </a:r>
          </a:p>
          <a:p>
            <a:pPr>
              <a:buFontTx/>
              <a:buChar char="-"/>
            </a:pPr>
            <a:r>
              <a:rPr lang="cs-CZ" dirty="0" smtClean="0"/>
              <a:t>Výroba: domácí, průmyslové </a:t>
            </a:r>
          </a:p>
          <a:p>
            <a:pPr>
              <a:buFontTx/>
              <a:buChar char="-"/>
            </a:pPr>
            <a:r>
              <a:rPr lang="cs-CZ" dirty="0" smtClean="0"/>
              <a:t>Kuchařské: dle surovin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2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Kuchařské členění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Na jídelním lístku seřazeny:</a:t>
            </a:r>
            <a:endParaRPr lang="cs-CZ" dirty="0"/>
          </a:p>
          <a:p>
            <a:endParaRPr lang="cs-CZ" dirty="0"/>
          </a:p>
          <a:p>
            <a:pPr lvl="0"/>
            <a:r>
              <a:rPr lang="cs-CZ" b="1" dirty="0"/>
              <a:t>Hnědé</a:t>
            </a:r>
            <a:r>
              <a:rPr lang="cs-CZ" dirty="0"/>
              <a:t> </a:t>
            </a:r>
            <a:r>
              <a:rPr lang="cs-CZ" dirty="0" smtClean="0"/>
              <a:t>- vývary </a:t>
            </a:r>
            <a:r>
              <a:rPr lang="cs-CZ" dirty="0"/>
              <a:t>A, B, </a:t>
            </a:r>
            <a:r>
              <a:rPr lang="cs-CZ" dirty="0" smtClean="0"/>
              <a:t>C (doplnit) </a:t>
            </a:r>
            <a:endParaRPr lang="cs-CZ" dirty="0"/>
          </a:p>
          <a:p>
            <a:pPr lvl="0"/>
            <a:r>
              <a:rPr lang="cs-CZ" b="1" dirty="0"/>
              <a:t>Bílé</a:t>
            </a:r>
            <a:r>
              <a:rPr lang="cs-CZ" dirty="0"/>
              <a:t> (krémové, šlemové, zeleninové, mléčné, luštěninové)</a:t>
            </a:r>
          </a:p>
          <a:p>
            <a:pPr lvl="0"/>
            <a:r>
              <a:rPr lang="cs-CZ" b="1" dirty="0"/>
              <a:t>Přesnídávkové</a:t>
            </a:r>
            <a:endParaRPr lang="cs-CZ" dirty="0"/>
          </a:p>
          <a:p>
            <a:pPr lvl="0"/>
            <a:r>
              <a:rPr lang="cs-CZ" b="1" dirty="0"/>
              <a:t>Speciální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337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Hnědé polévky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u="sng" dirty="0" smtClean="0"/>
              <a:t>Vývar A</a:t>
            </a:r>
            <a:endParaRPr lang="cs-CZ" dirty="0"/>
          </a:p>
          <a:p>
            <a:pPr lvl="0"/>
            <a:r>
              <a:rPr lang="cs-CZ" dirty="0"/>
              <a:t>Hovězí kosti harfy, morkové kosti, bok, pupek, ořez…</a:t>
            </a:r>
          </a:p>
          <a:p>
            <a:pPr lvl="0"/>
            <a:r>
              <a:rPr lang="cs-CZ" dirty="0"/>
              <a:t>Za vyhlášené jsou polévky z hovězí oháňky a vývar z veverky </a:t>
            </a:r>
            <a:r>
              <a:rPr lang="cs-CZ" dirty="0" smtClean="0"/>
              <a:t>(část </a:t>
            </a:r>
            <a:r>
              <a:rPr lang="cs-CZ" dirty="0"/>
              <a:t>masa nad kýtou)</a:t>
            </a:r>
          </a:p>
          <a:p>
            <a:r>
              <a:rPr lang="cs-CZ" b="1" dirty="0"/>
              <a:t>Vaření: </a:t>
            </a:r>
            <a:endParaRPr lang="cs-CZ" dirty="0"/>
          </a:p>
          <a:p>
            <a:pPr lvl="0"/>
            <a:r>
              <a:rPr lang="cs-CZ" dirty="0"/>
              <a:t>Maso pořádně promyjeme pod studenou vodou (jinak pustí krev a ta vývar zakalí)</a:t>
            </a:r>
          </a:p>
          <a:p>
            <a:pPr lvl="0"/>
            <a:r>
              <a:rPr lang="cs-CZ" dirty="0"/>
              <a:t>Maso a kosti vkládáme do studené vody s kořením a necháme táhnout (vařit slabě pod bodem varu- trvá až 4 hodiny)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2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přípravy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Vkládáme kořenovou </a:t>
            </a:r>
            <a:r>
              <a:rPr lang="cs-CZ" dirty="0"/>
              <a:t>zeleninu </a:t>
            </a:r>
            <a:r>
              <a:rPr lang="cs-CZ" dirty="0" smtClean="0"/>
              <a:t>a cibuloviny </a:t>
            </a:r>
            <a:endParaRPr lang="cs-CZ" dirty="0"/>
          </a:p>
          <a:p>
            <a:pPr lvl="0"/>
            <a:r>
              <a:rPr lang="cs-CZ" b="1" dirty="0"/>
              <a:t>Bouquet </a:t>
            </a:r>
            <a:r>
              <a:rPr lang="cs-CZ" b="1" dirty="0" err="1"/>
              <a:t>garni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smtClean="0"/>
              <a:t>( </a:t>
            </a:r>
            <a:r>
              <a:rPr lang="cs-CZ" dirty="0"/>
              <a:t>petržel, cibulka, libeček..)</a:t>
            </a:r>
          </a:p>
          <a:p>
            <a:pPr lvl="0"/>
            <a:r>
              <a:rPr lang="cs-CZ" dirty="0" smtClean="0"/>
              <a:t>Barvu získáme cibulí, mrkví, šafránem</a:t>
            </a:r>
          </a:p>
          <a:p>
            <a:pPr lvl="0"/>
            <a:r>
              <a:rPr lang="cs-CZ" dirty="0" smtClean="0"/>
              <a:t>Sbíráme pěnu (?)</a:t>
            </a:r>
            <a:endParaRPr lang="cs-CZ" dirty="0"/>
          </a:p>
          <a:p>
            <a:pPr lvl="0"/>
            <a:r>
              <a:rPr lang="cs-CZ" dirty="0"/>
              <a:t>Před dokončením vývar scedíme </a:t>
            </a:r>
            <a:endParaRPr lang="cs-CZ" dirty="0" smtClean="0"/>
          </a:p>
          <a:p>
            <a:pPr lvl="0"/>
            <a:r>
              <a:rPr lang="cs-CZ" dirty="0" smtClean="0"/>
              <a:t>Maso a </a:t>
            </a:r>
            <a:r>
              <a:rPr lang="cs-CZ" dirty="0"/>
              <a:t>morkové kosti můžeme </a:t>
            </a:r>
            <a:r>
              <a:rPr lang="cs-CZ" dirty="0" smtClean="0"/>
              <a:t>ještě použít. </a:t>
            </a:r>
          </a:p>
          <a:p>
            <a:pPr lvl="0"/>
            <a:r>
              <a:rPr lang="cs-CZ" dirty="0" smtClean="0"/>
              <a:t>Z </a:t>
            </a:r>
            <a:r>
              <a:rPr lang="cs-CZ" dirty="0" err="1" smtClean="0"/>
              <a:t>eleninu</a:t>
            </a:r>
            <a:r>
              <a:rPr lang="cs-CZ" dirty="0" smtClean="0"/>
              <a:t> vkládáme krájenou, trend je čerstvá zelenina </a:t>
            </a:r>
            <a:r>
              <a:rPr lang="cs-CZ" b="1" dirty="0" err="1" smtClean="0"/>
              <a:t>Julienne</a:t>
            </a:r>
            <a:r>
              <a:rPr lang="cs-CZ" dirty="0" smtClean="0"/>
              <a:t>, </a:t>
            </a:r>
            <a:r>
              <a:rPr lang="cs-CZ" b="1" dirty="0" err="1" smtClean="0"/>
              <a:t>Brunoise</a:t>
            </a:r>
            <a:r>
              <a:rPr lang="cs-CZ" b="1" dirty="0" smtClean="0"/>
              <a:t> 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9210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Čištění a zesílení vývaru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Pozor na krev, kosti i maso propláchneme</a:t>
            </a:r>
          </a:p>
          <a:p>
            <a:pPr lvl="0"/>
            <a:r>
              <a:rPr lang="cs-CZ" dirty="0" smtClean="0"/>
              <a:t>Zakalí se vždy od tuku…</a:t>
            </a:r>
          </a:p>
          <a:p>
            <a:pPr lvl="0"/>
            <a:r>
              <a:rPr lang="cs-CZ" dirty="0" smtClean="0"/>
              <a:t>Čistíme </a:t>
            </a:r>
            <a:r>
              <a:rPr lang="cs-CZ" dirty="0"/>
              <a:t>bílkem (necháme zchladnout, část přelijeme do misky ať zchladne na teplotu asi </a:t>
            </a:r>
            <a:r>
              <a:rPr lang="cs-CZ" dirty="0" smtClean="0"/>
              <a:t>30 C, přidáme </a:t>
            </a:r>
            <a:r>
              <a:rPr lang="cs-CZ" dirty="0"/>
              <a:t>bílek, </a:t>
            </a:r>
            <a:r>
              <a:rPr lang="cs-CZ" dirty="0" smtClean="0"/>
              <a:t>ohřejeme a vlijeme do vývaru</a:t>
            </a:r>
          </a:p>
          <a:p>
            <a:pPr lvl="0"/>
            <a:r>
              <a:rPr lang="cs-CZ" dirty="0" smtClean="0"/>
              <a:t> Silný </a:t>
            </a:r>
            <a:r>
              <a:rPr lang="cs-CZ" dirty="0"/>
              <a:t>hovězí vývar – BUJÓN nebo </a:t>
            </a:r>
            <a:r>
              <a:rPr lang="cs-CZ" dirty="0" err="1" smtClean="0"/>
              <a:t>consomme</a:t>
            </a:r>
            <a:endParaRPr lang="cs-CZ" dirty="0" smtClean="0"/>
          </a:p>
          <a:p>
            <a:pPr lvl="0"/>
            <a:r>
              <a:rPr lang="cs-CZ" dirty="0" smtClean="0"/>
              <a:t>Zesílíme mletým masem. </a:t>
            </a:r>
            <a:endParaRPr lang="cs-CZ" dirty="0"/>
          </a:p>
          <a:p>
            <a:pPr lvl="0"/>
            <a:r>
              <a:rPr lang="cs-CZ" dirty="0"/>
              <a:t>Jako speciální polévka se podává tzv. double </a:t>
            </a:r>
            <a:r>
              <a:rPr lang="cs-CZ" dirty="0" err="1"/>
              <a:t>consomme</a:t>
            </a:r>
            <a:r>
              <a:rPr lang="cs-CZ" dirty="0"/>
              <a:t> –hustý čirý vývar podávaný s </a:t>
            </a:r>
            <a:r>
              <a:rPr lang="cs-CZ" dirty="0" smtClean="0"/>
              <a:t>destiláty Brandy, </a:t>
            </a:r>
            <a:r>
              <a:rPr lang="cs-CZ" dirty="0" err="1" smtClean="0"/>
              <a:t>cognac</a:t>
            </a:r>
            <a:r>
              <a:rPr lang="cs-CZ" dirty="0" smtClean="0"/>
              <a:t>, whisky, Sherry atd.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241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Vložky, zavářky, servis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Vložka – je připravena zvlášť </a:t>
            </a:r>
          </a:p>
          <a:p>
            <a:pPr lvl="0"/>
            <a:r>
              <a:rPr lang="cs-CZ" dirty="0" smtClean="0"/>
              <a:t>Zavářka – vařením v polévce</a:t>
            </a:r>
          </a:p>
          <a:p>
            <a:pPr lvl="0"/>
            <a:r>
              <a:rPr lang="cs-CZ" dirty="0" smtClean="0"/>
              <a:t>Samostudium…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Servis:	</a:t>
            </a:r>
            <a:endParaRPr lang="cs-CZ" dirty="0"/>
          </a:p>
          <a:p>
            <a:pPr lvl="0"/>
            <a:r>
              <a:rPr lang="cs-CZ" dirty="0"/>
              <a:t>v bujón šálku</a:t>
            </a:r>
          </a:p>
          <a:p>
            <a:pPr lvl="0"/>
            <a:r>
              <a:rPr lang="cs-CZ" dirty="0"/>
              <a:t>objem 0,22 – 0,33 l (příliš silné vývary i menší porce)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27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Vývar 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z vepřových kostí a masa (z ořezu a výřezu)</a:t>
            </a:r>
          </a:p>
          <a:p>
            <a:pPr lvl="0"/>
            <a:r>
              <a:rPr lang="cs-CZ" dirty="0"/>
              <a:t>poměrně tučný</a:t>
            </a:r>
          </a:p>
          <a:p>
            <a:pPr lvl="0"/>
            <a:r>
              <a:rPr lang="cs-CZ" dirty="0"/>
              <a:t>vzhledem k množství tuku je kalný</a:t>
            </a:r>
          </a:p>
          <a:p>
            <a:pPr lvl="0"/>
            <a:r>
              <a:rPr lang="cs-CZ" dirty="0"/>
              <a:t>nepoužíváme jej samostatně, ale používáme je k výrobě bílých polévek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7847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385</Words>
  <Application>Microsoft Office PowerPoint</Application>
  <PresentationFormat>Předvádění na obrazovce (4:3)</PresentationFormat>
  <Paragraphs>127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Prezentace aplikace PowerPoint</vt:lpstr>
      <vt:lpstr>Význam polévek </vt:lpstr>
      <vt:lpstr>Členění polévek </vt:lpstr>
      <vt:lpstr>Kuchařské členění </vt:lpstr>
      <vt:lpstr>Hnědé polévky </vt:lpstr>
      <vt:lpstr>Postup přípravy </vt:lpstr>
      <vt:lpstr>Čištění a zesílení vývaru </vt:lpstr>
      <vt:lpstr>Vložky, zavářky, servis </vt:lpstr>
      <vt:lpstr>Vývar B</vt:lpstr>
      <vt:lpstr>Vývar C</vt:lpstr>
      <vt:lpstr>Vývar D a další…</vt:lpstr>
      <vt:lpstr>Bílé polévky </vt:lpstr>
      <vt:lpstr>Krajové polévky ze Slezska</vt:lpstr>
      <vt:lpstr>Bílé polévky</vt:lpstr>
      <vt:lpstr>Přesnídávkové polévky </vt:lpstr>
      <vt:lpstr>Speciální polévky </vt:lpstr>
      <vt:lpstr>Vložky </vt:lpstr>
      <vt:lpstr>Zavářky </vt:lpstr>
      <vt:lpstr>Samostudium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Vavrečková</dc:creator>
  <cp:lastModifiedBy>Burda</cp:lastModifiedBy>
  <cp:revision>4</cp:revision>
  <dcterms:created xsi:type="dcterms:W3CDTF">2017-03-21T18:46:54Z</dcterms:created>
  <dcterms:modified xsi:type="dcterms:W3CDTF">2017-03-22T12:05:53Z</dcterms:modified>
</cp:coreProperties>
</file>