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Období novověku a doba moderní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1916832"/>
            <a:ext cx="7128792" cy="3600400"/>
          </a:xfrm>
        </p:spPr>
        <p:txBody>
          <a:bodyPr>
            <a:normAutofit fontScale="92500" lnSpcReduction="20000"/>
          </a:bodyPr>
          <a:lstStyle/>
          <a:p>
            <a:r>
              <a:rPr lang="cs-CZ" sz="3500" dirty="0" smtClean="0">
                <a:solidFill>
                  <a:schemeClr val="tx1"/>
                </a:solidFill>
              </a:rPr>
              <a:t>Renesance 15. – 16. století</a:t>
            </a:r>
          </a:p>
          <a:p>
            <a:r>
              <a:rPr lang="cs-CZ" sz="3500" dirty="0" smtClean="0">
                <a:solidFill>
                  <a:schemeClr val="tx1"/>
                </a:solidFill>
              </a:rPr>
              <a:t>Barok 17. – 18. století</a:t>
            </a:r>
          </a:p>
          <a:p>
            <a:r>
              <a:rPr lang="cs-CZ" sz="3500" dirty="0" smtClean="0">
                <a:solidFill>
                  <a:schemeClr val="tx1"/>
                </a:solidFill>
              </a:rPr>
              <a:t>Klasicismus 2.polovina18.stol. – 1.polovina19.stol.</a:t>
            </a:r>
          </a:p>
          <a:p>
            <a:r>
              <a:rPr lang="cs-CZ" sz="3500" dirty="0" smtClean="0">
                <a:solidFill>
                  <a:schemeClr val="tx1"/>
                </a:solidFill>
              </a:rPr>
              <a:t>Romantismus 3.čtvrtina 19.století</a:t>
            </a:r>
          </a:p>
          <a:p>
            <a:r>
              <a:rPr lang="cs-CZ" sz="3500" dirty="0" smtClean="0">
                <a:solidFill>
                  <a:schemeClr val="tx1"/>
                </a:solidFill>
              </a:rPr>
              <a:t>Eklektismus poslední čtvrtina 19.století</a:t>
            </a:r>
          </a:p>
          <a:p>
            <a:r>
              <a:rPr lang="cs-CZ" sz="3500" dirty="0" smtClean="0">
                <a:solidFill>
                  <a:schemeClr val="tx1"/>
                </a:solidFill>
              </a:rPr>
              <a:t>Secese (1890 – 1905)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Eklektismus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poslední </a:t>
            </a:r>
            <a:r>
              <a:rPr lang="cs-CZ" dirty="0" smtClean="0"/>
              <a:t>čtvrtina </a:t>
            </a:r>
            <a:r>
              <a:rPr lang="cs-CZ" dirty="0" smtClean="0"/>
              <a:t>19.století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 této době se styly začaly objevovat společně na jedné </a:t>
            </a:r>
            <a:r>
              <a:rPr lang="cs-CZ" dirty="0" smtClean="0"/>
              <a:t>stavbě</a:t>
            </a:r>
          </a:p>
          <a:p>
            <a:r>
              <a:rPr lang="cs-CZ" dirty="0" smtClean="0"/>
              <a:t>Došlo </a:t>
            </a:r>
            <a:r>
              <a:rPr lang="cs-CZ" dirty="0" smtClean="0"/>
              <a:t>k velkému rozvoji litinových železných konstrukcí. Na konci století např</a:t>
            </a:r>
            <a:r>
              <a:rPr lang="cs-CZ" dirty="0" smtClean="0"/>
              <a:t>. ocelová </a:t>
            </a:r>
            <a:r>
              <a:rPr lang="cs-CZ" dirty="0" smtClean="0"/>
              <a:t>konstrukce </a:t>
            </a:r>
            <a:r>
              <a:rPr lang="cs-CZ" dirty="0" smtClean="0"/>
              <a:t>pařížské věže </a:t>
            </a:r>
            <a:r>
              <a:rPr lang="cs-CZ" dirty="0" smtClean="0"/>
              <a:t>Ing. </a:t>
            </a:r>
            <a:r>
              <a:rPr lang="cs-CZ" dirty="0" err="1" smtClean="0"/>
              <a:t>Eiffela</a:t>
            </a:r>
            <a:r>
              <a:rPr lang="cs-CZ" dirty="0" smtClean="0"/>
              <a:t> a podle ní postavena petřínská rozhledna v </a:t>
            </a:r>
            <a:r>
              <a:rPr lang="cs-CZ" dirty="0" smtClean="0"/>
              <a:t>Praze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9457eifelovka-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4374486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250px-PetrinObservationTow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76672"/>
            <a:ext cx="3792748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395536" y="6381328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Eiffelova</a:t>
            </a:r>
            <a:r>
              <a:rPr lang="cs-CZ" sz="1400" dirty="0" smtClean="0"/>
              <a:t> věž v Paříži</a:t>
            </a: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148064" y="6381328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Petřínská rozhledna v Praze</a:t>
            </a:r>
            <a:endParaRPr lang="cs-CZ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Secese (1890 – 1905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Secesní stavby mají většinou plochou fasádu, která je zdobena plastickými motivy rostlin, barevnými mozaikami, sochami, ozdobným písmem, barevnými skleněnými vitrážemi, kovovým tepaným zábradlím, římsami či </a:t>
            </a:r>
            <a:r>
              <a:rPr lang="cs-CZ" dirty="0" smtClean="0"/>
              <a:t>atikami</a:t>
            </a:r>
          </a:p>
          <a:p>
            <a:r>
              <a:rPr lang="cs-CZ" dirty="0" smtClean="0"/>
              <a:t>Z</a:t>
            </a:r>
            <a:r>
              <a:rPr lang="cs-CZ" dirty="0" smtClean="0"/>
              <a:t> českých staveb např. Hlavní </a:t>
            </a:r>
            <a:r>
              <a:rPr lang="cs-CZ" dirty="0" smtClean="0"/>
              <a:t>nádraží a </a:t>
            </a:r>
            <a:r>
              <a:rPr lang="cs-CZ" dirty="0" smtClean="0"/>
              <a:t>Obecní </a:t>
            </a:r>
            <a:r>
              <a:rPr lang="cs-CZ" dirty="0" smtClean="0"/>
              <a:t>dům v Praze</a:t>
            </a:r>
          </a:p>
          <a:p>
            <a:r>
              <a:rPr lang="cs-CZ" dirty="0" smtClean="0"/>
              <a:t> </a:t>
            </a:r>
            <a:r>
              <a:rPr lang="cs-CZ" dirty="0" smtClean="0"/>
              <a:t>Významnou událostí z přelomu 19. a 20.stol. bylo používání </a:t>
            </a:r>
            <a:r>
              <a:rPr lang="cs-CZ" dirty="0" smtClean="0"/>
              <a:t>železobetonu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Obecní dům Pra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3"/>
            <a:ext cx="8194122" cy="5472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755576" y="5949280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Obecní dům v Praze</a:t>
            </a:r>
            <a:endParaRPr lang="cs-CZ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raha-hn-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332656"/>
            <a:ext cx="8280921" cy="52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467544" y="5661248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Budova Hlavního nádraží v Praze</a:t>
            </a:r>
            <a:endParaRPr lang="cs-CZ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Renesance 15. – 16.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Renesance = obnova antického umění vznikla v Itálii, styl velmi volný, nebyl vázán žádnými pravidly</a:t>
            </a:r>
          </a:p>
          <a:p>
            <a:r>
              <a:rPr lang="cs-CZ" dirty="0" smtClean="0"/>
              <a:t>Na nosné konstrukce použití kámen, více však cihly, povrchy omítány nebo obkládány kamenem, svislým nosným prvkem stěna v kombinaci se sloupem</a:t>
            </a:r>
          </a:p>
          <a:p>
            <a:r>
              <a:rPr lang="cs-CZ" dirty="0" smtClean="0"/>
              <a:t>Renesanční klenby uzavřeného tvaru - musely přesně vymezit prostor, na vrchu zakončená klášterní neckovitá kupole, šlechtické paláce obvykle obdélníkového nebo čtvercového půdorysu s atriem</a:t>
            </a:r>
          </a:p>
          <a:p>
            <a:r>
              <a:rPr lang="cs-CZ" dirty="0" smtClean="0"/>
              <a:t>U nás nejproslulejší letohrádek královny Anny „Belveder“v Praze.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Renesance 15. – 16.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Renesance přinesla svým důrazem na člověka změnu typů všech staveb </a:t>
            </a:r>
          </a:p>
          <a:p>
            <a:r>
              <a:rPr lang="cs-CZ" dirty="0" smtClean="0"/>
              <a:t>Místo hradů šlechtické zámky s upravenými parky, zahradními a vodními plochami</a:t>
            </a:r>
          </a:p>
          <a:p>
            <a:r>
              <a:rPr lang="cs-CZ" dirty="0" smtClean="0"/>
              <a:t>Města postupně ztrácela středověký charakter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Barok 17. – 18. století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Barokní architektura nejprve v Itálii, rychle se rozšířila do celé Evropy i do Střední a Jižní Ameriky. </a:t>
            </a:r>
          </a:p>
          <a:p>
            <a:r>
              <a:rPr lang="cs-CZ" dirty="0" smtClean="0"/>
              <a:t>Rozdělila se do dvou směrů</a:t>
            </a:r>
          </a:p>
          <a:p>
            <a:pPr lvl="1"/>
            <a:r>
              <a:rPr lang="cs-CZ" dirty="0" smtClean="0"/>
              <a:t>1. dynamický barok – používá místo jasných geometrických tvarů prostory o složitém půdorysu. </a:t>
            </a:r>
          </a:p>
          <a:p>
            <a:pPr lvl="1"/>
            <a:r>
              <a:rPr lang="cs-CZ" dirty="0" smtClean="0"/>
              <a:t>2. klasicizující barok – používá renesanční tvary, stavby mají působit obrovskými rozměry.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Barok 17. – 18. století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Materiály obdobné jako v renesanci především cihla, kámen zajišťoval dlažby a obklady - v 18. stol.se cihly už lisovaly a byly páleny v roštových pecích</a:t>
            </a:r>
          </a:p>
          <a:p>
            <a:r>
              <a:rPr lang="cs-CZ" dirty="0" smtClean="0"/>
              <a:t>Sklo již ve větších rozměrech, okna často s okenicemi</a:t>
            </a:r>
          </a:p>
          <a:p>
            <a:r>
              <a:rPr lang="cs-CZ" dirty="0" smtClean="0"/>
              <a:t>K vytápění sloužila kromě krbů také kachlová kamna, vodovod běžnou potřebou </a:t>
            </a:r>
          </a:p>
          <a:p>
            <a:r>
              <a:rPr lang="cs-CZ" dirty="0" smtClean="0"/>
              <a:t>Barok druhým vrcholem výtvarného umění v českých zemích, malby a sochy na světové úrovni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Klasicismus </a:t>
            </a:r>
            <a:br>
              <a:rPr lang="cs-CZ" dirty="0" smtClean="0"/>
            </a:br>
            <a:r>
              <a:rPr lang="cs-CZ" dirty="0" smtClean="0"/>
              <a:t>2.polovina18.stol. – 1.polovina19.stol.  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Sloh vznikl a rozvíjel se ve Francii, konstrukce i materiály obdobné jako v baroku</a:t>
            </a:r>
          </a:p>
          <a:p>
            <a:r>
              <a:rPr lang="cs-CZ" dirty="0" smtClean="0"/>
              <a:t>Zdokonalila se výroba vápna, cementu a objevil se nový stavební materiál – beton</a:t>
            </a:r>
          </a:p>
          <a:p>
            <a:r>
              <a:rPr lang="cs-CZ" dirty="0" smtClean="0"/>
              <a:t>Koncem 18. stol. se začalo železo používat ve formě litiny převážně na konstrukce krovů a mostů. </a:t>
            </a:r>
          </a:p>
          <a:p>
            <a:r>
              <a:rPr lang="cs-CZ" dirty="0" smtClean="0"/>
              <a:t>S přílivem obyvatelstva do měst se začaly stavět činžovní domy, pavlačového typu. Rovněž nemocnice, divadla</a:t>
            </a:r>
          </a:p>
          <a:p>
            <a:r>
              <a:rPr lang="cs-CZ" dirty="0" smtClean="0"/>
              <a:t> rozvoj železniční dopravy </a:t>
            </a:r>
            <a:r>
              <a:rPr lang="cs-CZ" smtClean="0"/>
              <a:t>- nádraží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Klasicismus </a:t>
            </a:r>
            <a:br>
              <a:rPr lang="cs-CZ" dirty="0" smtClean="0"/>
            </a:br>
            <a:r>
              <a:rPr lang="cs-CZ" dirty="0" smtClean="0"/>
              <a:t>2.polovina18.stol. – 1.polovina19.stol.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 rozvojem manufakturní, později průmyslové výroby se budovaly továrny – u nás textilky, cukrovary, pivovary, porcelánky, sklárny a první továrny na zpracování </a:t>
            </a:r>
            <a:r>
              <a:rPr lang="cs-CZ" dirty="0" smtClean="0"/>
              <a:t>kovů</a:t>
            </a:r>
          </a:p>
          <a:p>
            <a:r>
              <a:rPr lang="cs-CZ" dirty="0" smtClean="0"/>
              <a:t> </a:t>
            </a:r>
            <a:r>
              <a:rPr lang="cs-CZ" dirty="0" smtClean="0"/>
              <a:t>Díky rozvoji lázeňství byla u nás založena města Františkovy a Mariánské </a:t>
            </a:r>
            <a:r>
              <a:rPr lang="cs-CZ" dirty="0" smtClean="0"/>
              <a:t>Lázně</a:t>
            </a:r>
          </a:p>
          <a:p>
            <a:r>
              <a:rPr lang="cs-CZ" dirty="0" smtClean="0"/>
              <a:t>Klasicismus velmi </a:t>
            </a:r>
            <a:r>
              <a:rPr lang="cs-CZ" dirty="0" smtClean="0"/>
              <a:t>oblíbeným stylem také </a:t>
            </a:r>
            <a:r>
              <a:rPr lang="cs-CZ" dirty="0" smtClean="0"/>
              <a:t>v </a:t>
            </a:r>
            <a:r>
              <a:rPr lang="cs-CZ" dirty="0" smtClean="0"/>
              <a:t>Británii a odsud se rozšířil do Severní </a:t>
            </a:r>
            <a:r>
              <a:rPr lang="cs-CZ" dirty="0" smtClean="0"/>
              <a:t>Ameriky</a:t>
            </a:r>
          </a:p>
          <a:p>
            <a:r>
              <a:rPr lang="cs-CZ" dirty="0" smtClean="0"/>
              <a:t>Na konci klasicistního období se tvary zjednodušily, a vznikl tak styl zvaný </a:t>
            </a:r>
            <a:r>
              <a:rPr lang="cs-CZ" b="1" u="sng" dirty="0" smtClean="0"/>
              <a:t>„</a:t>
            </a:r>
            <a:r>
              <a:rPr lang="cs-CZ" b="1" u="sng" dirty="0" smtClean="0"/>
              <a:t>Empír“</a:t>
            </a:r>
            <a:r>
              <a:rPr lang="cs-CZ" dirty="0" smtClean="0"/>
              <a:t> - doba </a:t>
            </a:r>
            <a:r>
              <a:rPr lang="cs-CZ" dirty="0" smtClean="0"/>
              <a:t>Napoleonova </a:t>
            </a:r>
            <a:r>
              <a:rPr lang="cs-CZ" dirty="0" smtClean="0"/>
              <a:t>císařství, </a:t>
            </a:r>
            <a:r>
              <a:rPr lang="cs-CZ" dirty="0" smtClean="0"/>
              <a:t>doba velké přestavby </a:t>
            </a:r>
            <a:r>
              <a:rPr lang="cs-CZ" dirty="0" smtClean="0"/>
              <a:t>měst</a:t>
            </a:r>
          </a:p>
          <a:p>
            <a:r>
              <a:rPr lang="cs-CZ" dirty="0" smtClean="0"/>
              <a:t>Bouraly </a:t>
            </a:r>
            <a:r>
              <a:rPr lang="cs-CZ" dirty="0" smtClean="0"/>
              <a:t>se městské </a:t>
            </a:r>
            <a:r>
              <a:rPr lang="cs-CZ" dirty="0" smtClean="0"/>
              <a:t>hradby</a:t>
            </a:r>
            <a:r>
              <a:rPr lang="cs-CZ" dirty="0" smtClean="0"/>
              <a:t> </a:t>
            </a:r>
            <a:r>
              <a:rPr lang="cs-CZ" dirty="0" smtClean="0"/>
              <a:t>-  vojenská </a:t>
            </a:r>
            <a:r>
              <a:rPr lang="cs-CZ" dirty="0" smtClean="0"/>
              <a:t>technika byla schopna je </a:t>
            </a:r>
            <a:r>
              <a:rPr lang="cs-CZ" dirty="0" smtClean="0"/>
              <a:t>překonat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Romantismus 3.čtvrtina 19.století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 </a:t>
            </a:r>
            <a:r>
              <a:rPr lang="cs-CZ" dirty="0" smtClean="0"/>
              <a:t>19.století velký rozvoj techniky</a:t>
            </a:r>
          </a:p>
          <a:p>
            <a:r>
              <a:rPr lang="cs-CZ" dirty="0" smtClean="0"/>
              <a:t>Stavební materiály nově vyráběny </a:t>
            </a:r>
            <a:r>
              <a:rPr lang="cs-CZ" dirty="0" smtClean="0"/>
              <a:t>pomocí </a:t>
            </a:r>
            <a:r>
              <a:rPr lang="cs-CZ" dirty="0" smtClean="0"/>
              <a:t>strojů</a:t>
            </a:r>
          </a:p>
          <a:p>
            <a:r>
              <a:rPr lang="cs-CZ" dirty="0" smtClean="0"/>
              <a:t>Na </a:t>
            </a:r>
            <a:r>
              <a:rPr lang="cs-CZ" dirty="0" smtClean="0"/>
              <a:t>stropní konstrukce se začínaly používat železné válcované profily. Používala se zdravotní keramika (umyvadla, WC mísy), lité tabulové sklo velkých rozměrů, výtahy osobní i </a:t>
            </a:r>
            <a:r>
              <a:rPr lang="cs-CZ" dirty="0" smtClean="0"/>
              <a:t>nákladní a </a:t>
            </a:r>
            <a:r>
              <a:rPr lang="cs-CZ" dirty="0" smtClean="0"/>
              <a:t>pokojová </a:t>
            </a:r>
            <a:r>
              <a:rPr lang="cs-CZ" dirty="0" smtClean="0"/>
              <a:t>kamna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Romantismus 3.čtvrtina 19.století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Tvarově můžeme toto období rozdělit </a:t>
            </a:r>
            <a:r>
              <a:rPr lang="cs-CZ" dirty="0" smtClean="0"/>
              <a:t>následovně:</a:t>
            </a:r>
          </a:p>
          <a:p>
            <a:pPr lvl="1"/>
            <a:r>
              <a:rPr lang="cs-CZ" dirty="0" smtClean="0"/>
              <a:t>1. novorománský </a:t>
            </a:r>
            <a:r>
              <a:rPr lang="cs-CZ" dirty="0" smtClean="0"/>
              <a:t>styl-používal románské tvary kleneb, oken, vstupů, vnitřní </a:t>
            </a:r>
            <a:r>
              <a:rPr lang="cs-CZ" dirty="0" smtClean="0"/>
              <a:t>mozaiky</a:t>
            </a:r>
          </a:p>
          <a:p>
            <a:pPr lvl="1"/>
            <a:r>
              <a:rPr lang="cs-CZ" dirty="0" smtClean="0"/>
              <a:t>2. novogotický styl - </a:t>
            </a:r>
            <a:r>
              <a:rPr lang="cs-CZ" dirty="0" smtClean="0"/>
              <a:t>vrátil se ke gotickým </a:t>
            </a:r>
            <a:r>
              <a:rPr lang="cs-CZ" dirty="0" smtClean="0"/>
              <a:t>prvkům - při </a:t>
            </a:r>
            <a:r>
              <a:rPr lang="cs-CZ" dirty="0" smtClean="0"/>
              <a:t>stavbě </a:t>
            </a:r>
            <a:r>
              <a:rPr lang="cs-CZ" dirty="0" smtClean="0"/>
              <a:t>kostelů</a:t>
            </a:r>
          </a:p>
          <a:p>
            <a:pPr lvl="1"/>
            <a:r>
              <a:rPr lang="cs-CZ" dirty="0" smtClean="0"/>
              <a:t>3. novorenesanční styl - používal </a:t>
            </a:r>
            <a:r>
              <a:rPr lang="cs-CZ" dirty="0" smtClean="0"/>
              <a:t>prvky italské i české renesance, v českých zemích byl spojován s obdobím národního </a:t>
            </a:r>
            <a:r>
              <a:rPr lang="cs-CZ" dirty="0" smtClean="0"/>
              <a:t>obrození - </a:t>
            </a:r>
            <a:r>
              <a:rPr lang="cs-CZ" dirty="0" smtClean="0"/>
              <a:t>Národní divadlo, Národní muzeum, </a:t>
            </a:r>
            <a:r>
              <a:rPr lang="cs-CZ" dirty="0" smtClean="0"/>
              <a:t>Rudolfinum</a:t>
            </a:r>
          </a:p>
          <a:p>
            <a:pPr lvl="1"/>
            <a:r>
              <a:rPr lang="cs-CZ" dirty="0" smtClean="0"/>
              <a:t>4. novobarokní styl -používal </a:t>
            </a:r>
            <a:r>
              <a:rPr lang="cs-CZ" dirty="0" smtClean="0"/>
              <a:t>se u staveb venkovských kostelů, ale také palácových staveb </a:t>
            </a:r>
            <a:endParaRPr lang="cs-CZ" dirty="0" smtClean="0"/>
          </a:p>
          <a:p>
            <a:pPr lvl="1"/>
            <a:r>
              <a:rPr lang="cs-CZ" dirty="0" smtClean="0"/>
              <a:t>5. styl</a:t>
            </a:r>
            <a:r>
              <a:rPr lang="cs-CZ" dirty="0" smtClean="0"/>
              <a:t>, který si bere za vzor některou z východních </a:t>
            </a:r>
            <a:r>
              <a:rPr lang="cs-CZ" dirty="0" smtClean="0"/>
              <a:t>kultur -byl </a:t>
            </a:r>
            <a:r>
              <a:rPr lang="cs-CZ" dirty="0" smtClean="0"/>
              <a:t>použit </a:t>
            </a:r>
            <a:r>
              <a:rPr lang="cs-CZ" dirty="0" smtClean="0"/>
              <a:t>např. na </a:t>
            </a:r>
            <a:r>
              <a:rPr lang="cs-CZ" dirty="0" smtClean="0"/>
              <a:t>zámku Lednice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227</Words>
  <Application>Microsoft Office PowerPoint</Application>
  <PresentationFormat>Předvádění na obrazovce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Období novověku a doba moderní </vt:lpstr>
      <vt:lpstr>Renesance 15. – 16. století</vt:lpstr>
      <vt:lpstr>Renesance 15. – 16. století</vt:lpstr>
      <vt:lpstr>Barok 17. – 18. století </vt:lpstr>
      <vt:lpstr>Barok 17. – 18. století </vt:lpstr>
      <vt:lpstr>Klasicismus  2.polovina18.stol. – 1.polovina19.stol.     </vt:lpstr>
      <vt:lpstr>Klasicismus  2.polovina18.stol. – 1.polovina19.stol.</vt:lpstr>
      <vt:lpstr>Romantismus 3.čtvrtina 19.století </vt:lpstr>
      <vt:lpstr>Romantismus 3.čtvrtina 19.století </vt:lpstr>
      <vt:lpstr>Eklektismus  poslední čtvrtina 19.století</vt:lpstr>
      <vt:lpstr>Snímek 11</vt:lpstr>
      <vt:lpstr>Secese (1890 – 1905)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Období novověku a doba moderní </dc:title>
  <cp:lastModifiedBy>Valued Acer Customer</cp:lastModifiedBy>
  <cp:revision>6</cp:revision>
  <dcterms:modified xsi:type="dcterms:W3CDTF">2013-05-15T09:47:59Z</dcterms:modified>
</cp:coreProperties>
</file>