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CE6-D0E0-412A-B3A7-73F8AE81FAFC}" type="datetimeFigureOut">
              <a:rPr lang="cs-CZ" smtClean="0"/>
              <a:pPr/>
              <a:t>27.5.2013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8B20-E1FC-4E71-87F5-3B42CE1540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CE6-D0E0-412A-B3A7-73F8AE81FAFC}" type="datetimeFigureOut">
              <a:rPr lang="cs-CZ" smtClean="0"/>
              <a:pPr/>
              <a:t>27.5.2013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8B20-E1FC-4E71-87F5-3B42CE1540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CE6-D0E0-412A-B3A7-73F8AE81FAFC}" type="datetimeFigureOut">
              <a:rPr lang="cs-CZ" smtClean="0"/>
              <a:pPr/>
              <a:t>27.5.2013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8B20-E1FC-4E71-87F5-3B42CE1540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CE6-D0E0-412A-B3A7-73F8AE81FAFC}" type="datetimeFigureOut">
              <a:rPr lang="cs-CZ" smtClean="0"/>
              <a:pPr/>
              <a:t>27.5.2013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8B20-E1FC-4E71-87F5-3B42CE1540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CE6-D0E0-412A-B3A7-73F8AE81FAFC}" type="datetimeFigureOut">
              <a:rPr lang="cs-CZ" smtClean="0"/>
              <a:pPr/>
              <a:t>27.5.2013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8B20-E1FC-4E71-87F5-3B42CE1540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CE6-D0E0-412A-B3A7-73F8AE81FAFC}" type="datetimeFigureOut">
              <a:rPr lang="cs-CZ" smtClean="0"/>
              <a:pPr/>
              <a:t>27.5.2013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8B20-E1FC-4E71-87F5-3B42CE1540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CE6-D0E0-412A-B3A7-73F8AE81FAFC}" type="datetimeFigureOut">
              <a:rPr lang="cs-CZ" smtClean="0"/>
              <a:pPr/>
              <a:t>27.5.2013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8B20-E1FC-4E71-87F5-3B42CE1540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CE6-D0E0-412A-B3A7-73F8AE81FAFC}" type="datetimeFigureOut">
              <a:rPr lang="cs-CZ" smtClean="0"/>
              <a:pPr/>
              <a:t>27.5.2013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8B20-E1FC-4E71-87F5-3B42CE1540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CE6-D0E0-412A-B3A7-73F8AE81FAFC}" type="datetimeFigureOut">
              <a:rPr lang="cs-CZ" smtClean="0"/>
              <a:pPr/>
              <a:t>27.5.2013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8B20-E1FC-4E71-87F5-3B42CE1540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CE6-D0E0-412A-B3A7-73F8AE81FAFC}" type="datetimeFigureOut">
              <a:rPr lang="cs-CZ" smtClean="0"/>
              <a:pPr/>
              <a:t>27.5.2013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8B20-E1FC-4E71-87F5-3B42CE1540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CE6-D0E0-412A-B3A7-73F8AE81FAFC}" type="datetimeFigureOut">
              <a:rPr lang="cs-CZ" smtClean="0"/>
              <a:pPr/>
              <a:t>27.5.2013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8B20-E1FC-4E71-87F5-3B42CE1540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21CE6-D0E0-412A-B3A7-73F8AE81FAFC}" type="datetimeFigureOut">
              <a:rPr lang="cs-CZ" smtClean="0"/>
              <a:pPr/>
              <a:t>27.5.2013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E8B20-E1FC-4E71-87F5-3B42CE15404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857255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Technický úsek hotelu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7158" y="1142984"/>
            <a:ext cx="8143932" cy="4857784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Technický úsek je tvořen následujícím základním příslušenstvím:</a:t>
            </a:r>
          </a:p>
          <a:p>
            <a:pPr lvl="0" algn="l"/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rozvodny 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elektroinstalace, náhradní (záložní) zdroj elektrické energie,</a:t>
            </a:r>
          </a:p>
          <a:p>
            <a:pPr lvl="0" algn="l"/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strojovny 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výtahů,</a:t>
            </a:r>
          </a:p>
          <a:p>
            <a:pPr lvl="0" algn="l"/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strojovny 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vzduchotechniky a klimatizace,</a:t>
            </a:r>
          </a:p>
          <a:p>
            <a:pPr lvl="0" algn="l"/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strojovny 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chlazení,</a:t>
            </a:r>
          </a:p>
          <a:p>
            <a:pPr lvl="0" algn="l"/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strojovna 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bazénu,</a:t>
            </a:r>
          </a:p>
          <a:p>
            <a:pPr lvl="0" algn="l"/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AT 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stanice (k zajištění potřebného tlaku vody i v těch nejvyšších 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místech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),</a:t>
            </a:r>
          </a:p>
          <a:p>
            <a:pPr lvl="0" algn="l"/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kotelny 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(plynná paliva, elektrická energie, alternativní zdroje – tepelná čerpadla, kogenerační jednotky, sluneční energie a vzduch),</a:t>
            </a:r>
          </a:p>
          <a:p>
            <a:pPr lvl="0" algn="l"/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prostory 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měření plynu, vody a elektrické energie,</a:t>
            </a:r>
          </a:p>
          <a:p>
            <a:pPr lvl="0" algn="l"/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ČOV 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(čistírny odpadních vod),</a:t>
            </a:r>
          </a:p>
          <a:p>
            <a:pPr lvl="0" algn="l"/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rozvody 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počítačové sítě, zabezpečovacích zařízení, servery.</a:t>
            </a:r>
          </a:p>
          <a:p>
            <a:pPr algn="l"/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cs-CZ" cap="small" dirty="0" smtClean="0">
                <a:latin typeface="Arial" pitchFamily="34" charset="0"/>
                <a:cs typeface="Arial" pitchFamily="34" charset="0"/>
              </a:rPr>
              <a:t>Rizikové prvky vzniku </a:t>
            </a:r>
            <a:r>
              <a:rPr lang="cs-CZ" cap="small" dirty="0" smtClean="0">
                <a:latin typeface="Arial" pitchFamily="34" charset="0"/>
                <a:cs typeface="Arial" pitchFamily="34" charset="0"/>
              </a:rPr>
              <a:t>požáru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závady na elektrickém zařízení </a:t>
            </a: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svařování </a:t>
            </a: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nesprávná manipulace s tepelnými spotřebiči </a:t>
            </a: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nekázeň hostů a personálu - kouření a manipulace s otevřeným ohněm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lvl="0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výbuch plynu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(zanedbání revizí, kontrol, špatný stav technologického zařízení, obsluha apod.)</a:t>
            </a:r>
          </a:p>
          <a:p>
            <a:pPr lvl="0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špatný stav komínů a kouřovodů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(neprovádění revizí, kontrol a čištění komínů)</a:t>
            </a:r>
          </a:p>
          <a:p>
            <a:pPr lvl="0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nevhodné uložení hořlavých kapalin a plynů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(kapaliny uloženy v nevhodných nádobách a obalech, tlakové láhve na plyny uloženy pod úrovní terénu)</a:t>
            </a:r>
          </a:p>
          <a:p>
            <a:pPr lvl="0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porušení organizačních opatření z hlediska požární ochrany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(neprovádění pravidelných kontrol elektrických spotřebičů, neodborné opravy a obsluha vyhrazených technických zařízení, apod.),</a:t>
            </a:r>
          </a:p>
          <a:p>
            <a:pPr lvl="0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žhářství, úmyslné zapálení.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  	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Vedení podniku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 musí zajistit požárně bezpečnostní opatření  a přitom musí vycházet z těchto zásad:</a:t>
            </a: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snížit riziko vypuknutí požáru,</a:t>
            </a: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zabránit šíření plamene a kouře,</a:t>
            </a: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zajistit bezpečnou evakuaci osob,</a:t>
            </a: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umožnit činnost záchranných složek.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Protipožární opatření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Bezpečné únikové cesty bez překážek, jednoznačně a viditelně označeny</a:t>
            </a: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Stabilita konstrukce budovy po dobu potřebnou k evakuaci </a:t>
            </a: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Omezení  vysoce hořlavého vybavení nebo stavebních a dekoračních materiálů (tato okolnost je zejména v hotelech velmi důležitá)</a:t>
            </a: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Elektřina ,vytápění, přístroje a zařízení udržovat v dobrém funkčním stavu  a používat předepsaným bezpečným způsobem (důležitým úkolem pro pokojské je registrovat, zda hoteloví hosté nepoužívají elektrospotřebiče se zvýšeným rizikem vzniku požáru)</a:t>
            </a: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Prostředky k varování ubytovaných osob o přítomnosti ohně,</a:t>
            </a: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Pokyny pro personál i hosty jak postupovat v případě požáru (evakuační plán)</a:t>
            </a: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Protipožární zařízení udržovat v dobrém funkčním stavu,</a:t>
            </a: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Pravidelné školení personálu o předpisech k zajištění požární ochrany,  cvičný požární poplach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Dokumentace požární prevence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b="1" dirty="0" smtClean="0">
                <a:latin typeface="Arial" pitchFamily="34" charset="0"/>
                <a:cs typeface="Arial" pitchFamily="34" charset="0"/>
              </a:rPr>
              <a:t>požární řád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– sestavuje se pro jednotlivé úseky hotelu (ubytovací úsek, odbytová střediska, kuchyň, sklady, prádelna, kotelna),</a:t>
            </a:r>
          </a:p>
          <a:p>
            <a:pPr lvl="0"/>
            <a:r>
              <a:rPr lang="cs-CZ" b="1" dirty="0" smtClean="0">
                <a:latin typeface="Arial" pitchFamily="34" charset="0"/>
                <a:cs typeface="Arial" pitchFamily="34" charset="0"/>
              </a:rPr>
              <a:t>požární poplachové směrnice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které obsahují důležitá telefonní čísla pohotovostních služeb, určení postupu při vzniku požáru,</a:t>
            </a: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požární evakuační plán,</a:t>
            </a: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dokumentace zdolávání požárů,</a:t>
            </a: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řád ohlašovny požárů,</a:t>
            </a:r>
          </a:p>
          <a:p>
            <a:pPr lvl="0"/>
            <a:r>
              <a:rPr lang="cs-CZ" b="1" dirty="0" smtClean="0">
                <a:latin typeface="Arial" pitchFamily="34" charset="0"/>
                <a:cs typeface="Arial" pitchFamily="34" charset="0"/>
              </a:rPr>
              <a:t>požární kniha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pro zapisování veškerých událostí týkajících se požární ochrany (záznam o kontrolách objektu požárním technikem, školení zaměstnanců, vznik, resp. příčiny vzniku požáru)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cap="small" dirty="0" smtClean="0">
                <a:latin typeface="Arial" pitchFamily="34" charset="0"/>
                <a:cs typeface="Arial" pitchFamily="34" charset="0"/>
              </a:rPr>
              <a:t>Ostraha objektu – zajištění ochrany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cs-CZ" b="1" cap="small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Základem je bezpečnostní analýza. Výsledkem by měla být vhodná kombinace více opatření včetně fyzické ochrany hotelového zařízení. 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Důležitým opatřením je zajištění fyzické přítomnosti zaměstnanců hotelové ochrany. 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a) Vlastní pracovníci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b)Bezpečnostní agentury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c) Ve větších hotelech bývá někdy kromě klasické „ochranky“ zřizována i funkce hotelového detektiva (např. v roli technika hotelu).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Prevence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Kamerové systémy 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Detektory kovů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Trénink zaměstnanců 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 (oční kontakt - přehled, diskrétnost v osobních a pracovních hovorech) 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Zjištění totožnosti 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Bezpečnostní folie na oknech</a:t>
            </a:r>
          </a:p>
          <a:p>
            <a:r>
              <a:rPr lang="cs-CZ" dirty="0" err="1" smtClean="0">
                <a:latin typeface="Arial" pitchFamily="34" charset="0"/>
                <a:cs typeface="Arial" pitchFamily="34" charset="0"/>
              </a:rPr>
              <a:t>Uzamykací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mechanický nebo elektronický systém, karty na vstup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Vyhrazená technická zařízení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  Je nutné věnovat zvláštní pozornost technickým zařízením a strojům podléhajícím kontrole Inspektorátu bezpečnosti práce: </a:t>
            </a:r>
          </a:p>
          <a:p>
            <a:pPr>
              <a:buFontTx/>
              <a:buChar char="-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tlaková</a:t>
            </a:r>
          </a:p>
          <a:p>
            <a:pPr>
              <a:buFontTx/>
              <a:buChar char="-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zdvihací</a:t>
            </a:r>
          </a:p>
          <a:p>
            <a:pPr>
              <a:buFontTx/>
              <a:buChar char="-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>
                <a:latin typeface="Arial" pitchFamily="34" charset="0"/>
                <a:cs typeface="Arial" pitchFamily="34" charset="0"/>
              </a:rPr>
              <a:t>elektrická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plynová </a:t>
            </a:r>
            <a:r>
              <a:rPr lang="cs-CZ" dirty="0">
                <a:latin typeface="Arial" pitchFamily="34" charset="0"/>
                <a:cs typeface="Arial" pitchFamily="34" charset="0"/>
              </a:rPr>
              <a:t>zařízení.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 Tyto </a:t>
            </a:r>
            <a:r>
              <a:rPr lang="cs-CZ" dirty="0">
                <a:latin typeface="Arial" pitchFamily="34" charset="0"/>
                <a:cs typeface="Arial" pitchFamily="34" charset="0"/>
              </a:rPr>
              <a:t>instituce kontrolují, zda jsou u vyhrazených technických zařízení splněny požadavky bezpečnosti práce a podávají o tom odborná a závazná stanoviska.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Vedoucí technického úseku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    Odborník se technickým vzděláním jehož náplní práce je : </a:t>
            </a: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 péče </a:t>
            </a:r>
            <a:r>
              <a:rPr lang="cs-CZ" dirty="0">
                <a:latin typeface="Arial" pitchFamily="34" charset="0"/>
                <a:cs typeface="Arial" pitchFamily="34" charset="0"/>
              </a:rPr>
              <a:t>o materiálně technickou základnu a její rozvoj, zejména za údržbu a chod technických zařízení, provádění oprav,</a:t>
            </a:r>
          </a:p>
          <a:p>
            <a:pPr lvl="0"/>
            <a:r>
              <a:rPr lang="cs-CZ" dirty="0">
                <a:latin typeface="Arial" pitchFamily="34" charset="0"/>
                <a:cs typeface="Arial" pitchFamily="34" charset="0"/>
              </a:rPr>
              <a:t>účelný nákup dlouhodobého hmotného a nehmotného majetku pro vybavení hotelových pokojů dle možností a plánů hotelu,</a:t>
            </a:r>
          </a:p>
          <a:p>
            <a:pPr lvl="0"/>
            <a:r>
              <a:rPr lang="cs-CZ" dirty="0">
                <a:latin typeface="Arial" pitchFamily="34" charset="0"/>
                <a:cs typeface="Arial" pitchFamily="34" charset="0"/>
              </a:rPr>
              <a:t>řízení činnosti v oblasti energetiky, dopravy a požární ochrany,</a:t>
            </a:r>
          </a:p>
          <a:p>
            <a:pPr lvl="0"/>
            <a:r>
              <a:rPr lang="cs-CZ" dirty="0">
                <a:latin typeface="Arial" pitchFamily="34" charset="0"/>
                <a:cs typeface="Arial" pitchFamily="34" charset="0"/>
              </a:rPr>
              <a:t>ochranu majetku společnosti v tomto úseku,</a:t>
            </a:r>
          </a:p>
          <a:p>
            <a:pPr lvl="0"/>
            <a:r>
              <a:rPr lang="cs-CZ" dirty="0">
                <a:latin typeface="Arial" pitchFamily="34" charset="0"/>
                <a:cs typeface="Arial" pitchFamily="34" charset="0"/>
              </a:rPr>
              <a:t>vedení předepsané operativní evidence a provádění potřebných analýz v rámci technického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úseku.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dirty="0">
                <a:latin typeface="Arial" pitchFamily="34" charset="0"/>
                <a:cs typeface="Arial" pitchFamily="34" charset="0"/>
              </a:rPr>
              <a:t>spolupráci při odstraňování kolaudačních nedostatků, či nedokončených činností zajišťovaných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dodavatelsky</a:t>
            </a:r>
            <a:r>
              <a:rPr lang="cs-CZ" dirty="0">
                <a:latin typeface="Arial" pitchFamily="34" charset="0"/>
                <a:cs typeface="Arial" pitchFamily="34" charset="0"/>
              </a:rPr>
              <a:t>, resp. reklamace těchto dodávek,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zabezpečení a kontrolu provozuschopnosti, správné používání, udržování a modernizace technického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zařízení.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cap="small" dirty="0" smtClean="0">
                <a:latin typeface="Arial" pitchFamily="34" charset="0"/>
                <a:cs typeface="Arial" pitchFamily="34" charset="0"/>
              </a:rPr>
              <a:t>Operativně-technická evidence technického </a:t>
            </a:r>
            <a:r>
              <a:rPr lang="cs-CZ" cap="small" dirty="0" smtClean="0">
                <a:latin typeface="Arial" pitchFamily="34" charset="0"/>
                <a:cs typeface="Arial" pitchFamily="34" charset="0"/>
              </a:rPr>
              <a:t>úseku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 Pro </a:t>
            </a:r>
            <a:r>
              <a:rPr lang="cs-CZ" dirty="0">
                <a:latin typeface="Arial" pitchFamily="34" charset="0"/>
                <a:cs typeface="Arial" pitchFamily="34" charset="0"/>
              </a:rPr>
              <a:t>veškerá technická zařízení musí být po celou dobu jejich provozu či používání k 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dispozici: </a:t>
            </a:r>
          </a:p>
          <a:p>
            <a:pPr>
              <a:buFontTx/>
              <a:buChar char="-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projektová dokumentace</a:t>
            </a:r>
          </a:p>
          <a:p>
            <a:pPr>
              <a:buFontTx/>
              <a:buChar char="-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>
                <a:latin typeface="Arial" pitchFamily="34" charset="0"/>
                <a:cs typeface="Arial" pitchFamily="34" charset="0"/>
              </a:rPr>
              <a:t>kolaudační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rozhodnutí</a:t>
            </a:r>
          </a:p>
          <a:p>
            <a:pPr>
              <a:buFontTx/>
              <a:buChar char="-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>
                <a:latin typeface="Arial" pitchFamily="34" charset="0"/>
                <a:cs typeface="Arial" pitchFamily="34" charset="0"/>
              </a:rPr>
              <a:t>protokol o převzetí do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užívání</a:t>
            </a:r>
          </a:p>
          <a:p>
            <a:pPr>
              <a:buFontTx/>
              <a:buChar char="-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>
                <a:latin typeface="Arial" pitchFamily="34" charset="0"/>
                <a:cs typeface="Arial" pitchFamily="34" charset="0"/>
              </a:rPr>
              <a:t>dokumentace výrobce (např. návody od výrobce, pasport, prohlášení o shodě apod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.)</a:t>
            </a:r>
          </a:p>
          <a:p>
            <a:pPr>
              <a:buFontTx/>
              <a:buChar char="-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provozní </a:t>
            </a:r>
            <a:r>
              <a:rPr lang="cs-CZ" dirty="0">
                <a:latin typeface="Arial" pitchFamily="34" charset="0"/>
                <a:cs typeface="Arial" pitchFamily="34" charset="0"/>
              </a:rPr>
              <a:t>dokumentace (návody na obsluhu, údržbu, místní provozní předpisy atd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.)</a:t>
            </a:r>
          </a:p>
          <a:p>
            <a:pPr>
              <a:buFontTx/>
              <a:buChar char="-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>
                <a:latin typeface="Arial" pitchFamily="34" charset="0"/>
                <a:cs typeface="Arial" pitchFamily="34" charset="0"/>
              </a:rPr>
              <a:t>doklady o kontrolách a revizích. 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základní předpisy vztahující se k provozu těchto zařízení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dirty="0">
                <a:latin typeface="Arial" pitchFamily="34" charset="0"/>
                <a:cs typeface="Arial" pitchFamily="34" charset="0"/>
              </a:rPr>
              <a:t>zákon č. 50/1976 Sb., o územním plánování a stavebním řádu ( stavební zákon), ve znění pozdějších předpisů,</a:t>
            </a:r>
          </a:p>
          <a:p>
            <a:pPr lvl="0"/>
            <a:r>
              <a:rPr lang="cs-CZ" dirty="0">
                <a:latin typeface="Arial" pitchFamily="34" charset="0"/>
                <a:cs typeface="Arial" pitchFamily="34" charset="0"/>
              </a:rPr>
              <a:t>zákon č.22/1997 Sb., o technických požadavcích na výrobky, ve znění pozdějších předpisů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(k tomuto zákonu byla vydána nařízení vlády, která stanoví technické požadavky pro různá zařízení a výrobky),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dirty="0">
                <a:latin typeface="Arial" pitchFamily="34" charset="0"/>
                <a:cs typeface="Arial" pitchFamily="34" charset="0"/>
              </a:rPr>
              <a:t>zákon č. 458/2000 Sb., o podmínkách  podnikání a o výkonu státní správy v energetických odvětvích, ve znění pozdějších předpisů,</a:t>
            </a:r>
          </a:p>
          <a:p>
            <a:pPr lvl="0"/>
            <a:r>
              <a:rPr lang="cs-CZ" dirty="0">
                <a:latin typeface="Arial" pitchFamily="34" charset="0"/>
                <a:cs typeface="Arial" pitchFamily="34" charset="0"/>
              </a:rPr>
              <a:t>zákon č. 258/2000 Sb., o ochraně veřejného zdraví, ve znění pozdějších předpisů,</a:t>
            </a:r>
          </a:p>
          <a:p>
            <a:pPr lvl="0"/>
            <a:r>
              <a:rPr lang="cs-CZ" dirty="0">
                <a:latin typeface="Arial" pitchFamily="34" charset="0"/>
                <a:cs typeface="Arial" pitchFamily="34" charset="0"/>
              </a:rPr>
              <a:t>vyhláška ČÚBP č.48/1982 Sb., kterou se stanoví základní požadavky k zajištění bezpečnosti práce a technických zařízení, ve znění pozdějších předpisů,</a:t>
            </a:r>
          </a:p>
          <a:p>
            <a:pPr lvl="0"/>
            <a:r>
              <a:rPr lang="cs-CZ" dirty="0">
                <a:latin typeface="Arial" pitchFamily="34" charset="0"/>
                <a:cs typeface="Arial" pitchFamily="34" charset="0"/>
              </a:rPr>
              <a:t>vyhláška ČÚBP a ČBÚ č.18/1979 Sb., kterou se určují vyhrazená tlaková zařízení a stanoví některé podmínky k zajištění jejich bezpečnosti, ve znění pozdějších předpisů,</a:t>
            </a:r>
          </a:p>
          <a:p>
            <a:pPr lvl="0"/>
            <a:r>
              <a:rPr lang="cs-CZ" dirty="0">
                <a:latin typeface="Arial" pitchFamily="34" charset="0"/>
                <a:cs typeface="Arial" pitchFamily="34" charset="0"/>
              </a:rPr>
              <a:t>vyhláška ČÚBP a ČBÚ č.19/1979 Sb., kterou se určují vyhrazená zdvihací zařízení a stanoví některé podmínky k zajištění jejich bezpečnosti, ve znění pozdějších předpisů,</a:t>
            </a:r>
          </a:p>
          <a:p>
            <a:pPr lvl="0"/>
            <a:r>
              <a:rPr lang="cs-CZ" dirty="0">
                <a:latin typeface="Arial" pitchFamily="34" charset="0"/>
                <a:cs typeface="Arial" pitchFamily="34" charset="0"/>
              </a:rPr>
              <a:t>vyhláška ČÚBP a ČBÚ č.20/1979 Sb., kterou se určují vyhrazená elektrická zařízení a stanoví některé podmínky k zajištění jejich bezpečnosti, ve znění pozdějších předpisů,</a:t>
            </a:r>
          </a:p>
          <a:p>
            <a:pPr lvl="0"/>
            <a:r>
              <a:rPr lang="cs-CZ" dirty="0">
                <a:latin typeface="Arial" pitchFamily="34" charset="0"/>
                <a:cs typeface="Arial" pitchFamily="34" charset="0"/>
              </a:rPr>
              <a:t>vyhláška ČÚBP a ČBÚ č.21/1979 Sb., kterou se určují vyhrazená plynová zařízení a stanoví některé podmínky k zajištění jejich bezpečnosti, ve znění pozdějších předpisů,</a:t>
            </a:r>
          </a:p>
          <a:p>
            <a:pPr lvl="0"/>
            <a:r>
              <a:rPr lang="cs-CZ" dirty="0">
                <a:latin typeface="Arial" pitchFamily="34" charset="0"/>
                <a:cs typeface="Arial" pitchFamily="34" charset="0"/>
              </a:rPr>
              <a:t>vyhláška ČÚBP č. 91/1993 Sb., k zajištění bezpečnosti práce v nízkotlakých kotelnách.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cap="small" dirty="0" smtClean="0">
                <a:latin typeface="Arial" pitchFamily="34" charset="0"/>
                <a:cs typeface="Arial" pitchFamily="34" charset="0"/>
              </a:rPr>
              <a:t>Revize jednotlivých technických zařízení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cs-CZ" b="1" cap="small" dirty="0">
              <a:latin typeface="Arial" pitchFamily="34" charset="0"/>
              <a:cs typeface="Arial" pitchFamily="34" charset="0"/>
            </a:endParaRP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Příslušná ustanovení stavebního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zákona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>
                <a:latin typeface="Arial" pitchFamily="34" charset="0"/>
                <a:cs typeface="Arial" pitchFamily="34" charset="0"/>
              </a:rPr>
              <a:t>Zákoníku práce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Dalších </a:t>
            </a:r>
            <a:r>
              <a:rPr lang="cs-CZ" dirty="0">
                <a:latin typeface="Arial" pitchFamily="34" charset="0"/>
                <a:cs typeface="Arial" pitchFamily="34" charset="0"/>
              </a:rPr>
              <a:t>právních  předpisů stanoví,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že:  „provozovatel </a:t>
            </a:r>
            <a:r>
              <a:rPr lang="cs-CZ" dirty="0">
                <a:latin typeface="Arial" pitchFamily="34" charset="0"/>
                <a:cs typeface="Arial" pitchFamily="34" charset="0"/>
              </a:rPr>
              <a:t>technických zařízení je povinen v souladu s příslušnými předpisy provádět revize a kontroly  těchto zařízení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.“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 četnost </a:t>
            </a:r>
            <a:r>
              <a:rPr lang="cs-CZ" dirty="0">
                <a:latin typeface="Arial" pitchFamily="34" charset="0"/>
                <a:cs typeface="Arial" pitchFamily="34" charset="0"/>
              </a:rPr>
              <a:t>revizí a kontrol technických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zařízení je přesně vymezena.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cap="small" dirty="0" smtClean="0">
                <a:latin typeface="Arial" pitchFamily="34" charset="0"/>
                <a:cs typeface="Arial" pitchFamily="34" charset="0"/>
              </a:rPr>
              <a:t>Bezpečnostní zajištění </a:t>
            </a:r>
            <a:r>
              <a:rPr lang="cs-CZ" cap="small" dirty="0" smtClean="0">
                <a:latin typeface="Arial" pitchFamily="34" charset="0"/>
                <a:cs typeface="Arial" pitchFamily="34" charset="0"/>
              </a:rPr>
              <a:t>hotelu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Rostoucí </a:t>
            </a:r>
            <a:r>
              <a:rPr lang="cs-CZ" dirty="0">
                <a:latin typeface="Arial" pitchFamily="34" charset="0"/>
                <a:cs typeface="Arial" pitchFamily="34" charset="0"/>
              </a:rPr>
              <a:t>potřeba bezpečnosti, zejména je-li spojená s nutností dočasně pobývat mimo domov a pobývat v hotelu, vede tato zařízení k neustálému zvyšování bezpečnosti. Známé americké heslo „SAFETY FIRST“ platí nejen v armádě či policii, ale pochopitelně také v hotelech.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cs-CZ" cap="small" dirty="0" smtClean="0">
                <a:latin typeface="Arial" pitchFamily="34" charset="0"/>
                <a:cs typeface="Arial" pitchFamily="34" charset="0"/>
              </a:rPr>
              <a:t>Zabezpečovací a protipožární systémy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86478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     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5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5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5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5000" dirty="0" smtClean="0">
                <a:latin typeface="Arial" pitchFamily="34" charset="0"/>
                <a:cs typeface="Arial" pitchFamily="34" charset="0"/>
              </a:rPr>
              <a:t>Technická </a:t>
            </a:r>
            <a:r>
              <a:rPr lang="cs-CZ" sz="5000" dirty="0">
                <a:latin typeface="Arial" pitchFamily="34" charset="0"/>
                <a:cs typeface="Arial" pitchFamily="34" charset="0"/>
              </a:rPr>
              <a:t>zařízení a výrobky </a:t>
            </a:r>
            <a:r>
              <a:rPr lang="cs-CZ" sz="5000" dirty="0" smtClean="0">
                <a:latin typeface="Arial" pitchFamily="34" charset="0"/>
                <a:cs typeface="Arial" pitchFamily="34" charset="0"/>
              </a:rPr>
              <a:t>podmiňující </a:t>
            </a:r>
            <a:r>
              <a:rPr lang="cs-CZ" sz="5000" dirty="0">
                <a:latin typeface="Arial" pitchFamily="34" charset="0"/>
                <a:cs typeface="Arial" pitchFamily="34" charset="0"/>
              </a:rPr>
              <a:t>požární bezpečnost </a:t>
            </a:r>
            <a:r>
              <a:rPr lang="cs-CZ" sz="5000" dirty="0" smtClean="0">
                <a:latin typeface="Arial" pitchFamily="34" charset="0"/>
                <a:cs typeface="Arial" pitchFamily="34" charset="0"/>
              </a:rPr>
              <a:t>hotelů: </a:t>
            </a:r>
          </a:p>
          <a:p>
            <a:pPr>
              <a:buNone/>
            </a:pPr>
            <a:endParaRPr lang="cs-CZ" sz="5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5000" b="1" dirty="0">
                <a:latin typeface="Arial" pitchFamily="34" charset="0"/>
                <a:cs typeface="Arial" pitchFamily="34" charset="0"/>
              </a:rPr>
              <a:t>zařízení pro požární signalizaci</a:t>
            </a:r>
            <a:r>
              <a:rPr lang="cs-CZ" sz="50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5000" dirty="0" smtClean="0">
                <a:latin typeface="Arial" pitchFamily="34" charset="0"/>
                <a:cs typeface="Arial" pitchFamily="34" charset="0"/>
              </a:rPr>
              <a:t>(el. požární </a:t>
            </a:r>
            <a:r>
              <a:rPr lang="cs-CZ" sz="5000" dirty="0">
                <a:latin typeface="Arial" pitchFamily="34" charset="0"/>
                <a:cs typeface="Arial" pitchFamily="34" charset="0"/>
              </a:rPr>
              <a:t>signalizace, </a:t>
            </a:r>
            <a:r>
              <a:rPr lang="cs-CZ" sz="5000" dirty="0" smtClean="0">
                <a:latin typeface="Arial" pitchFamily="34" charset="0"/>
                <a:cs typeface="Arial" pitchFamily="34" charset="0"/>
              </a:rPr>
              <a:t>dálkový přenos, </a:t>
            </a:r>
            <a:r>
              <a:rPr lang="cs-CZ" sz="5000" dirty="0">
                <a:latin typeface="Arial" pitchFamily="34" charset="0"/>
                <a:cs typeface="Arial" pitchFamily="34" charset="0"/>
              </a:rPr>
              <a:t>poplachové zařízení</a:t>
            </a:r>
            <a:r>
              <a:rPr lang="cs-CZ" sz="5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0"/>
            <a:r>
              <a:rPr lang="cs-CZ" sz="5000" b="1" dirty="0" smtClean="0">
                <a:latin typeface="Arial" pitchFamily="34" charset="0"/>
                <a:cs typeface="Arial" pitchFamily="34" charset="0"/>
              </a:rPr>
              <a:t>zařízení </a:t>
            </a:r>
            <a:r>
              <a:rPr lang="cs-CZ" sz="5000" b="1" dirty="0">
                <a:latin typeface="Arial" pitchFamily="34" charset="0"/>
                <a:cs typeface="Arial" pitchFamily="34" charset="0"/>
              </a:rPr>
              <a:t>pro potlačení požáru nebo výbuchu</a:t>
            </a:r>
            <a:r>
              <a:rPr lang="cs-CZ" sz="50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5000" dirty="0" smtClean="0">
                <a:latin typeface="Arial" pitchFamily="34" charset="0"/>
                <a:cs typeface="Arial" pitchFamily="34" charset="0"/>
              </a:rPr>
              <a:t>(automatické </a:t>
            </a:r>
            <a:r>
              <a:rPr lang="cs-CZ" sz="5000" dirty="0" err="1">
                <a:latin typeface="Arial" pitchFamily="34" charset="0"/>
                <a:cs typeface="Arial" pitchFamily="34" charset="0"/>
              </a:rPr>
              <a:t>protivýbuchové</a:t>
            </a:r>
            <a:r>
              <a:rPr lang="cs-CZ" sz="50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5000" dirty="0" smtClean="0">
                <a:latin typeface="Arial" pitchFamily="34" charset="0"/>
                <a:cs typeface="Arial" pitchFamily="34" charset="0"/>
              </a:rPr>
              <a:t>zařízení)</a:t>
            </a:r>
          </a:p>
          <a:p>
            <a:pPr lvl="0"/>
            <a:r>
              <a:rPr lang="cs-CZ" sz="5000" b="1" dirty="0" smtClean="0">
                <a:latin typeface="Arial" pitchFamily="34" charset="0"/>
                <a:cs typeface="Arial" pitchFamily="34" charset="0"/>
              </a:rPr>
              <a:t>zařízení </a:t>
            </a:r>
            <a:r>
              <a:rPr lang="cs-CZ" sz="5000" b="1" dirty="0">
                <a:latin typeface="Arial" pitchFamily="34" charset="0"/>
                <a:cs typeface="Arial" pitchFamily="34" charset="0"/>
              </a:rPr>
              <a:t>pro usměrňování pohybu kouře při požáru</a:t>
            </a:r>
            <a:r>
              <a:rPr lang="cs-CZ" sz="5000" dirty="0">
                <a:latin typeface="Arial" pitchFamily="34" charset="0"/>
                <a:cs typeface="Arial" pitchFamily="34" charset="0"/>
              </a:rPr>
              <a:t> (např. zařízení pro odvod tepla a kouře, </a:t>
            </a:r>
            <a:r>
              <a:rPr lang="cs-CZ" sz="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5000" dirty="0" err="1">
                <a:latin typeface="Arial" pitchFamily="34" charset="0"/>
                <a:cs typeface="Arial" pitchFamily="34" charset="0"/>
              </a:rPr>
              <a:t>kouřotěsné</a:t>
            </a:r>
            <a:r>
              <a:rPr lang="cs-CZ" sz="5000" dirty="0">
                <a:latin typeface="Arial" pitchFamily="34" charset="0"/>
                <a:cs typeface="Arial" pitchFamily="34" charset="0"/>
              </a:rPr>
              <a:t> dveře, zařízení přirozeného odvětrání kouře</a:t>
            </a:r>
            <a:r>
              <a:rPr lang="cs-CZ" sz="5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0"/>
            <a:r>
              <a:rPr lang="cs-CZ" sz="5000" b="1" dirty="0" smtClean="0">
                <a:latin typeface="Arial" pitchFamily="34" charset="0"/>
                <a:cs typeface="Arial" pitchFamily="34" charset="0"/>
              </a:rPr>
              <a:t>zařízení </a:t>
            </a:r>
            <a:r>
              <a:rPr lang="cs-CZ" sz="5000" b="1" dirty="0">
                <a:latin typeface="Arial" pitchFamily="34" charset="0"/>
                <a:cs typeface="Arial" pitchFamily="34" charset="0"/>
              </a:rPr>
              <a:t>pro únik osob při požáru</a:t>
            </a:r>
            <a:r>
              <a:rPr lang="cs-CZ" sz="50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5000" dirty="0" smtClean="0">
                <a:latin typeface="Arial" pitchFamily="34" charset="0"/>
                <a:cs typeface="Arial" pitchFamily="34" charset="0"/>
              </a:rPr>
              <a:t>(požární </a:t>
            </a:r>
            <a:r>
              <a:rPr lang="cs-CZ" sz="5000" dirty="0">
                <a:latin typeface="Arial" pitchFamily="34" charset="0"/>
                <a:cs typeface="Arial" pitchFamily="34" charset="0"/>
              </a:rPr>
              <a:t>nebo evakuační výtah, nouzové osvětlení, nouzové sdělovací zařízení, funkční vybavení dveří, bezpečnostní a výstražné zařízení</a:t>
            </a:r>
            <a:r>
              <a:rPr lang="cs-CZ" sz="5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0"/>
            <a:r>
              <a:rPr lang="cs-CZ" sz="5000" b="1" dirty="0" smtClean="0">
                <a:latin typeface="Arial" pitchFamily="34" charset="0"/>
                <a:cs typeface="Arial" pitchFamily="34" charset="0"/>
              </a:rPr>
              <a:t>zařízení </a:t>
            </a:r>
            <a:r>
              <a:rPr lang="cs-CZ" sz="5000" b="1" dirty="0">
                <a:latin typeface="Arial" pitchFamily="34" charset="0"/>
                <a:cs typeface="Arial" pitchFamily="34" charset="0"/>
              </a:rPr>
              <a:t>pro zásobování požární vodou </a:t>
            </a:r>
            <a:r>
              <a:rPr lang="cs-CZ" sz="5000" dirty="0" smtClean="0">
                <a:latin typeface="Arial" pitchFamily="34" charset="0"/>
                <a:cs typeface="Arial" pitchFamily="34" charset="0"/>
              </a:rPr>
              <a:t>(vnější  a vnitřní požární </a:t>
            </a:r>
            <a:r>
              <a:rPr lang="cs-CZ" sz="5000" dirty="0">
                <a:latin typeface="Arial" pitchFamily="34" charset="0"/>
                <a:cs typeface="Arial" pitchFamily="34" charset="0"/>
              </a:rPr>
              <a:t>vodovod  </a:t>
            </a:r>
            <a:r>
              <a:rPr lang="cs-CZ" sz="5000" dirty="0" smtClean="0">
                <a:latin typeface="Arial" pitchFamily="34" charset="0"/>
                <a:cs typeface="Arial" pitchFamily="34" charset="0"/>
              </a:rPr>
              <a:t>včetně  </a:t>
            </a:r>
            <a:r>
              <a:rPr lang="cs-CZ" sz="5000" dirty="0">
                <a:latin typeface="Arial" pitchFamily="34" charset="0"/>
                <a:cs typeface="Arial" pitchFamily="34" charset="0"/>
              </a:rPr>
              <a:t>hydrantů, </a:t>
            </a:r>
            <a:r>
              <a:rPr lang="cs-CZ" sz="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5000" dirty="0">
                <a:latin typeface="Arial" pitchFamily="34" charset="0"/>
                <a:cs typeface="Arial" pitchFamily="34" charset="0"/>
              </a:rPr>
              <a:t>hadicových a hydrantových systémů, nezavodněné požární potrubí</a:t>
            </a:r>
            <a:r>
              <a:rPr lang="cs-CZ" sz="5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0"/>
            <a:r>
              <a:rPr lang="cs-CZ" sz="5000" b="1" dirty="0" smtClean="0">
                <a:latin typeface="Arial" pitchFamily="34" charset="0"/>
                <a:cs typeface="Arial" pitchFamily="34" charset="0"/>
              </a:rPr>
              <a:t>zařízení </a:t>
            </a:r>
            <a:r>
              <a:rPr lang="cs-CZ" sz="5000" b="1" dirty="0">
                <a:latin typeface="Arial" pitchFamily="34" charset="0"/>
                <a:cs typeface="Arial" pitchFamily="34" charset="0"/>
              </a:rPr>
              <a:t>pro omezení šíření požáru </a:t>
            </a:r>
            <a:r>
              <a:rPr lang="cs-CZ" sz="5000" dirty="0" smtClean="0">
                <a:latin typeface="Arial" pitchFamily="34" charset="0"/>
                <a:cs typeface="Arial" pitchFamily="34" charset="0"/>
              </a:rPr>
              <a:t>(požární </a:t>
            </a:r>
            <a:r>
              <a:rPr lang="cs-CZ" sz="5000" dirty="0">
                <a:latin typeface="Arial" pitchFamily="34" charset="0"/>
                <a:cs typeface="Arial" pitchFamily="34" charset="0"/>
              </a:rPr>
              <a:t>klapka, požární dveře a požární uzávěry </a:t>
            </a:r>
            <a:r>
              <a:rPr lang="cs-CZ" sz="5000" dirty="0" smtClean="0">
                <a:latin typeface="Arial" pitchFamily="34" charset="0"/>
                <a:cs typeface="Arial" pitchFamily="34" charset="0"/>
              </a:rPr>
              <a:t>otvorů , </a:t>
            </a:r>
            <a:r>
              <a:rPr lang="cs-CZ" sz="5000" dirty="0">
                <a:latin typeface="Arial" pitchFamily="34" charset="0"/>
                <a:cs typeface="Arial" pitchFamily="34" charset="0"/>
              </a:rPr>
              <a:t>zvýšení požární odolnosti stavebních konstrukcí nebo snížení hořlavosti stavebních </a:t>
            </a:r>
            <a:r>
              <a:rPr lang="cs-CZ" sz="5000" dirty="0" smtClean="0">
                <a:latin typeface="Arial" pitchFamily="34" charset="0"/>
                <a:cs typeface="Arial" pitchFamily="34" charset="0"/>
              </a:rPr>
              <a:t>hmot)</a:t>
            </a:r>
          </a:p>
          <a:p>
            <a:pPr lvl="0"/>
            <a:r>
              <a:rPr lang="cs-CZ" sz="5000" b="1" dirty="0" smtClean="0">
                <a:latin typeface="Arial" pitchFamily="34" charset="0"/>
                <a:cs typeface="Arial" pitchFamily="34" charset="0"/>
              </a:rPr>
              <a:t>náhradní </a:t>
            </a:r>
            <a:r>
              <a:rPr lang="cs-CZ" sz="5000" b="1" dirty="0">
                <a:latin typeface="Arial" pitchFamily="34" charset="0"/>
                <a:cs typeface="Arial" pitchFamily="34" charset="0"/>
              </a:rPr>
              <a:t>zdroje a prostředky určené k zajištění provozuschopnosti požárně bezpečnostních zařízení, </a:t>
            </a:r>
            <a:r>
              <a:rPr lang="cs-CZ" sz="5000" dirty="0">
                <a:latin typeface="Arial" pitchFamily="34" charset="0"/>
                <a:cs typeface="Arial" pitchFamily="34" charset="0"/>
              </a:rPr>
              <a:t>zdroje nebo zásoba hasebních látek  </a:t>
            </a:r>
            <a:r>
              <a:rPr lang="cs-CZ" sz="5000" dirty="0" smtClean="0">
                <a:latin typeface="Arial" pitchFamily="34" charset="0"/>
                <a:cs typeface="Arial" pitchFamily="34" charset="0"/>
              </a:rPr>
              <a:t>a vody</a:t>
            </a:r>
            <a:endParaRPr lang="cs-CZ" sz="5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cs-CZ" cap="small" dirty="0" smtClean="0">
                <a:latin typeface="Arial" pitchFamily="34" charset="0"/>
                <a:cs typeface="Arial" pitchFamily="34" charset="0"/>
              </a:rPr>
              <a:t> činnost podle požárního </a:t>
            </a:r>
            <a:r>
              <a:rPr lang="cs-CZ" cap="small" dirty="0" smtClean="0">
                <a:latin typeface="Arial" pitchFamily="34" charset="0"/>
                <a:cs typeface="Arial" pitchFamily="34" charset="0"/>
              </a:rPr>
              <a:t>nebezpečí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Se člení do kategorií: 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b="1" dirty="0">
                <a:latin typeface="Arial" pitchFamily="34" charset="0"/>
                <a:cs typeface="Arial" pitchFamily="34" charset="0"/>
              </a:rPr>
              <a:t>bez zvýšeného požárního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nebezpečí</a:t>
            </a:r>
          </a:p>
          <a:p>
            <a:pPr lvl="0"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(drobné provozovny) 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b="1" dirty="0">
                <a:latin typeface="Arial" pitchFamily="34" charset="0"/>
                <a:cs typeface="Arial" pitchFamily="34" charset="0"/>
              </a:rPr>
              <a:t>se zvýšeným požárním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nebezpečím</a:t>
            </a:r>
          </a:p>
          <a:p>
            <a:pPr lvl="0"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(většina hotelů) 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b="1" dirty="0">
                <a:latin typeface="Arial" pitchFamily="34" charset="0"/>
                <a:cs typeface="Arial" pitchFamily="34" charset="0"/>
              </a:rPr>
              <a:t>s vysokým požárním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nebezpečím </a:t>
            </a:r>
          </a:p>
          <a:p>
            <a:pPr lvl="0"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( větší hotely než 45m a 200 osob najednou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)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655</Words>
  <Application>Microsoft Office PowerPoint</Application>
  <PresentationFormat>Předvádění na obrazovce (4:3)</PresentationFormat>
  <Paragraphs>130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Technický úsek hotelu </vt:lpstr>
      <vt:lpstr>Vyhrazená technická zařízení </vt:lpstr>
      <vt:lpstr>Vedoucí technického úseku </vt:lpstr>
      <vt:lpstr>Operativně-technická evidence technického úseku</vt:lpstr>
      <vt:lpstr>základní předpisy vztahující se k provozu těchto zařízení</vt:lpstr>
      <vt:lpstr>Revize jednotlivých technických zařízení </vt:lpstr>
      <vt:lpstr>Bezpečnostní zajištění hotelu</vt:lpstr>
      <vt:lpstr>Zabezpečovací a protipožární systémy </vt:lpstr>
      <vt:lpstr> činnost podle požárního nebezpečí</vt:lpstr>
      <vt:lpstr>Rizikové prvky vzniku požáru</vt:lpstr>
      <vt:lpstr>Vedení podniku</vt:lpstr>
      <vt:lpstr>Protipožární opatření </vt:lpstr>
      <vt:lpstr>Dokumentace požární prevence </vt:lpstr>
      <vt:lpstr>Ostraha objektu – zajištění ochrany</vt:lpstr>
      <vt:lpstr>Prevence </vt:lpstr>
    </vt:vector>
  </TitlesOfParts>
  <Company>VOŠ a HŠ Opava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Technický úsek hotelu </dc:title>
  <dc:creator>burda</dc:creator>
  <cp:lastModifiedBy>Your User Name</cp:lastModifiedBy>
  <cp:revision>8</cp:revision>
  <dcterms:created xsi:type="dcterms:W3CDTF">2010-10-27T07:41:22Z</dcterms:created>
  <dcterms:modified xsi:type="dcterms:W3CDTF">2013-05-27T18:07:23Z</dcterms:modified>
</cp:coreProperties>
</file>