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AE7-35D0-45CB-87D0-99BEFA5DCF4E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54AB-1C7F-4A04-B706-A7BBB421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880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AE7-35D0-45CB-87D0-99BEFA5DCF4E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54AB-1C7F-4A04-B706-A7BBB421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23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AE7-35D0-45CB-87D0-99BEFA5DCF4E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54AB-1C7F-4A04-B706-A7BBB421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92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AE7-35D0-45CB-87D0-99BEFA5DCF4E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54AB-1C7F-4A04-B706-A7BBB421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03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AE7-35D0-45CB-87D0-99BEFA5DCF4E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54AB-1C7F-4A04-B706-A7BBB421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833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AE7-35D0-45CB-87D0-99BEFA5DCF4E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54AB-1C7F-4A04-B706-A7BBB421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86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AE7-35D0-45CB-87D0-99BEFA5DCF4E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54AB-1C7F-4A04-B706-A7BBB421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1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AE7-35D0-45CB-87D0-99BEFA5DCF4E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54AB-1C7F-4A04-B706-A7BBB421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04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AE7-35D0-45CB-87D0-99BEFA5DCF4E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54AB-1C7F-4A04-B706-A7BBB421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452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AE7-35D0-45CB-87D0-99BEFA5DCF4E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54AB-1C7F-4A04-B706-A7BBB421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53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AE7-35D0-45CB-87D0-99BEFA5DCF4E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54AB-1C7F-4A04-B706-A7BBB421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30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A9AE7-35D0-45CB-87D0-99BEFA5DCF4E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E54AB-1C7F-4A04-B706-A7BBB421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62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2000" dirty="0" smtClean="0"/>
              <a:t>Pavol </a:t>
            </a:r>
            <a:r>
              <a:rPr lang="sk-SK" sz="2000" dirty="0" err="1" smtClean="0"/>
              <a:t>Plesník</a:t>
            </a:r>
            <a:endParaRPr lang="cs-CZ" sz="2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tx1"/>
                </a:solidFill>
              </a:rPr>
              <a:t>Novela zákona o cestovných kanceláriách a agentúrach</a:t>
            </a:r>
            <a:endParaRPr lang="cs-CZ" sz="4000" b="1" dirty="0">
              <a:solidFill>
                <a:schemeClr val="tx1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57"/>
    </mc:Choice>
    <mc:Fallback>
      <p:transition spd="slow" advTm="13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Zákon 159/1999 zb.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Zadefinoval pojmy cestovná kancelárie a cestovná agentúra</a:t>
            </a:r>
          </a:p>
          <a:p>
            <a:r>
              <a:rPr lang="sk-SK" dirty="0" smtClean="0"/>
              <a:t>Stanovil podmienky podnikania v cestovnom ruchu</a:t>
            </a:r>
          </a:p>
          <a:p>
            <a:r>
              <a:rPr lang="sk-SK" dirty="0" smtClean="0"/>
              <a:t>Zadefinoval pojem zájazd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19"/>
    </mc:Choice>
    <mc:Fallback>
      <p:transition spd="slow" advTm="53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Novela zákona 159/1999 z 1. 7. 2018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k-SK" sz="3600" b="1" dirty="0" smtClean="0"/>
              <a:t>Zmenil definíciu zájazdu: </a:t>
            </a:r>
          </a:p>
          <a:p>
            <a:pPr lvl="2"/>
            <a:r>
              <a:rPr lang="sk-SK" sz="3200" dirty="0" smtClean="0"/>
              <a:t>Zájazd je súbor aspoň dvoch rôznych služieb, musí byť ponúknutý jedným podnikateľským subjektom</a:t>
            </a:r>
          </a:p>
          <a:p>
            <a:r>
              <a:rPr lang="sk-SK" b="1" dirty="0" smtClean="0"/>
              <a:t>Typy služieb</a:t>
            </a:r>
          </a:p>
          <a:p>
            <a:pPr lvl="2"/>
            <a:r>
              <a:rPr lang="sk-SK" sz="3500" dirty="0" smtClean="0"/>
              <a:t>Doprava </a:t>
            </a:r>
            <a:r>
              <a:rPr lang="sk-SK" sz="3500" dirty="0"/>
              <a:t>zákazníka</a:t>
            </a:r>
            <a:endParaRPr lang="cs-CZ" sz="3500" dirty="0"/>
          </a:p>
          <a:p>
            <a:pPr lvl="2"/>
            <a:r>
              <a:rPr lang="sk-SK" sz="3500" dirty="0" smtClean="0"/>
              <a:t>Ubytovanie</a:t>
            </a:r>
            <a:r>
              <a:rPr lang="sk-SK" sz="3500" dirty="0"/>
              <a:t>, ak nie je súčasťou dopravy</a:t>
            </a:r>
            <a:endParaRPr lang="cs-CZ" sz="3500" dirty="0"/>
          </a:p>
          <a:p>
            <a:pPr lvl="2"/>
            <a:r>
              <a:rPr lang="sk-SK" sz="3500" dirty="0" smtClean="0"/>
              <a:t>Prenájom </a:t>
            </a:r>
            <a:r>
              <a:rPr lang="sk-SK" sz="3500" dirty="0"/>
              <a:t>auta, motorky...</a:t>
            </a:r>
            <a:endParaRPr lang="cs-CZ" sz="3500" dirty="0"/>
          </a:p>
          <a:p>
            <a:pPr lvl="2"/>
            <a:r>
              <a:rPr lang="sk-SK" sz="3500" dirty="0" smtClean="0"/>
              <a:t>Iné </a:t>
            </a:r>
            <a:r>
              <a:rPr lang="sk-SK" sz="3500" dirty="0"/>
              <a:t>služby CR – napr. predaj vstupeniek na kultúrne a športové podujatia, </a:t>
            </a:r>
            <a:r>
              <a:rPr lang="sk-SK" sz="3500" dirty="0" smtClean="0"/>
              <a:t>organizácia </a:t>
            </a:r>
            <a:r>
              <a:rPr lang="sk-SK" sz="3500" dirty="0"/>
              <a:t>výletov, prehliadky so sprievodcom, predaj </a:t>
            </a:r>
            <a:r>
              <a:rPr lang="sk-SK" sz="3500" dirty="0" err="1"/>
              <a:t>skipasov</a:t>
            </a:r>
            <a:r>
              <a:rPr lang="sk-SK" sz="3500" dirty="0"/>
              <a:t>, prenájom </a:t>
            </a:r>
            <a:r>
              <a:rPr lang="sk-SK" sz="3500" dirty="0" smtClean="0"/>
              <a:t>športových potrieb a pod.</a:t>
            </a:r>
            <a:endParaRPr lang="cs-CZ" sz="3500" dirty="0"/>
          </a:p>
          <a:p>
            <a:pPr lvl="2"/>
            <a:endParaRPr lang="sk-SK" sz="3200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0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87"/>
    </mc:Choice>
    <mc:Fallback>
      <p:transition spd="slow" advTm="83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Novela zákona 159/1999 z 1. 7. 2018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3600" b="1" dirty="0" smtClean="0"/>
              <a:t>Stanovil podmienky odbornej spôsobilosti nutné pre udelenie koncesnej živnosti cestovná kancelária: </a:t>
            </a:r>
          </a:p>
          <a:p>
            <a:pPr lvl="2"/>
            <a:r>
              <a:rPr lang="sk-SK" sz="3200" dirty="0" smtClean="0"/>
              <a:t>VŠ zamerané na cestovný ruch – bez praxe</a:t>
            </a:r>
          </a:p>
          <a:p>
            <a:pPr lvl="2"/>
            <a:r>
              <a:rPr lang="sk-SK" sz="3200" dirty="0" smtClean="0"/>
              <a:t>Stredoškolské s maturitou zamerané na CR bez praxe</a:t>
            </a:r>
          </a:p>
          <a:p>
            <a:pPr lvl="2"/>
            <a:r>
              <a:rPr lang="sk-SK" sz="3200" dirty="0" smtClean="0"/>
              <a:t>VŠ iného zamerania + 1 rok praxe</a:t>
            </a:r>
          </a:p>
          <a:p>
            <a:pPr lvl="2"/>
            <a:r>
              <a:rPr lang="sk-SK" sz="3200" dirty="0" smtClean="0"/>
              <a:t>SŠ iného zamerania s maturitou + 3 roky praxe</a:t>
            </a:r>
          </a:p>
          <a:p>
            <a:pPr lvl="2"/>
            <a:r>
              <a:rPr lang="sk-SK" sz="3200" dirty="0" smtClean="0"/>
              <a:t>SŠ bez maturity + 6 rokov praxe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6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03"/>
    </mc:Choice>
    <mc:Fallback>
      <p:transition spd="slow" advTm="111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Novela zákona 159/1999 z 1. 7. 2018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600" b="1" dirty="0" smtClean="0"/>
              <a:t>Stanovil dokumenty, potrebné pred zahájením činnosti cestovnej kancelárie: </a:t>
            </a:r>
          </a:p>
          <a:p>
            <a:pPr lvl="2"/>
            <a:r>
              <a:rPr lang="sk-SK" b="1" dirty="0"/>
              <a:t>Zmluva o zájazde</a:t>
            </a:r>
            <a:endParaRPr lang="cs-CZ" dirty="0"/>
          </a:p>
          <a:p>
            <a:pPr lvl="2"/>
            <a:r>
              <a:rPr lang="sk-SK" b="1" dirty="0" smtClean="0"/>
              <a:t>Formulár </a:t>
            </a:r>
            <a:r>
              <a:rPr lang="sk-SK" b="1" dirty="0"/>
              <a:t>pre informácie o zájazde</a:t>
            </a:r>
            <a:endParaRPr lang="cs-CZ" dirty="0"/>
          </a:p>
          <a:p>
            <a:pPr lvl="2"/>
            <a:r>
              <a:rPr lang="sk-SK" b="1" dirty="0" smtClean="0"/>
              <a:t>Doklad </a:t>
            </a:r>
            <a:r>
              <a:rPr lang="sk-SK" b="1" dirty="0"/>
              <a:t>o poistení CK proti insolventnosti</a:t>
            </a:r>
            <a:endParaRPr lang="cs-CZ" dirty="0"/>
          </a:p>
          <a:p>
            <a:pPr lvl="2"/>
            <a:r>
              <a:rPr lang="sk-SK" b="1" dirty="0" smtClean="0"/>
              <a:t>Všeobecné </a:t>
            </a:r>
            <a:r>
              <a:rPr lang="sk-SK" b="1" dirty="0"/>
              <a:t>obchodné podmienky</a:t>
            </a:r>
            <a:endParaRPr lang="cs-CZ" dirty="0"/>
          </a:p>
          <a:p>
            <a:pPr lvl="2"/>
            <a:r>
              <a:rPr lang="sk-SK" b="1" dirty="0" smtClean="0"/>
              <a:t>Koncesná </a:t>
            </a:r>
            <a:r>
              <a:rPr lang="sk-SK" b="1" dirty="0"/>
              <a:t>listina</a:t>
            </a:r>
            <a:endParaRPr lang="cs-CZ" dirty="0"/>
          </a:p>
          <a:p>
            <a:pPr lvl="2"/>
            <a:endParaRPr lang="sk-SK" b="1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9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181"/>
    </mc:Choice>
    <mc:Fallback>
      <p:transition spd="slow" advTm="111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788024" y="5229200"/>
            <a:ext cx="4104456" cy="1143000"/>
          </a:xfrm>
        </p:spPr>
        <p:txBody>
          <a:bodyPr>
            <a:normAutofit/>
          </a:bodyPr>
          <a:lstStyle/>
          <a:p>
            <a:r>
              <a:rPr lang="sk-SK" sz="1800" dirty="0" smtClean="0"/>
              <a:t>Ďakujem za pozornosť</a:t>
            </a:r>
            <a:endParaRPr lang="cs-CZ" sz="1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9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32"/>
    </mc:Choice>
    <mc:Fallback>
      <p:transition spd="slow" advTm="1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167</Words>
  <Application>Microsoft Office PowerPoint</Application>
  <PresentationFormat>Předvádění na obrazovce (4:3)</PresentationFormat>
  <Paragraphs>29</Paragraphs>
  <Slides>6</Slides>
  <Notes>0</Notes>
  <HiddenSlides>0</HiddenSlides>
  <MMClips>6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Motiv systému Office</vt:lpstr>
      <vt:lpstr>Pavol Plesník</vt:lpstr>
      <vt:lpstr>Zákon 159/1999 zb.</vt:lpstr>
      <vt:lpstr>Novela zákona 159/1999 z 1. 7. 2018</vt:lpstr>
      <vt:lpstr>Novela zákona 159/1999 z 1. 7. 2018</vt:lpstr>
      <vt:lpstr>Novela zákona 159/1999 z 1. 7. 2018</vt:lpstr>
      <vt:lpstr>Ďakujem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Pavol Plesník</dc:creator>
  <cp:lastModifiedBy>Pavol Plesník</cp:lastModifiedBy>
  <cp:revision>5</cp:revision>
  <dcterms:created xsi:type="dcterms:W3CDTF">2020-05-18T14:39:13Z</dcterms:created>
  <dcterms:modified xsi:type="dcterms:W3CDTF">2020-05-20T06:17:38Z</dcterms:modified>
</cp:coreProperties>
</file>