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56" r:id="rId2"/>
    <p:sldId id="257" r:id="rId3"/>
    <p:sldId id="261" r:id="rId4"/>
    <p:sldId id="268" r:id="rId5"/>
    <p:sldId id="279" r:id="rId6"/>
    <p:sldId id="269" r:id="rId7"/>
    <p:sldId id="271" r:id="rId8"/>
    <p:sldId id="272" r:id="rId9"/>
    <p:sldId id="273" r:id="rId10"/>
    <p:sldId id="276" r:id="rId11"/>
    <p:sldId id="277" r:id="rId12"/>
    <p:sldId id="278" r:id="rId13"/>
    <p:sldId id="274" r:id="rId14"/>
    <p:sldId id="275" r:id="rId15"/>
    <p:sldId id="270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00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046" y="-8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446837F-A7B9-4570-98B2-4EC9D74BE477}" type="datetimeFigureOut">
              <a:rPr lang="en-US"/>
              <a:pPr>
                <a:defRPr/>
              </a:pPr>
              <a:t>3/12/2020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en-US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CFE84AC-7AC9-43C0-8870-F618D08E73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563303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79B00C3-90A4-450E-9BEA-CB6D1D364289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993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9A0B545-EE01-463F-BA67-4D118A00F06A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993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9A0B545-EE01-463F-BA67-4D118A00F06A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993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9A0B545-EE01-463F-BA67-4D118A00F06A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993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9A0B545-EE01-463F-BA67-4D118A00F06A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993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9A0B545-EE01-463F-BA67-4D118A00F06A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19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986D8F4-5427-4257-8469-E9B801D43AEC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74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604F94C-BF96-47FF-B57A-2F09EBD47CEA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765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449D17E-13B2-417F-BE0B-0C1CE7E44FAA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789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C97767F-C892-409A-A40D-97B92D5CDA4A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789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C97767F-C892-409A-A40D-97B92D5CDA4A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993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9A0B545-EE01-463F-BA67-4D118A00F06A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993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9A0B545-EE01-463F-BA67-4D118A00F06A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993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9A0B545-EE01-463F-BA67-4D118A00F06A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993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9A0B545-EE01-463F-BA67-4D118A00F06A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Zaoblený obdélník 12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6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9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bdélník 10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1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76C17-2D4E-4A94-ADE0-9C6AE9B1CF69}" type="datetimeFigureOut">
              <a:rPr lang="en-US"/>
              <a:pPr>
                <a:defRPr/>
              </a:pPr>
              <a:t>3/12/2020</a:t>
            </a:fld>
            <a:endParaRPr lang="en-US"/>
          </a:p>
        </p:txBody>
      </p:sp>
      <p:sp>
        <p:nvSpPr>
          <p:cNvPr id="12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792FB08-A961-42CE-A9D3-AEC86470E6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B171F-41FE-4A63-9D57-09D5B8D81B5E}" type="datetimeFigureOut">
              <a:rPr lang="en-US"/>
              <a:pPr>
                <a:defRPr/>
              </a:pPr>
              <a:t>3/12/2020</a:t>
            </a:fld>
            <a:endParaRPr lang="en-US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09B7B-3A25-44D5-A4A7-6D6781FBFD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BD4F7-D8C0-4A14-992C-041EBD87F124}" type="datetimeFigureOut">
              <a:rPr lang="en-US"/>
              <a:pPr>
                <a:defRPr/>
              </a:pPr>
              <a:t>3/12/2020</a:t>
            </a:fld>
            <a:endParaRPr lang="en-US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4C8ED-A0D0-4B33-A58A-BF3C91400C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60413-6311-4088-BF7F-5181CE278D92}" type="datetimeFigureOut">
              <a:rPr lang="en-US"/>
              <a:pPr>
                <a:defRPr/>
              </a:pPr>
              <a:t>3/12/2020</a:t>
            </a:fld>
            <a:endParaRPr lang="en-US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B9F7B-D4B0-4E0A-B148-3AF0C2AEC9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6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7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8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DEA49-09BC-4088-B803-A2AAB7FA3294}" type="datetimeFigureOut">
              <a:rPr lang="en-US"/>
              <a:pPr>
                <a:defRPr/>
              </a:pPr>
              <a:t>3/12/2020</a:t>
            </a:fld>
            <a:endParaRPr lang="en-US"/>
          </a:p>
        </p:txBody>
      </p:sp>
      <p:sp>
        <p:nvSpPr>
          <p:cNvPr id="10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50380-7961-4D28-AC6A-2DCACE2D06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05ABE-BE14-4F03-8222-DE02E985C935}" type="datetimeFigureOut">
              <a:rPr lang="en-US"/>
              <a:pPr>
                <a:defRPr/>
              </a:pPr>
              <a:t>3/12/2020</a:t>
            </a:fld>
            <a:endParaRPr lang="en-US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8EB7A-B152-473E-A9C7-DC1E2072D7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0545A-315A-475E-8CD8-A36C50397A81}" type="datetimeFigureOut">
              <a:rPr lang="en-US"/>
              <a:pPr>
                <a:defRPr/>
              </a:pPr>
              <a:t>3/12/2020</a:t>
            </a:fld>
            <a:endParaRPr lang="en-US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A1FCC-310B-49E5-B8E1-F81AF7852E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78F7D-D6BA-445A-9A14-19277314E3AA}" type="datetimeFigureOut">
              <a:rPr lang="en-US"/>
              <a:pPr>
                <a:defRPr/>
              </a:pPr>
              <a:t>3/12/2020</a:t>
            </a:fld>
            <a:endParaRPr lang="en-US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DA433-2BCE-46D3-B14E-C43EDA9634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EF56A-93E8-4BC3-9708-9D6950782655}" type="datetimeFigureOut">
              <a:rPr lang="en-US"/>
              <a:pPr>
                <a:defRPr/>
              </a:pPr>
              <a:t>3/12/2020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FC78D-EE5B-4455-AE71-2B47AB719D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Zaoblený obdélník 8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70C04-9274-405C-AC8D-B1792EACEBC3}" type="datetimeFigureOut">
              <a:rPr lang="en-US"/>
              <a:pPr>
                <a:defRPr/>
              </a:pPr>
              <a:t>3/12/2020</a:t>
            </a:fld>
            <a:endParaRPr lang="en-US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E7D18-2679-4DE6-8D82-A87DD52D21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10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1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2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48093-C815-43EB-8957-FEB7F62A3B92}" type="datetimeFigureOut">
              <a:rPr lang="en-US"/>
              <a:pPr>
                <a:defRPr/>
              </a:pPr>
              <a:t>3/12/2020</a:t>
            </a:fld>
            <a:endParaRPr lang="en-US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DECE3A-708C-4F20-8F4B-773DDF5911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  <a:endParaRPr lang="en-US" smtClean="0"/>
          </a:p>
        </p:txBody>
      </p:sp>
      <p:sp>
        <p:nvSpPr>
          <p:cNvPr id="1029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68F1914-C71C-48BC-A207-D93DB70D045C}" type="datetimeFigureOut">
              <a:rPr lang="en-US"/>
              <a:pPr>
                <a:defRPr/>
              </a:pPr>
              <a:t>3/12/2020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6EBAF017-78F4-43BD-9495-57B186A404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1" r:id="rId2"/>
    <p:sldLayoutId id="2147483709" r:id="rId3"/>
    <p:sldLayoutId id="2147483702" r:id="rId4"/>
    <p:sldLayoutId id="2147483703" r:id="rId5"/>
    <p:sldLayoutId id="2147483704" r:id="rId6"/>
    <p:sldLayoutId id="2147483705" r:id="rId7"/>
    <p:sldLayoutId id="2147483710" r:id="rId8"/>
    <p:sldLayoutId id="2147483711" r:id="rId9"/>
    <p:sldLayoutId id="2147483706" r:id="rId10"/>
    <p:sldLayoutId id="214748370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fontAlgn="base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fontAlgn="base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Michal.motycka@goldenwell.cz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latin typeface="Arial" charset="0"/>
              </a:rPr>
              <a:t>30</a:t>
            </a:r>
            <a:r>
              <a:rPr lang="cs-CZ" dirty="0" smtClean="0">
                <a:latin typeface="Arial" charset="0"/>
              </a:rPr>
              <a:t>. </a:t>
            </a:r>
            <a:r>
              <a:rPr lang="cs-CZ" dirty="0" smtClean="0">
                <a:latin typeface="Arial" charset="0"/>
              </a:rPr>
              <a:t>Března </a:t>
            </a:r>
            <a:r>
              <a:rPr lang="cs-CZ" dirty="0" smtClean="0">
                <a:latin typeface="Arial" charset="0"/>
              </a:rPr>
              <a:t>2020</a:t>
            </a:r>
            <a:endParaRPr lang="cs-CZ" dirty="0" smtClean="0">
              <a:latin typeface="Arial" charset="0"/>
            </a:endParaRPr>
          </a:p>
          <a:p>
            <a:endParaRPr lang="cs-CZ" dirty="0" smtClean="0"/>
          </a:p>
          <a:p>
            <a:r>
              <a:rPr lang="cs-CZ" dirty="0" smtClean="0"/>
              <a:t>Ing. Michal Motyčka, Ph.D.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8775"/>
            <a:ext cx="8229600" cy="134778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i="1" dirty="0" smtClean="0">
                <a:solidFill>
                  <a:schemeClr val="tx1"/>
                </a:solidFill>
              </a:rPr>
              <a:t>FINANČNÍ UKAZATELE </a:t>
            </a:r>
            <a:br>
              <a:rPr lang="cs-CZ" i="1" dirty="0" smtClean="0">
                <a:solidFill>
                  <a:schemeClr val="tx1"/>
                </a:solidFill>
              </a:rPr>
            </a:br>
            <a:r>
              <a:rPr lang="cs-CZ" i="1" dirty="0" smtClean="0">
                <a:solidFill>
                  <a:schemeClr val="tx1"/>
                </a:solidFill>
              </a:rPr>
              <a:t>V GASTRONOMII A KALKULACE</a:t>
            </a:r>
            <a:endParaRPr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Kalkulace a normování</a:t>
            </a:r>
            <a:endParaRPr lang="en-US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41396835"/>
              </p:ext>
            </p:extLst>
          </p:nvPr>
        </p:nvGraphicFramePr>
        <p:xfrm>
          <a:off x="2843808" y="2636912"/>
          <a:ext cx="3962400" cy="37779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1200"/>
                <a:gridCol w="198120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Druh suroviny: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ztráty při zpracování  v 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ovoce/zelenina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effectLst/>
                        <a:latin typeface="Calibri"/>
                      </a:endParaRPr>
                    </a:p>
                  </a:txBody>
                  <a:tcPr marL="47625" marR="95250" marT="38100" marB="38100" anchor="b"/>
                </a:tc>
              </a:tr>
              <a:tr h="0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cs-CZ" sz="900" dirty="0">
                          <a:effectLst/>
                        </a:rPr>
                        <a:t>brambory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30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mrkev, celer, petržel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cibule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česnek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15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pór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pažitka, petržel. nať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kopr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rajčata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papriky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jablka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banány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pomeranče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30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víno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kiwi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20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755576" y="1340768"/>
            <a:ext cx="77768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cs-CZ" dirty="0">
                <a:solidFill>
                  <a:srgbClr val="888888"/>
                </a:solidFill>
                <a:latin typeface="Helvetica"/>
                <a:ea typeface="Times New Roman" pitchFamily="18" charset="0"/>
                <a:cs typeface="Times New Roman" pitchFamily="18" charset="0"/>
              </a:rPr>
              <a:t>Jako velmi obecn</a:t>
            </a:r>
            <a:r>
              <a:rPr lang="cs-CZ" dirty="0">
                <a:solidFill>
                  <a:srgbClr val="888888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lang="cs-CZ" dirty="0">
                <a:solidFill>
                  <a:srgbClr val="888888"/>
                </a:solidFill>
                <a:latin typeface="Helvetica"/>
                <a:ea typeface="Times New Roman" pitchFamily="18" charset="0"/>
                <a:cs typeface="Times New Roman" pitchFamily="18" charset="0"/>
              </a:rPr>
              <a:t> vod</a:t>
            </a:r>
            <a:r>
              <a:rPr lang="cs-CZ" dirty="0">
                <a:solidFill>
                  <a:srgbClr val="888888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í</a:t>
            </a:r>
            <a:r>
              <a:rPr lang="cs-CZ" dirty="0">
                <a:solidFill>
                  <a:srgbClr val="888888"/>
                </a:solidFill>
                <a:latin typeface="Helvetica"/>
                <a:ea typeface="Times New Roman" pitchFamily="18" charset="0"/>
                <a:cs typeface="Times New Roman" pitchFamily="18" charset="0"/>
              </a:rPr>
              <a:t>tko k určen</a:t>
            </a:r>
            <a:r>
              <a:rPr lang="cs-CZ" dirty="0">
                <a:solidFill>
                  <a:srgbClr val="888888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í</a:t>
            </a:r>
            <a:r>
              <a:rPr lang="cs-CZ" dirty="0">
                <a:solidFill>
                  <a:srgbClr val="888888"/>
                </a:solidFill>
                <a:latin typeface="Helvetica"/>
                <a:ea typeface="Times New Roman" pitchFamily="18" charset="0"/>
                <a:cs typeface="Times New Roman" pitchFamily="18" charset="0"/>
              </a:rPr>
              <a:t> v</a:t>
            </a:r>
            <a:r>
              <a:rPr lang="cs-CZ" dirty="0">
                <a:solidFill>
                  <a:srgbClr val="888888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á</a:t>
            </a:r>
            <a:r>
              <a:rPr lang="cs-CZ" dirty="0">
                <a:solidFill>
                  <a:srgbClr val="888888"/>
                </a:solidFill>
                <a:latin typeface="Helvetica"/>
                <a:ea typeface="Times New Roman" pitchFamily="18" charset="0"/>
                <a:cs typeface="Times New Roman" pitchFamily="18" charset="0"/>
              </a:rPr>
              <a:t>hy porc</a:t>
            </a:r>
            <a:r>
              <a:rPr lang="cs-CZ" dirty="0">
                <a:solidFill>
                  <a:srgbClr val="888888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í</a:t>
            </a:r>
            <a:r>
              <a:rPr lang="cs-CZ" dirty="0">
                <a:solidFill>
                  <a:srgbClr val="888888"/>
                </a:solidFill>
                <a:latin typeface="Helvetica"/>
                <a:ea typeface="Times New Roman" pitchFamily="18" charset="0"/>
                <a:cs typeface="Times New Roman" pitchFamily="18" charset="0"/>
              </a:rPr>
              <a:t> lze použ</a:t>
            </a:r>
            <a:r>
              <a:rPr lang="cs-CZ" dirty="0">
                <a:solidFill>
                  <a:srgbClr val="888888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í</a:t>
            </a:r>
            <a:r>
              <a:rPr lang="cs-CZ" dirty="0">
                <a:solidFill>
                  <a:srgbClr val="888888"/>
                </a:solidFill>
                <a:latin typeface="Helvetica"/>
                <a:ea typeface="Times New Roman" pitchFamily="18" charset="0"/>
                <a:cs typeface="Times New Roman" pitchFamily="18" charset="0"/>
              </a:rPr>
              <a:t>t n</a:t>
            </a:r>
            <a:r>
              <a:rPr lang="cs-CZ" dirty="0">
                <a:solidFill>
                  <a:srgbClr val="888888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á</a:t>
            </a:r>
            <a:r>
              <a:rPr lang="cs-CZ" dirty="0">
                <a:solidFill>
                  <a:srgbClr val="888888"/>
                </a:solidFill>
                <a:latin typeface="Helvetica"/>
                <a:ea typeface="Times New Roman" pitchFamily="18" charset="0"/>
                <a:cs typeface="Times New Roman" pitchFamily="18" charset="0"/>
              </a:rPr>
              <a:t>sleduj</a:t>
            </a:r>
            <a:r>
              <a:rPr lang="cs-CZ" dirty="0">
                <a:solidFill>
                  <a:srgbClr val="888888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í</a:t>
            </a:r>
            <a:r>
              <a:rPr lang="cs-CZ" dirty="0">
                <a:solidFill>
                  <a:srgbClr val="888888"/>
                </a:solidFill>
                <a:latin typeface="Helvetica"/>
                <a:ea typeface="Times New Roman" pitchFamily="18" charset="0"/>
                <a:cs typeface="Times New Roman" pitchFamily="18" charset="0"/>
              </a:rPr>
              <a:t>c</a:t>
            </a:r>
            <a:r>
              <a:rPr lang="cs-CZ" dirty="0">
                <a:solidFill>
                  <a:srgbClr val="888888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í</a:t>
            </a:r>
            <a:r>
              <a:rPr lang="cs-CZ" dirty="0">
                <a:solidFill>
                  <a:srgbClr val="888888"/>
                </a:solidFill>
                <a:latin typeface="Helvetica"/>
                <a:ea typeface="Times New Roman" pitchFamily="18" charset="0"/>
                <a:cs typeface="Times New Roman" pitchFamily="18" charset="0"/>
              </a:rPr>
              <a:t> tabulku pro stabiln</a:t>
            </a:r>
            <a:r>
              <a:rPr lang="cs-CZ" dirty="0">
                <a:solidFill>
                  <a:srgbClr val="888888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í</a:t>
            </a:r>
            <a:r>
              <a:rPr lang="cs-CZ" dirty="0">
                <a:solidFill>
                  <a:srgbClr val="888888"/>
                </a:solidFill>
                <a:latin typeface="Helvetica"/>
                <a:ea typeface="Times New Roman" pitchFamily="18" charset="0"/>
                <a:cs typeface="Times New Roman" pitchFamily="18" charset="0"/>
              </a:rPr>
              <a:t> j</a:t>
            </a:r>
            <a:r>
              <a:rPr lang="cs-CZ" dirty="0">
                <a:solidFill>
                  <a:srgbClr val="888888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í</a:t>
            </a:r>
            <a:r>
              <a:rPr lang="cs-CZ" dirty="0">
                <a:solidFill>
                  <a:srgbClr val="888888"/>
                </a:solidFill>
                <a:latin typeface="Helvetica"/>
                <a:ea typeface="Times New Roman" pitchFamily="18" charset="0"/>
                <a:cs typeface="Times New Roman" pitchFamily="18" charset="0"/>
              </a:rPr>
              <a:t>deln</a:t>
            </a:r>
            <a:r>
              <a:rPr lang="cs-CZ" dirty="0">
                <a:solidFill>
                  <a:srgbClr val="888888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í</a:t>
            </a:r>
            <a:r>
              <a:rPr lang="cs-CZ" dirty="0">
                <a:solidFill>
                  <a:srgbClr val="888888"/>
                </a:solidFill>
                <a:latin typeface="Helvetica"/>
                <a:ea typeface="Times New Roman" pitchFamily="18" charset="0"/>
                <a:cs typeface="Times New Roman" pitchFamily="18" charset="0"/>
              </a:rPr>
              <a:t> l</a:t>
            </a:r>
            <a:r>
              <a:rPr lang="cs-CZ" dirty="0">
                <a:solidFill>
                  <a:srgbClr val="888888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í</a:t>
            </a:r>
            <a:r>
              <a:rPr lang="cs-CZ" dirty="0">
                <a:solidFill>
                  <a:srgbClr val="888888"/>
                </a:solidFill>
                <a:latin typeface="Helvetica"/>
                <a:ea typeface="Times New Roman" pitchFamily="18" charset="0"/>
                <a:cs typeface="Times New Roman" pitchFamily="18" charset="0"/>
              </a:rPr>
              <a:t>stek, přičemž poledn</a:t>
            </a:r>
            <a:r>
              <a:rPr lang="cs-CZ" dirty="0">
                <a:solidFill>
                  <a:srgbClr val="888888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í</a:t>
            </a:r>
            <a:r>
              <a:rPr lang="cs-CZ" dirty="0">
                <a:solidFill>
                  <a:srgbClr val="888888"/>
                </a:solidFill>
                <a:latin typeface="Helvetica"/>
                <a:ea typeface="Times New Roman" pitchFamily="18" charset="0"/>
                <a:cs typeface="Times New Roman" pitchFamily="18" charset="0"/>
              </a:rPr>
              <a:t> porce (denn</a:t>
            </a:r>
            <a:r>
              <a:rPr lang="cs-CZ" dirty="0">
                <a:solidFill>
                  <a:srgbClr val="888888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í</a:t>
            </a:r>
            <a:r>
              <a:rPr lang="cs-CZ" dirty="0">
                <a:solidFill>
                  <a:srgbClr val="888888"/>
                </a:solidFill>
                <a:latin typeface="Helvetica"/>
                <a:ea typeface="Times New Roman" pitchFamily="18" charset="0"/>
                <a:cs typeface="Times New Roman" pitchFamily="18" charset="0"/>
              </a:rPr>
              <a:t> menu) mohou být o 50 až 100 g men</a:t>
            </a:r>
            <a:r>
              <a:rPr lang="cs-CZ" dirty="0">
                <a:solidFill>
                  <a:srgbClr val="888888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ší</a:t>
            </a:r>
            <a:r>
              <a:rPr lang="cs-CZ" dirty="0">
                <a:solidFill>
                  <a:srgbClr val="888888"/>
                </a:solidFill>
                <a:latin typeface="Helvetica"/>
                <a:ea typeface="Times New Roman" pitchFamily="18" charset="0"/>
                <a:cs typeface="Times New Roman" pitchFamily="18" charset="0"/>
              </a:rPr>
              <a:t>:</a:t>
            </a:r>
            <a:endParaRPr lang="cs-CZ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99330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Kalkulace a normování</a:t>
            </a:r>
            <a:endParaRPr lang="en-US" dirty="0" smtClean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87653344"/>
              </p:ext>
            </p:extLst>
          </p:nvPr>
        </p:nvGraphicFramePr>
        <p:xfrm>
          <a:off x="4786064" y="3861048"/>
          <a:ext cx="3962400" cy="25732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1200"/>
                <a:gridCol w="198120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libové maso bez kostí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150-200 g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maso s kostí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200-300 g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drůbež bez kostí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150-250 g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drůbež s kostí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250-350 g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masové směsi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150-200 g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ryby celé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300-400 g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rybí filé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150-200 g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plody moře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120-180 g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zelenina - příloha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150-200 g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rýže, těstoviny, knedlíky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120-150 g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polévky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2-3 cl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61191090"/>
              </p:ext>
            </p:extLst>
          </p:nvPr>
        </p:nvGraphicFramePr>
        <p:xfrm>
          <a:off x="480403" y="3356992"/>
          <a:ext cx="3962400" cy="19065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1200"/>
                <a:gridCol w="198120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Druh suroviny: 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ztráty při tepelné úpravě v %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maso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 dirty="0">
                        <a:effectLst/>
                        <a:latin typeface="Calibri"/>
                      </a:endParaRPr>
                    </a:p>
                  </a:txBody>
                  <a:tcPr marL="47625" marR="95250" marT="38100" marB="3810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hovězí pečeně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38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vepřová kýta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36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telecí kýta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35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kuře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30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husa, kachna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40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ryba /pstruh/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20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92796" y="1779876"/>
            <a:ext cx="8280920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Dal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ší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aspekt ovlivňuj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í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í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výrobn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í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cenu j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í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dla, je n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á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kupn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í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cena surovin, jejich výtěžnost při opracov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á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í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a př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í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pravě.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í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že je uvedena tabulka s průměrnými odpady a ztr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á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tami vznikaj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í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í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mi při zpracov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á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í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z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á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kladn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í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ch surovin. Je v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š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ak třeba zdůraznit,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že předev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ší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m u ztr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á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t vznikaj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í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í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ch při tepeln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ú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pravě jsou tyto 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ú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daje orientačn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í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, protože z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á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lež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í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na použitých technik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á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ch a technologi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í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ch (např. trouba x </a:t>
            </a:r>
            <a:r>
              <a:rPr kumimoji="0" lang="cs-CZ" sz="900" b="0" i="0" u="none" strike="noStrike" cap="none" normalizeH="0" baseline="0" dirty="0" err="1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konvektomat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) a kvalitě vstupn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í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ch surovin.</a:t>
            </a:r>
            <a:endParaRPr kumimoji="0" lang="cs-CZ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endParaRPr kumimoji="0" lang="cs-CZ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8057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Kalkulace a normování</a:t>
            </a:r>
            <a:endParaRPr lang="en-US" dirty="0" smtClean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87467806"/>
              </p:ext>
            </p:extLst>
          </p:nvPr>
        </p:nvGraphicFramePr>
        <p:xfrm>
          <a:off x="2843808" y="3645024"/>
          <a:ext cx="3962400" cy="23797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1200"/>
                <a:gridCol w="198120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přímý materiál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suroviny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přímé mzdy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mzdy kuchařů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ostatní přímé náklady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odpisy zařízení, technologické energie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výrobní režie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spotřeba pomocného materiálu, čisticí prostředky, opravy..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správní režie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náklady související s řízením podniku…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odbytové náklady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mzdy personálu v servisu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u="sng">
                          <a:effectLst/>
                        </a:rPr>
                        <a:t>zisk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u="sng">
                          <a:effectLst/>
                        </a:rPr>
                        <a:t>stanovené procento zisku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CENA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95250" marT="38100" marB="3810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 dirty="0">
                        <a:effectLst/>
                        <a:latin typeface="Calibri"/>
                      </a:endParaRPr>
                    </a:p>
                  </a:txBody>
                  <a:tcPr marL="47625" marR="95250" marT="38100" marB="38100" anchor="b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949563" y="1412776"/>
            <a:ext cx="7523213" cy="161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1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Stanoven</a:t>
            </a:r>
            <a:r>
              <a:rPr kumimoji="0" lang="cs-CZ" sz="900" b="1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í</a:t>
            </a:r>
            <a:r>
              <a:rPr kumimoji="0" lang="cs-CZ" sz="900" b="1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ceny dle kalkulačn</a:t>
            </a:r>
            <a:r>
              <a:rPr kumimoji="0" lang="cs-CZ" sz="900" b="1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í</a:t>
            </a:r>
            <a:r>
              <a:rPr kumimoji="0" lang="cs-CZ" sz="900" b="1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ho vzorce: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Stanoven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í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ceny podle vý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š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e uveden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ho vzorce býv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á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hodně n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á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ročn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.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Pro zjednodu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š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en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í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lze použ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í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t tzv.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cs-CZ" sz="900" b="1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požadovan</a:t>
            </a:r>
            <a:r>
              <a:rPr kumimoji="0" lang="cs-CZ" sz="900" b="1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cs-CZ" sz="900" b="1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procento n</a:t>
            </a:r>
            <a:r>
              <a:rPr kumimoji="0" lang="cs-CZ" sz="900" b="1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á</a:t>
            </a:r>
            <a:r>
              <a:rPr kumimoji="0" lang="cs-CZ" sz="900" b="1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kladů na suroviny.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Toto hodnota se měn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í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s charakterem podniku, toto procento stoup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á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s kvalitou použ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í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vaných surovin. Např. u st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á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nku s hot dogy to může být 20%,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ale u restaurace vy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šší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cenov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skupiny,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kter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á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nab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í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z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í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třeba drah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é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ryby, se může toho č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í</a:t>
            </a:r>
            <a:r>
              <a:rPr kumimoji="0" lang="cs-CZ" sz="9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slo pohybovat až kolem 50%.</a:t>
            </a: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900" b="1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cs-CZ" sz="900" b="1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š</a:t>
            </a:r>
            <a:r>
              <a:rPr kumimoji="0" lang="cs-CZ" sz="900" b="1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eobecně akceptovan</a:t>
            </a:r>
            <a:r>
              <a:rPr kumimoji="0" lang="cs-CZ" sz="900" b="1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á</a:t>
            </a:r>
            <a:r>
              <a:rPr kumimoji="0" lang="cs-CZ" sz="900" b="1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hodnota se pohybuje kolem 33%.</a:t>
            </a:r>
          </a:p>
          <a:p>
            <a:endParaRPr lang="cs-CZ" sz="900" b="1" dirty="0" smtClean="0"/>
          </a:p>
          <a:p>
            <a:r>
              <a:rPr lang="cs-CZ" sz="900" b="1" dirty="0" smtClean="0"/>
              <a:t>Konkrétně </a:t>
            </a:r>
            <a:r>
              <a:rPr lang="cs-CZ" sz="900" b="1" dirty="0"/>
              <a:t>to znamená, že pokud se nakoupí suroviny za 100 Kč, mělo by z nich být připraveno a prodáno jídlo za 300 Kč.</a:t>
            </a:r>
            <a:endParaRPr lang="cs-CZ" sz="900" dirty="0"/>
          </a:p>
          <a:p>
            <a:r>
              <a:rPr lang="cs-CZ" sz="900" dirty="0"/>
              <a:t>Nicméně při stanovení cen pomocí této metody je důležité respektovat výše uvedené  zásady cenotvorby.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48654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Kalkulace a normování</a:t>
            </a:r>
            <a:endParaRPr lang="en-US" dirty="0" smtClean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1786665437"/>
              </p:ext>
            </p:extLst>
          </p:nvPr>
        </p:nvGraphicFramePr>
        <p:xfrm>
          <a:off x="1043608" y="3429000"/>
          <a:ext cx="7264400" cy="25062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3815"/>
                <a:gridCol w="900430"/>
                <a:gridCol w="989965"/>
                <a:gridCol w="900430"/>
                <a:gridCol w="989965"/>
                <a:gridCol w="89979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(10 porcí)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(5 porcí)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Druh potravin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Hrubá (g)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Čistá (g)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Ztráty (%)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Hrubá (g)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Čistá (g)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Vepřová krkovička s.k.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1500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1350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675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Sůl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17,5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17,5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Zázvor mletý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Tuk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Celer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120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Cibule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212,5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125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106,25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Voda pitná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375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375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Mouka hladká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100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Hmotnost potravin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2936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2718,5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1468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1359,25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Ztráty celkem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1068,5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534,25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Hmotnost hotového výrobku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1650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825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031" name="Obrázek 6" descr="Popis: http://www.dumylm.euweb.cz/kalkulace/data/image008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355939"/>
            <a:ext cx="3771900" cy="3714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Obrázek 5" descr="Popis: http://www.dumylm.euweb.cz/kalkulace/data/image010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852936"/>
            <a:ext cx="1733550" cy="342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043608" y="1556792"/>
            <a:ext cx="7067897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Normování hlavních jídel</a:t>
            </a:r>
            <a:endParaRPr kumimoji="0" lang="cs-CZ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Př. 2: Nanormujte Staročeskou krkovičku pečenou - 5 porcí. 1 porce včetně šťávy je 165 g z toho 90 g masa</a:t>
            </a:r>
            <a:endParaRPr kumimoji="0" lang="cs-CZ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cs-CZ" sz="1200" b="0" i="1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říklad</a:t>
            </a:r>
            <a:r>
              <a:rPr kumimoji="0" lang="cs-CZ" sz="12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výpočtu:</a:t>
            </a:r>
            <a:endParaRPr kumimoji="0" lang="cs-CZ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168400" y="3309938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1168400" y="3652838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6186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Kalkulace a normování</a:t>
            </a:r>
            <a:endParaRPr lang="en-US" dirty="0" smtClean="0"/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4184662221"/>
              </p:ext>
            </p:extLst>
          </p:nvPr>
        </p:nvGraphicFramePr>
        <p:xfrm>
          <a:off x="971600" y="3668713"/>
          <a:ext cx="7270750" cy="28917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3815"/>
                <a:gridCol w="1059815"/>
                <a:gridCol w="1120775"/>
                <a:gridCol w="1423670"/>
                <a:gridCol w="108267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 dirty="0">
                          <a:effectLst/>
                        </a:rPr>
                        <a:t>Druh potravin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Hrubá (g)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Čistá (g)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Cena Kč (kg/l/ks)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Celkem (Kč)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Vepřová krkovička s.k.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675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110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82,5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Sůl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17,5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17,5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0,27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Zázvor mletý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0,20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Tuk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2,48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Celer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2,18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Cibule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125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106,25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1,75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Voda pitná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375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375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-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Mouka hladká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14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0,70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Cena surovin 5 porcí (Kč)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90,08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Kalkulační přirážka 150% (Kč)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135,12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Cena bez DPH (Kč)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225,2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DPH 20% (Kč)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45,05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Celkem cena 5 porcí (Kč)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270,25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Prodejní cena  1 porce (Kč)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54,05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2" name="Obrázek 4" descr="Popis: http://www.dumylm.euweb.cz/kalkulace/data/image01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265437"/>
            <a:ext cx="3228975" cy="3714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Obrázek 3" descr="Popis: http://www.dumylm.euweb.cz/kalkulace/data/image014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819" y="2708920"/>
            <a:ext cx="5724525" cy="342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Obrázek 2" descr="Popis: http://www.dumylm.euweb.cz/kalkulace/data/image016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4542" y="3140968"/>
            <a:ext cx="3295650" cy="2095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Obrázek 1" descr="Popis: http://www.dumylm.euweb.cz/kalkulace/data/image018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363466"/>
            <a:ext cx="4343400" cy="2095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267744" y="1292567"/>
            <a:ext cx="488659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Výpočet prodejní ceny pokrmu</a:t>
            </a:r>
            <a:endParaRPr kumimoji="0" lang="cs-CZ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Př. 3: Vypočítejte prodejní cenu Staročeské krkovičky pečenou - 5 porcí.</a:t>
            </a:r>
            <a:endParaRPr kumimoji="0" lang="cs-CZ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cs-CZ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Příklad výpočtu:</a:t>
            </a:r>
            <a:endParaRPr kumimoji="0" lang="cs-CZ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165225" y="3116263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165225" y="3459163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165225" y="3668713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165225" y="3878263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9933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/>
              <a:t>GAME OVER</a:t>
            </a:r>
            <a:endParaRPr lang="en-US" smtClean="0"/>
          </a:p>
        </p:txBody>
      </p:sp>
      <p:sp>
        <p:nvSpPr>
          <p:cNvPr id="40962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Font typeface="Wingdings 2" pitchFamily="18" charset="2"/>
              <a:buNone/>
            </a:pPr>
            <a:r>
              <a:rPr lang="cs-CZ" dirty="0" smtClean="0"/>
              <a:t>Děkuji za pozornost, přeji krásný den a „nekonfliktní“ studium.</a:t>
            </a:r>
          </a:p>
          <a:p>
            <a:pPr marL="0" indent="0" algn="ctr">
              <a:buFont typeface="Wingdings 2" pitchFamily="18" charset="2"/>
              <a:buNone/>
            </a:pPr>
            <a:endParaRPr lang="cs-CZ" dirty="0" smtClean="0"/>
          </a:p>
          <a:p>
            <a:pPr marL="0" indent="0" algn="ctr">
              <a:buFont typeface="Wingdings 2" pitchFamily="18" charset="2"/>
              <a:buNone/>
            </a:pPr>
            <a:r>
              <a:rPr lang="cs-CZ" dirty="0" smtClean="0"/>
              <a:t>Michal Motyčka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dirty="0" smtClean="0">
                <a:hlinkClick r:id="rId3"/>
              </a:rPr>
              <a:t>Michal.motycka@goldenwell.cz</a:t>
            </a:r>
            <a:endParaRPr lang="cs-CZ" dirty="0" smtClean="0"/>
          </a:p>
          <a:p>
            <a:pPr marL="0" indent="0" algn="ctr">
              <a:buFont typeface="Wingdings 2" pitchFamily="18" charset="2"/>
              <a:buNone/>
            </a:pPr>
            <a:r>
              <a:rPr lang="cs-CZ" dirty="0" smtClean="0"/>
              <a:t>+420 775 877 660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smtClean="0"/>
              <a:t>Proč finanční ukazatele?</a:t>
            </a:r>
            <a:endParaRPr lang="en-US" b="1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u="sng" dirty="0" smtClean="0"/>
              <a:t>Poskytují možnost srovnání</a:t>
            </a:r>
            <a:r>
              <a:rPr lang="cs-CZ" dirty="0" smtClean="0"/>
              <a:t>: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s ostatními podnikatelskými subjekty a/nebo s průměrnými hodnotami v dané oblasti podnikání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s předchozími obdobími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s ročním/aktuálním plánem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   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/>
              <a:t>Finanční ukazatele jako nástroj řízení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 </a:t>
            </a:r>
            <a:r>
              <a:rPr lang="cs-CZ" i="1" dirty="0" smtClean="0">
                <a:solidFill>
                  <a:srgbClr val="FF0000"/>
                </a:solidFill>
              </a:rPr>
              <a:t>Finanční ukazatele jsou užitečné, nicméně zůstávají pouze indikátory.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i="1" dirty="0" smtClean="0">
                <a:solidFill>
                  <a:srgbClr val="FF0000"/>
                </a:solidFill>
              </a:rPr>
              <a:t> Nevyřeší případné problémy, pouze mohou pomoci problémy včas identifikovat.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i="1" dirty="0" smtClean="0">
                <a:solidFill>
                  <a:srgbClr val="FF0000"/>
                </a:solidFill>
              </a:rPr>
              <a:t>Pro identifikaci je nutná: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dirty="0" smtClean="0"/>
              <a:t>včasná dostupnost aktuálních výsledků</a:t>
            </a:r>
            <a:r>
              <a:rPr lang="en-US" dirty="0" smtClean="0"/>
              <a:t> a v</a:t>
            </a:r>
            <a:r>
              <a:rPr lang="cs-CZ" dirty="0" err="1" smtClean="0"/>
              <a:t>ýhledů</a:t>
            </a:r>
            <a:endParaRPr lang="cs-CZ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dirty="0" smtClean="0"/>
              <a:t>pravidelná analýza výsledků na všech úrovních řízení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dirty="0" smtClean="0"/>
              <a:t>znalost principu finančních ukazatelů minimálně na úrovni středního managementu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Tx/>
              <a:buChar char="-"/>
              <a:defRPr/>
            </a:pPr>
            <a:r>
              <a:rPr lang="cs-CZ" dirty="0" smtClean="0"/>
              <a:t>identifikace „vlastníka“ dané oblasti rozpočtu/části provozu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Budget</a:t>
            </a:r>
            <a:endParaRPr lang="en-US" dirty="0" smtClean="0"/>
          </a:p>
        </p:txBody>
      </p:sp>
      <p:sp>
        <p:nvSpPr>
          <p:cNvPr id="36866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Rozpočet</a:t>
            </a:r>
          </a:p>
          <a:p>
            <a:pPr marL="0" indent="0">
              <a:buNone/>
            </a:pPr>
            <a:r>
              <a:rPr lang="cs-CZ" dirty="0" smtClean="0"/>
              <a:t>(vzor - </a:t>
            </a:r>
            <a:r>
              <a:rPr lang="cs-CZ" dirty="0" err="1" smtClean="0"/>
              <a:t>excel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err="1" smtClean="0"/>
              <a:t>Forecast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P/L Report</a:t>
            </a:r>
          </a:p>
          <a:p>
            <a:pPr marL="0" indent="0">
              <a:buNone/>
            </a:pPr>
            <a:r>
              <a:rPr lang="cs-CZ" dirty="0" smtClean="0"/>
              <a:t>(vzor – </a:t>
            </a:r>
            <a:r>
              <a:rPr lang="cs-CZ" dirty="0" err="1" smtClean="0"/>
              <a:t>excel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/>
            <a:r>
              <a:rPr lang="cs-CZ" dirty="0" smtClean="0"/>
              <a:t> </a:t>
            </a:r>
            <a:r>
              <a:rPr lang="cs-CZ" dirty="0" err="1" smtClean="0"/>
              <a:t>Break</a:t>
            </a:r>
            <a:r>
              <a:rPr lang="cs-CZ" dirty="0" smtClean="0"/>
              <a:t> </a:t>
            </a:r>
            <a:r>
              <a:rPr lang="cs-CZ" dirty="0" err="1" smtClean="0"/>
              <a:t>even</a:t>
            </a:r>
            <a:r>
              <a:rPr lang="cs-CZ" dirty="0" smtClean="0"/>
              <a:t> point</a:t>
            </a:r>
            <a:endParaRPr lang="en-US" dirty="0" smtClean="0"/>
          </a:p>
        </p:txBody>
      </p:sp>
      <p:pic>
        <p:nvPicPr>
          <p:cNvPr id="36867" name="Picture 2" descr="C:\Users\michal.motycka\AppData\Local\Microsoft\Windows\Temporary Internet Files\Content.IE5\1ALJK6TE\MP900442513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8038" y="1484313"/>
            <a:ext cx="5448300" cy="36322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6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6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68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Break</a:t>
            </a:r>
            <a:r>
              <a:rPr lang="cs-CZ" dirty="0" smtClean="0"/>
              <a:t> </a:t>
            </a:r>
            <a:r>
              <a:rPr lang="cs-CZ" dirty="0" err="1" smtClean="0"/>
              <a:t>even</a:t>
            </a:r>
            <a:r>
              <a:rPr lang="cs-CZ" dirty="0" smtClean="0"/>
              <a:t> point</a:t>
            </a:r>
            <a:endParaRPr lang="en-US" dirty="0" smtClean="0"/>
          </a:p>
        </p:txBody>
      </p:sp>
      <p:pic>
        <p:nvPicPr>
          <p:cNvPr id="2050" name="Picture 2" descr="\\CAKO-SBS2011\RedirectedFolders\umc041\Desktop\break even point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628800"/>
            <a:ext cx="6720746" cy="43204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Ziskovost a nákladovost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Ziskovost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Nákladovost </a:t>
            </a:r>
          </a:p>
          <a:p>
            <a:pPr marL="0" indent="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(Food </a:t>
            </a:r>
            <a:r>
              <a:rPr lang="cs-CZ" dirty="0" err="1" smtClean="0"/>
              <a:t>Cost</a:t>
            </a:r>
            <a:r>
              <a:rPr lang="cs-CZ" dirty="0" smtClean="0"/>
              <a:t>/</a:t>
            </a:r>
          </a:p>
          <a:p>
            <a:pPr marL="0" indent="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dirty="0" err="1" smtClean="0"/>
              <a:t>Beverage</a:t>
            </a:r>
            <a:r>
              <a:rPr lang="cs-CZ" dirty="0" smtClean="0"/>
              <a:t> </a:t>
            </a:r>
            <a:r>
              <a:rPr lang="cs-CZ" dirty="0" err="1" smtClean="0"/>
              <a:t>Cost</a:t>
            </a:r>
            <a:r>
              <a:rPr lang="cs-CZ" dirty="0" smtClean="0"/>
              <a:t>)</a:t>
            </a:r>
          </a:p>
          <a:p>
            <a:pPr marL="0" indent="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pl-PL" dirty="0" smtClean="0"/>
              <a:t>Řízení zásob</a:t>
            </a:r>
            <a:endParaRPr lang="pl-PL" dirty="0"/>
          </a:p>
        </p:txBody>
      </p:sp>
      <p:pic>
        <p:nvPicPr>
          <p:cNvPr id="38915" name="Picture 2" descr="https://encrypted-tbn0.gstatic.com/images?q=tbn:ANd9GcSSYxmnXdDdUCIfJC9Xs0vq3q0l3AuZdBLxMnwPK9wDBhiC-Wd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0200" y="1844675"/>
            <a:ext cx="4194175" cy="29432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Beverage </a:t>
            </a:r>
            <a:r>
              <a:rPr lang="cs-CZ" dirty="0" err="1" smtClean="0"/>
              <a:t>Cost</a:t>
            </a:r>
            <a:r>
              <a:rPr lang="cs-CZ" dirty="0" smtClean="0"/>
              <a:t>/Food </a:t>
            </a:r>
            <a:r>
              <a:rPr lang="cs-CZ" dirty="0" err="1" smtClean="0"/>
              <a:t>Cost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Ziskovost – zjišťujeme jaký podíl z tržby je tvořen ziskem. Zisk/Tržba (ideální 67%)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Nákladovost – kolik potřebujeme pro vygenerování jedné koruny tržeb. Náklady/Tržba Ideální 33%</a:t>
            </a:r>
          </a:p>
          <a:p>
            <a:pPr marL="0" indent="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(Food </a:t>
            </a:r>
            <a:r>
              <a:rPr lang="cs-CZ" dirty="0" err="1" smtClean="0"/>
              <a:t>Cost</a:t>
            </a:r>
            <a:r>
              <a:rPr lang="cs-CZ" dirty="0" smtClean="0"/>
              <a:t>/Beverage </a:t>
            </a:r>
            <a:r>
              <a:rPr lang="cs-CZ" dirty="0" err="1" smtClean="0"/>
              <a:t>Cost</a:t>
            </a:r>
            <a:r>
              <a:rPr lang="cs-CZ" dirty="0" smtClean="0"/>
              <a:t>) – vzory report audit, FC a BC.</a:t>
            </a:r>
          </a:p>
          <a:p>
            <a:pPr marL="0" indent="0"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pl-PL" dirty="0" smtClean="0"/>
              <a:t>Řízení zásob (doba obratu zásob, rychlost obratu zásob, objednací zásoba, pohotovostní zásoba – vzorce na netu)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213484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Kalkulace a normování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Kalkulace cen a následně jejich správné nastavení na jídelním lístku je základní předpoklad pro úspěšné podnikání v oblasti gastronomie.</a:t>
            </a:r>
          </a:p>
          <a:p>
            <a:r>
              <a:rPr lang="cs-CZ" dirty="0"/>
              <a:t>Ceny na jídelním lístku by měly být nastaveny dle dvou důležitých principů:</a:t>
            </a:r>
          </a:p>
          <a:p>
            <a:pPr lvl="0"/>
            <a:r>
              <a:rPr lang="cs-CZ" dirty="0"/>
              <a:t>Host musí ceny akceptovat – ceny odpovídají cílové skupině zákazníků a standardu poskytovaných služeb.</a:t>
            </a:r>
          </a:p>
          <a:p>
            <a:pPr lvl="0"/>
            <a:r>
              <a:rPr lang="cs-CZ" dirty="0"/>
              <a:t>Ekonomika provozu – musí přinášet zisk.</a:t>
            </a:r>
          </a:p>
          <a:p>
            <a:r>
              <a:rPr lang="cs-CZ" dirty="0"/>
              <a:t>Na ceně jídla se nejvíce podílí ceny použitých surovin a velikost porce. V současné době je velikost porcí daná pouze rozhodnutím kuchaře, provozního nebo majitele provozu a není ani povinné uvádět váhu jídla v jídelním lístku. Ovšem, pokud bude váha na jídelním lístku uvedena, je tento údaj závazný a mělo by být uvedeno, zda se jedná o váhu za </a:t>
            </a:r>
            <a:r>
              <a:rPr lang="cs-CZ" dirty="0" err="1"/>
              <a:t>syrova</a:t>
            </a:r>
            <a:r>
              <a:rPr lang="cs-CZ" dirty="0"/>
              <a:t> nebo po uvaření. Velikost porcí je velmi specifická, měla by odpovídat cílové skupině zákazníků, a typu provozu. Jiné porce bude mít restaurace s klasickou českou kuchyní na malém městě a jiné restaurace zaměřená na degustační menu..</a:t>
            </a:r>
          </a:p>
        </p:txBody>
      </p:sp>
    </p:spTree>
    <p:extLst>
      <p:ext uri="{BB962C8B-B14F-4D97-AF65-F5344CB8AC3E}">
        <p14:creationId xmlns="" xmlns:p14="http://schemas.microsoft.com/office/powerpoint/2010/main" val="3545451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Kalkulace a normování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99592" y="1340768"/>
            <a:ext cx="7772400" cy="5517232"/>
          </a:xfrm>
        </p:spPr>
        <p:txBody>
          <a:bodyPr>
            <a:noAutofit/>
          </a:bodyPr>
          <a:lstStyle/>
          <a:p>
            <a:r>
              <a:rPr lang="cs-CZ" sz="900" dirty="0"/>
              <a:t>Kuchař při přípravě pokrmů se neobejde bez receptur. Jednotlivé receptury najdeme v tzv. recepturách někdy označované jako materiálově spotřební normy. V normách najdeme seznam receptur určených pro přípravu pokrmu a výrobků studené a teplé kuchyně. </a:t>
            </a:r>
          </a:p>
          <a:p>
            <a:r>
              <a:rPr lang="cs-CZ" sz="900" dirty="0"/>
              <a:t>Někdy pracuje kuchař i s vlastní recepturou - kalkulací. Tato kalkulace je podobná materiálově spotřebním normám. Vlastní kalkulace - kalkulační list má obsahovat stejné náležitosti jako mají materiálově spotřební normy. </a:t>
            </a:r>
          </a:p>
          <a:p>
            <a:pPr marL="0" indent="0">
              <a:buNone/>
            </a:pPr>
            <a:endParaRPr lang="cs-CZ" sz="900" dirty="0"/>
          </a:p>
          <a:p>
            <a:pPr marL="0" indent="0">
              <a:buNone/>
            </a:pPr>
            <a:r>
              <a:rPr lang="cs-CZ" sz="900" b="1" dirty="0"/>
              <a:t>Druhy literatury potřebné k přípravě pokrmů</a:t>
            </a:r>
            <a:r>
              <a:rPr lang="cs-CZ" sz="900" dirty="0"/>
              <a:t>: </a:t>
            </a:r>
          </a:p>
          <a:p>
            <a:pPr lvl="0"/>
            <a:r>
              <a:rPr lang="cs-CZ" sz="900" dirty="0"/>
              <a:t>Receptury studených pokrmů </a:t>
            </a:r>
          </a:p>
          <a:p>
            <a:pPr lvl="0"/>
            <a:r>
              <a:rPr lang="cs-CZ" sz="900" dirty="0"/>
              <a:t>Receptury teplých pokrmů </a:t>
            </a:r>
          </a:p>
          <a:p>
            <a:pPr lvl="0"/>
            <a:r>
              <a:rPr lang="cs-CZ" sz="900" dirty="0"/>
              <a:t>Vlastní receptura </a:t>
            </a:r>
          </a:p>
          <a:p>
            <a:r>
              <a:rPr lang="cs-CZ" sz="900" dirty="0"/>
              <a:t>Někdy kuchař může použít klasickou kuchařskou knihu, ale zde si musí umět vypočítat a stanovit požadované množství připravovaného pokrmu a surovin k tomu potřebných. </a:t>
            </a:r>
          </a:p>
          <a:p>
            <a:pPr marL="0" indent="0">
              <a:buNone/>
            </a:pPr>
            <a:r>
              <a:rPr lang="cs-CZ" sz="900" dirty="0"/>
              <a:t>	 		 </a:t>
            </a:r>
          </a:p>
          <a:p>
            <a:pPr marL="0" indent="0">
              <a:buNone/>
            </a:pPr>
            <a:r>
              <a:rPr lang="cs-CZ" sz="900" b="1" cap="all" dirty="0" smtClean="0"/>
              <a:t>Náležitosti  </a:t>
            </a:r>
            <a:r>
              <a:rPr lang="cs-CZ" sz="900" b="1" cap="all" dirty="0"/>
              <a:t>receptury - normy </a:t>
            </a:r>
          </a:p>
          <a:p>
            <a:r>
              <a:rPr lang="cs-CZ" sz="900" dirty="0"/>
              <a:t>Každá kniha receptur obsahuje seznam pokrmů -  výrobků, které jsou řazeny do jednotlivých kategorií. Tyto kategorie určuje vždy hlavní surovina (např. uzenina, maso, sýry, houby, zelenina a ovoce, vejce atd.) Dále se receptury – normy řadí podle způsobů úprav.  </a:t>
            </a:r>
          </a:p>
          <a:p>
            <a:r>
              <a:rPr lang="cs-CZ" sz="900" b="1" dirty="0"/>
              <a:t>Receptura obsahuje:</a:t>
            </a:r>
            <a:endParaRPr lang="cs-CZ" sz="900" dirty="0"/>
          </a:p>
          <a:p>
            <a:r>
              <a:rPr lang="cs-CZ" sz="900" dirty="0"/>
              <a:t>- název pokrmu – výrobku; </a:t>
            </a:r>
          </a:p>
          <a:p>
            <a:r>
              <a:rPr lang="cs-CZ" sz="900" dirty="0"/>
              <a:t>- číslo normy;</a:t>
            </a:r>
          </a:p>
          <a:p>
            <a:r>
              <a:rPr lang="cs-CZ" sz="900" dirty="0"/>
              <a:t>- stručnou charakteristiku pokrmu – výrobku;</a:t>
            </a:r>
          </a:p>
          <a:p>
            <a:r>
              <a:rPr lang="cs-CZ" sz="900" dirty="0"/>
              <a:t>- technologický postup;</a:t>
            </a:r>
          </a:p>
          <a:p>
            <a:r>
              <a:rPr lang="cs-CZ" sz="900" dirty="0"/>
              <a:t>- hmotnost hotového výrobku;</a:t>
            </a:r>
          </a:p>
          <a:p>
            <a:r>
              <a:rPr lang="cs-CZ" sz="900" dirty="0"/>
              <a:t>- ztrátu při výrobě. </a:t>
            </a:r>
          </a:p>
          <a:p>
            <a:pPr marL="0" indent="0">
              <a:buNone/>
            </a:pPr>
            <a:endParaRPr lang="cs-CZ" sz="900" dirty="0"/>
          </a:p>
          <a:p>
            <a:pPr marL="0" indent="0">
              <a:buNone/>
            </a:pPr>
            <a:r>
              <a:rPr lang="cs-CZ" sz="900" b="1" cap="all" dirty="0" smtClean="0"/>
              <a:t>Výpočet </a:t>
            </a:r>
            <a:r>
              <a:rPr lang="cs-CZ" sz="900" b="1" cap="all" dirty="0"/>
              <a:t>potřebného množství surovin</a:t>
            </a:r>
          </a:p>
          <a:p>
            <a:r>
              <a:rPr lang="cs-CZ" sz="900" dirty="0"/>
              <a:t>Kuchař musí umět propočítat spotřebu surovin k přípravě daného pokrmu. Na základě bezchybného normování si kuchař převezme suroviny ze skladu. Přebírané suroviny a jejich množství se zapíše do dokladu o převzetí surovin. Některé receptury nám uvádí spotřebu surovin na 10 porcí, 100 ks, 1 kg, 10 kg atd. Při normování si musíme uvědomit, že suroviny určené k přípravě mohou zvýšit svoji gramáž i objem. Záleží na druhu surovin.</a:t>
            </a:r>
          </a:p>
        </p:txBody>
      </p:sp>
    </p:spTree>
    <p:extLst>
      <p:ext uri="{BB962C8B-B14F-4D97-AF65-F5344CB8AC3E}">
        <p14:creationId xmlns="" xmlns:p14="http://schemas.microsoft.com/office/powerpoint/2010/main" val="276186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298</TotalTime>
  <Words>767</Words>
  <Application>Microsoft Office PowerPoint</Application>
  <PresentationFormat>Předvádění na obrazovce (4:3)</PresentationFormat>
  <Paragraphs>338</Paragraphs>
  <Slides>15</Slides>
  <Notes>15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Jmění</vt:lpstr>
      <vt:lpstr>FINANČNÍ UKAZATELE  V GASTRONOMII A KALKULACE</vt:lpstr>
      <vt:lpstr>Proč finanční ukazatele?</vt:lpstr>
      <vt:lpstr>Finanční ukazatele jako nástroj řízení</vt:lpstr>
      <vt:lpstr>Budget</vt:lpstr>
      <vt:lpstr>Break even point</vt:lpstr>
      <vt:lpstr>Ziskovost a nákladovost</vt:lpstr>
      <vt:lpstr>Beverage Cost/Food Cost</vt:lpstr>
      <vt:lpstr>Kalkulace a normování</vt:lpstr>
      <vt:lpstr>Kalkulace a normování</vt:lpstr>
      <vt:lpstr>Kalkulace a normování</vt:lpstr>
      <vt:lpstr>Kalkulace a normování</vt:lpstr>
      <vt:lpstr>Kalkulace a normování</vt:lpstr>
      <vt:lpstr>Kalkulace a normování</vt:lpstr>
      <vt:lpstr>Kalkulace a normování</vt:lpstr>
      <vt:lpstr>GAME OVER</vt:lpstr>
    </vt:vector>
  </TitlesOfParts>
  <Company>OEM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UKAZATELE V HOTELNICTVÍ</dc:title>
  <dc:creator>hmgmt</dc:creator>
  <cp:lastModifiedBy>umc041</cp:lastModifiedBy>
  <cp:revision>29</cp:revision>
  <dcterms:created xsi:type="dcterms:W3CDTF">2011-10-24T14:30:41Z</dcterms:created>
  <dcterms:modified xsi:type="dcterms:W3CDTF">2020-03-12T20:11:23Z</dcterms:modified>
</cp:coreProperties>
</file>