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9" r:id="rId3"/>
    <p:sldId id="272" r:id="rId4"/>
    <p:sldId id="280" r:id="rId5"/>
    <p:sldId id="278" r:id="rId6"/>
    <p:sldId id="274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76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AC3-A4AF-466D-A9CD-3146DEFBC4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9E06F-40ED-463B-BD74-1A841C05E3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0ADD7-914E-4A03-8B41-318BA2D07D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2D364-F498-4265-92F5-ABD4D3FE5D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587D5-6CD5-4A74-8F56-A0B6263DA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956C8-D534-4B1D-9582-E82337CB47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EA032-6CCB-4963-B6D2-77DBF60508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3311F-73AF-4BDA-824E-A2AFBBE223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D46B6-A940-40ED-A8A6-633914919B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2A087-112F-4281-81F6-404EB39814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91178-D1CD-4698-8D53-A5BF85A397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66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19F625BA-11D1-4D4F-8FEB-49AF26D171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6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/>
      <p:bldP spid="26632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63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6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66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63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6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66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63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6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66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63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6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66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63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6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66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l.motycka@goldenwell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z="4400" smtClean="0"/>
              <a:t>Úvod do předmětu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Ing. et Bc. Michal Motyčka, DiS., Ph.D., Drhc.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Struktura předmětu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Úvod (zadání seminárních prací, docházky a rozdělení výuky)</a:t>
            </a:r>
          </a:p>
          <a:p>
            <a:pPr lvl="0"/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Sumarizace ubytovacích služeb </a:t>
            </a:r>
          </a:p>
          <a:p>
            <a:pPr lvl="0"/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Obecně o pohostinství, jeho vývoj. </a:t>
            </a:r>
          </a:p>
          <a:p>
            <a:pPr lvl="0"/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Mezinárodní kuchyň, aktuální situace ve světě.</a:t>
            </a:r>
          </a:p>
          <a:p>
            <a:pPr lvl="0"/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Vývoj v ČR</a:t>
            </a:r>
          </a:p>
          <a:p>
            <a:pPr lvl="0"/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Rozdělení středisek. Stravovací služby v hotelu a stav dnes (hotelové a individuální restaurace)</a:t>
            </a:r>
          </a:p>
          <a:p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Finanční ukazatele v gastronomii (FC, BC, Profit, Budget, </a:t>
            </a:r>
            <a:r>
              <a:rPr lang="cs-CZ" sz="13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Break</a:t>
            </a:r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3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</a:t>
            </a:r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Point, </a:t>
            </a:r>
            <a:r>
              <a:rPr lang="cs-CZ" sz="13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Revenue</a:t>
            </a:r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Cenové kalkulace, nákladovost a profitabilita –– členění a rozdělení </a:t>
            </a:r>
          </a:p>
          <a:p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(audit a P&amp;L Report)</a:t>
            </a:r>
          </a:p>
          <a:p>
            <a:pPr lvl="0"/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Provozní rozpočet restaurací (Hlavní nákladové položky v restauraci a jejich ziskovost)</a:t>
            </a:r>
          </a:p>
          <a:p>
            <a:pPr lvl="0"/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Jídelní lístek a jeho funkce (menu </a:t>
            </a:r>
            <a:r>
              <a:rPr lang="cs-CZ" sz="13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engeneering</a:t>
            </a:r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sz="13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Otevření nové restaurace (kroky a na co si dát pozor), podnikatelský záměr, počet restaurací, legislativa BOZP, Hygiena, EET, HAACAP, GDPR, ČOI, Finanční správa a cizinecká policie – kontrola a úprava</a:t>
            </a:r>
          </a:p>
          <a:p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Nápojová kultura, Cenotvorba nápojů – základní rozdělení.</a:t>
            </a:r>
          </a:p>
          <a:p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cs-CZ" sz="13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Vínoznalství</a:t>
            </a:r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mezinárodní vinařské oblasti, český vinařský zákon</a:t>
            </a:r>
          </a:p>
          <a:p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Servis vín a ostatních nápojů – on </a:t>
            </a:r>
            <a:r>
              <a:rPr lang="cs-CZ" sz="13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job</a:t>
            </a:r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3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training</a:t>
            </a:r>
            <a:endParaRPr lang="cs-CZ" sz="13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cs-CZ" sz="13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Upselling</a:t>
            </a:r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3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training</a:t>
            </a:r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motivace a stimulace zaměstnanců v pohostinství – vytvořit prezentaci</a:t>
            </a:r>
          </a:p>
          <a:p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Odměňování zaměstnanců v pohostinství (krátký přehled – soustředění se na 3 nástroje)</a:t>
            </a:r>
          </a:p>
          <a:p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Hodnocení restaurací (vnitřní i externí, kontrola kvality, </a:t>
            </a:r>
            <a:r>
              <a:rPr lang="cs-CZ" sz="13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mysteryshopping</a:t>
            </a:r>
            <a:r>
              <a:rPr lang="cs-CZ" sz="13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– krátká prezentace</a:t>
            </a:r>
          </a:p>
          <a:p>
            <a:pPr eaLnBrk="1" hangingPunct="1">
              <a:buFont typeface="Wingdings" pitchFamily="2" charset="2"/>
              <a:buNone/>
            </a:pPr>
            <a:endParaRPr lang="cs-CZ" sz="1400" b="1" dirty="0" smtClean="0"/>
          </a:p>
          <a:p>
            <a:pPr eaLnBrk="1" hangingPunct="1">
              <a:buFont typeface="Wingdings" pitchFamily="2" charset="2"/>
              <a:buNone/>
            </a:pPr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Rozvrh a organizace předmětu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Přednášky a semináře 2. 3., 16. 3., 20. 3., 27. 4.</a:t>
            </a:r>
          </a:p>
          <a:p>
            <a:pPr eaLnBrk="1" hangingPunct="1"/>
            <a:r>
              <a:rPr lang="cs-CZ" dirty="0" smtClean="0"/>
              <a:t>Rozdělení na úkol „</a:t>
            </a:r>
            <a:r>
              <a:rPr lang="cs-CZ" dirty="0" err="1" smtClean="0"/>
              <a:t>Caesar</a:t>
            </a:r>
            <a:r>
              <a:rPr lang="cs-CZ" dirty="0" smtClean="0"/>
              <a:t> salát“ a seminární práci</a:t>
            </a:r>
            <a:endParaRPr lang="cs-CZ" dirty="0" smtClean="0"/>
          </a:p>
          <a:p>
            <a:pPr eaLnBrk="1" hangingPunct="1"/>
            <a:r>
              <a:rPr lang="cs-CZ" dirty="0" smtClean="0"/>
              <a:t>Seminární </a:t>
            </a:r>
            <a:r>
              <a:rPr lang="cs-CZ" dirty="0" smtClean="0"/>
              <a:t>práce (jídelní lístek ve zvolené restauraci)</a:t>
            </a:r>
            <a:endParaRPr lang="cs-CZ" dirty="0" smtClean="0"/>
          </a:p>
          <a:p>
            <a:pPr eaLnBrk="1" hangingPunct="1"/>
            <a:r>
              <a:rPr lang="cs-CZ" dirty="0" smtClean="0"/>
              <a:t>Exkurze v Praze 11. 5.</a:t>
            </a:r>
          </a:p>
          <a:p>
            <a:pPr eaLnBrk="1" hangingPunct="1"/>
            <a:r>
              <a:rPr lang="cs-CZ" dirty="0" smtClean="0"/>
              <a:t>Přehled přednášek (poskytnutí prezentace)</a:t>
            </a:r>
          </a:p>
          <a:p>
            <a:pPr eaLnBrk="1" hangingPunct="1"/>
            <a:r>
              <a:rPr lang="cs-CZ" dirty="0" smtClean="0"/>
              <a:t>Kontakt: </a:t>
            </a:r>
            <a:r>
              <a:rPr lang="cs-CZ" dirty="0" err="1" smtClean="0">
                <a:hlinkClick r:id="rId2"/>
              </a:rPr>
              <a:t>michal.motycka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goldenwell.cz</a:t>
            </a:r>
            <a:r>
              <a:rPr lang="cs-CZ" dirty="0" smtClean="0"/>
              <a:t>, 775 877 660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Seminární práce a výzkum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Skupiny po 4 osobách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1600" dirty="0" smtClean="0"/>
              <a:t>Menu</a:t>
            </a:r>
          </a:p>
          <a:p>
            <a:pPr eaLnBrk="1" hangingPunct="1"/>
            <a:r>
              <a:rPr lang="cs-CZ" sz="1600" dirty="0" smtClean="0"/>
              <a:t>Rozsah do 5ti stran</a:t>
            </a:r>
          </a:p>
          <a:p>
            <a:pPr eaLnBrk="1" hangingPunct="1"/>
            <a:r>
              <a:rPr lang="cs-CZ" sz="1600" dirty="0" smtClean="0"/>
              <a:t>Zvolit si název a popis restaurace</a:t>
            </a:r>
          </a:p>
          <a:p>
            <a:pPr eaLnBrk="1" hangingPunct="1"/>
            <a:r>
              <a:rPr lang="cs-CZ" sz="1600" dirty="0" smtClean="0"/>
              <a:t>Určení konceptu</a:t>
            </a:r>
          </a:p>
          <a:p>
            <a:pPr eaLnBrk="1" hangingPunct="1"/>
            <a:r>
              <a:rPr lang="cs-CZ" sz="1600" dirty="0" smtClean="0"/>
              <a:t>Menu a jeho rozbor</a:t>
            </a:r>
          </a:p>
          <a:p>
            <a:pPr eaLnBrk="1" hangingPunct="1">
              <a:buNone/>
            </a:pPr>
            <a:endParaRPr lang="cs-CZ" sz="1600" dirty="0" smtClean="0"/>
          </a:p>
          <a:p>
            <a:pPr eaLnBrk="1" hangingPunct="1">
              <a:buNone/>
            </a:pPr>
            <a:r>
              <a:rPr lang="cs-CZ" sz="1600" b="1" dirty="0" err="1" smtClean="0"/>
              <a:t>Caesar</a:t>
            </a:r>
            <a:r>
              <a:rPr lang="cs-CZ" sz="1600" b="1" dirty="0" smtClean="0"/>
              <a:t> salát</a:t>
            </a:r>
          </a:p>
          <a:p>
            <a:pPr eaLnBrk="1" hangingPunct="1"/>
            <a:r>
              <a:rPr lang="cs-CZ" sz="1600" dirty="0" smtClean="0"/>
              <a:t>Vybrat si kraj</a:t>
            </a:r>
          </a:p>
          <a:p>
            <a:pPr eaLnBrk="1" hangingPunct="1"/>
            <a:r>
              <a:rPr lang="cs-CZ" sz="1600" dirty="0" smtClean="0"/>
              <a:t>Vybrat 25-30 restaurací z kraje</a:t>
            </a:r>
          </a:p>
          <a:p>
            <a:pPr eaLnBrk="1" hangingPunct="1"/>
            <a:r>
              <a:rPr lang="cs-CZ" sz="1600" dirty="0" smtClean="0"/>
              <a:t>Určit kolik z nich má </a:t>
            </a:r>
            <a:r>
              <a:rPr lang="cs-CZ" sz="1600" dirty="0" err="1" smtClean="0"/>
              <a:t>Caesar</a:t>
            </a:r>
            <a:r>
              <a:rPr lang="cs-CZ" sz="1600" dirty="0" smtClean="0"/>
              <a:t> salát na menu (% podíl)</a:t>
            </a:r>
          </a:p>
          <a:p>
            <a:pPr eaLnBrk="1" hangingPunct="1"/>
            <a:r>
              <a:rPr lang="cs-CZ" sz="1600" dirty="0" smtClean="0"/>
              <a:t>Napsat složení, pokud je dostupné</a:t>
            </a:r>
          </a:p>
          <a:p>
            <a:pPr eaLnBrk="1" hangingPunct="1">
              <a:buNone/>
            </a:pPr>
            <a:endParaRPr lang="cs-CZ" sz="1600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Požadavky na ukončení předmětu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Účast na 1 přednášce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Odevzdat seminární práci – menu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Odevzdat seminární práci – </a:t>
            </a:r>
            <a:r>
              <a:rPr lang="cs-CZ" dirty="0" err="1" smtClean="0"/>
              <a:t>Caesar</a:t>
            </a:r>
            <a:r>
              <a:rPr lang="cs-CZ" dirty="0" smtClean="0"/>
              <a:t> salát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Absolvovat exkurzi v Praze (kdo nebyl v </a:t>
            </a:r>
            <a:r>
              <a:rPr lang="cs-CZ" dirty="0" smtClean="0"/>
              <a:t>zimě, ale opakování </a:t>
            </a:r>
            <a:r>
              <a:rPr lang="cs-CZ" smtClean="0"/>
              <a:t>matka moudrosti :)</a:t>
            </a: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400" smtClean="0"/>
              <a:t>Děkuji všem za pozornost. Otevírám diskuzi a očekávám případné otázky.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Michal Motyčka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Krčmářovská 233/53, Praha 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tel. 603 37 85 15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e-mail: michal.motycka@goldenwell.cz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510</TotalTime>
  <Words>234</Words>
  <Application>Microsoft Office PowerPoint</Application>
  <PresentationFormat>Předvádění na obrazovce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Vrstvy</vt:lpstr>
      <vt:lpstr>Úvod do předmětu</vt:lpstr>
      <vt:lpstr>Struktura předmětu</vt:lpstr>
      <vt:lpstr>Rozvrh a organizace předmětu</vt:lpstr>
      <vt:lpstr>Seminární práce a výzkum</vt:lpstr>
      <vt:lpstr>Požadavky na ukončení předmětu</vt:lpstr>
      <vt:lpstr>Děkuji všem za pozornost. Otevírám diskuzi a očekávám případné otázky.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pracovního výkonu v hotelnictví v ČR</dc:title>
  <dc:creator>UMC_Cakovice</dc:creator>
  <cp:lastModifiedBy>umc041</cp:lastModifiedBy>
  <cp:revision>32</cp:revision>
  <dcterms:created xsi:type="dcterms:W3CDTF">2013-02-06T13:17:20Z</dcterms:created>
  <dcterms:modified xsi:type="dcterms:W3CDTF">2020-03-01T17:18:51Z</dcterms:modified>
</cp:coreProperties>
</file>