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91" r:id="rId5"/>
    <p:sldId id="259" r:id="rId6"/>
    <p:sldId id="260" r:id="rId7"/>
    <p:sldId id="261" r:id="rId8"/>
    <p:sldId id="262" r:id="rId9"/>
    <p:sldId id="263" r:id="rId10"/>
    <p:sldId id="264" r:id="rId11"/>
    <p:sldId id="265" r:id="rId12"/>
    <p:sldId id="292" r:id="rId13"/>
    <p:sldId id="293" r:id="rId14"/>
    <p:sldId id="294" r:id="rId15"/>
    <p:sldId id="295" r:id="rId16"/>
    <p:sldId id="266" r:id="rId17"/>
    <p:sldId id="267" r:id="rId18"/>
    <p:sldId id="268" r:id="rId19"/>
    <p:sldId id="269" r:id="rId20"/>
    <p:sldId id="270" r:id="rId21"/>
    <p:sldId id="271" r:id="rId22"/>
    <p:sldId id="272" r:id="rId23"/>
    <p:sldId id="275" r:id="rId24"/>
    <p:sldId id="273" r:id="rId25"/>
    <p:sldId id="274"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883" autoAdjust="0"/>
  </p:normalViewPr>
  <p:slideViewPr>
    <p:cSldViewPr snapToGrid="0">
      <p:cViewPr varScale="1">
        <p:scale>
          <a:sx n="110" d="100"/>
          <a:sy n="110" d="100"/>
        </p:scale>
        <p:origin x="-59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FC9304BA-8710-4954-8FB1-421773F2FFD4}"/>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xmlns="" id="{64196470-042A-4BDB-9474-442E23EC5E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xmlns="" id="{049EBE77-318D-4B90-8E46-6E84DDC9EE3C}"/>
              </a:ext>
            </a:extLst>
          </p:cNvPr>
          <p:cNvSpPr>
            <a:spLocks noGrp="1"/>
          </p:cNvSpPr>
          <p:nvPr>
            <p:ph type="dt" sz="half" idx="10"/>
          </p:nvPr>
        </p:nvSpPr>
        <p:spPr/>
        <p:txBody>
          <a:bodyPr/>
          <a:lstStyle/>
          <a:p>
            <a:fld id="{177FCE3F-5ADE-47BD-AA8F-39BAE5383F99}" type="datetimeFigureOut">
              <a:rPr lang="cs-CZ" smtClean="0"/>
              <a:t>6.4.2021</a:t>
            </a:fld>
            <a:endParaRPr lang="cs-CZ"/>
          </a:p>
        </p:txBody>
      </p:sp>
      <p:sp>
        <p:nvSpPr>
          <p:cNvPr id="5" name="Zástupný symbol pro zápatí 4">
            <a:extLst>
              <a:ext uri="{FF2B5EF4-FFF2-40B4-BE49-F238E27FC236}">
                <a16:creationId xmlns:a16="http://schemas.microsoft.com/office/drawing/2014/main" xmlns="" id="{3FA6AE71-A092-4CEC-B4F2-87072CB5086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xmlns="" id="{3CE619CD-6CB4-4E69-9279-25A0F4164961}"/>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2316712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E67EF04E-A6D0-4131-8577-CF4FFEB6842A}"/>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xmlns="" id="{863E4430-9C6E-4AA4-8F15-E8EDEBBD8C74}"/>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xmlns="" id="{7BC193F3-C434-4743-9074-52FB55D2ABF5}"/>
              </a:ext>
            </a:extLst>
          </p:cNvPr>
          <p:cNvSpPr>
            <a:spLocks noGrp="1"/>
          </p:cNvSpPr>
          <p:nvPr>
            <p:ph type="dt" sz="half" idx="10"/>
          </p:nvPr>
        </p:nvSpPr>
        <p:spPr/>
        <p:txBody>
          <a:bodyPr/>
          <a:lstStyle/>
          <a:p>
            <a:fld id="{177FCE3F-5ADE-47BD-AA8F-39BAE5383F99}" type="datetimeFigureOut">
              <a:rPr lang="cs-CZ" smtClean="0"/>
              <a:t>6.4.2021</a:t>
            </a:fld>
            <a:endParaRPr lang="cs-CZ"/>
          </a:p>
        </p:txBody>
      </p:sp>
      <p:sp>
        <p:nvSpPr>
          <p:cNvPr id="5" name="Zástupný symbol pro zápatí 4">
            <a:extLst>
              <a:ext uri="{FF2B5EF4-FFF2-40B4-BE49-F238E27FC236}">
                <a16:creationId xmlns:a16="http://schemas.microsoft.com/office/drawing/2014/main" xmlns="" id="{CF26326E-5270-4AFE-A993-5BCE4628E49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xmlns="" id="{A5AF15DB-0030-4680-9ABA-C141281A82DF}"/>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3796677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xmlns="" id="{69DAF9CC-E07F-40C4-828C-40F3DD74B9EB}"/>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xmlns="" id="{D8388DB7-B976-462A-B7ED-E02A70DEF4D2}"/>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xmlns="" id="{637F817B-5F7C-400B-B999-BC48BB3F13E4}"/>
              </a:ext>
            </a:extLst>
          </p:cNvPr>
          <p:cNvSpPr>
            <a:spLocks noGrp="1"/>
          </p:cNvSpPr>
          <p:nvPr>
            <p:ph type="dt" sz="half" idx="10"/>
          </p:nvPr>
        </p:nvSpPr>
        <p:spPr/>
        <p:txBody>
          <a:bodyPr/>
          <a:lstStyle/>
          <a:p>
            <a:fld id="{177FCE3F-5ADE-47BD-AA8F-39BAE5383F99}" type="datetimeFigureOut">
              <a:rPr lang="cs-CZ" smtClean="0"/>
              <a:t>6.4.2021</a:t>
            </a:fld>
            <a:endParaRPr lang="cs-CZ"/>
          </a:p>
        </p:txBody>
      </p:sp>
      <p:sp>
        <p:nvSpPr>
          <p:cNvPr id="5" name="Zástupný symbol pro zápatí 4">
            <a:extLst>
              <a:ext uri="{FF2B5EF4-FFF2-40B4-BE49-F238E27FC236}">
                <a16:creationId xmlns:a16="http://schemas.microsoft.com/office/drawing/2014/main" xmlns="" id="{4B1F107F-9C4F-4CAB-A2B3-960224DAD02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xmlns="" id="{FEA3FA02-9B4A-419F-9E34-CB9F97FEC802}"/>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2781502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E440E537-2BEB-41FA-BE92-6733B297DE4B}"/>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xmlns="" id="{EB8B33CA-5CED-44A6-B708-2ED64BCFCB5E}"/>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xmlns="" id="{A5014B4D-C1BF-4817-A813-985D38AB35DD}"/>
              </a:ext>
            </a:extLst>
          </p:cNvPr>
          <p:cNvSpPr>
            <a:spLocks noGrp="1"/>
          </p:cNvSpPr>
          <p:nvPr>
            <p:ph type="dt" sz="half" idx="10"/>
          </p:nvPr>
        </p:nvSpPr>
        <p:spPr/>
        <p:txBody>
          <a:bodyPr/>
          <a:lstStyle/>
          <a:p>
            <a:fld id="{177FCE3F-5ADE-47BD-AA8F-39BAE5383F99}" type="datetimeFigureOut">
              <a:rPr lang="cs-CZ" smtClean="0"/>
              <a:t>6.4.2021</a:t>
            </a:fld>
            <a:endParaRPr lang="cs-CZ"/>
          </a:p>
        </p:txBody>
      </p:sp>
      <p:sp>
        <p:nvSpPr>
          <p:cNvPr id="5" name="Zástupný symbol pro zápatí 4">
            <a:extLst>
              <a:ext uri="{FF2B5EF4-FFF2-40B4-BE49-F238E27FC236}">
                <a16:creationId xmlns:a16="http://schemas.microsoft.com/office/drawing/2014/main" xmlns="" id="{0D7CF36A-1AB7-442A-A1CB-9F9704A21AC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xmlns="" id="{35A9CDEC-77AF-4CD7-AE09-1AA2032BFAAE}"/>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121630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6C5C79E7-A953-4C63-8448-F91AAEF28AA0}"/>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xmlns="" id="{6274B072-55B7-4DA6-BCC5-0BC72A0DDC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xmlns="" id="{A87824DC-556D-45A6-9C5A-1E6396FB889E}"/>
              </a:ext>
            </a:extLst>
          </p:cNvPr>
          <p:cNvSpPr>
            <a:spLocks noGrp="1"/>
          </p:cNvSpPr>
          <p:nvPr>
            <p:ph type="dt" sz="half" idx="10"/>
          </p:nvPr>
        </p:nvSpPr>
        <p:spPr/>
        <p:txBody>
          <a:bodyPr/>
          <a:lstStyle/>
          <a:p>
            <a:fld id="{177FCE3F-5ADE-47BD-AA8F-39BAE5383F99}" type="datetimeFigureOut">
              <a:rPr lang="cs-CZ" smtClean="0"/>
              <a:t>6.4.2021</a:t>
            </a:fld>
            <a:endParaRPr lang="cs-CZ"/>
          </a:p>
        </p:txBody>
      </p:sp>
      <p:sp>
        <p:nvSpPr>
          <p:cNvPr id="5" name="Zástupný symbol pro zápatí 4">
            <a:extLst>
              <a:ext uri="{FF2B5EF4-FFF2-40B4-BE49-F238E27FC236}">
                <a16:creationId xmlns:a16="http://schemas.microsoft.com/office/drawing/2014/main" xmlns="" id="{0A5987E7-9248-4F89-85DB-619050682B5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xmlns="" id="{4D9ADAFD-1BB4-462C-8A60-171A2E127EA5}"/>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1791799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429D5A90-E8AD-4B89-AA58-6198CA678513}"/>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xmlns="" id="{09984B1A-487E-47D3-A4D7-54F59667EDDC}"/>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xmlns="" id="{F31C4EE3-4CD5-41FF-A0EB-29C57B345091}"/>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xmlns="" id="{1BCCB488-75BF-4A0A-834B-7E340722DC79}"/>
              </a:ext>
            </a:extLst>
          </p:cNvPr>
          <p:cNvSpPr>
            <a:spLocks noGrp="1"/>
          </p:cNvSpPr>
          <p:nvPr>
            <p:ph type="dt" sz="half" idx="10"/>
          </p:nvPr>
        </p:nvSpPr>
        <p:spPr/>
        <p:txBody>
          <a:bodyPr/>
          <a:lstStyle/>
          <a:p>
            <a:fld id="{177FCE3F-5ADE-47BD-AA8F-39BAE5383F99}" type="datetimeFigureOut">
              <a:rPr lang="cs-CZ" smtClean="0"/>
              <a:t>6.4.2021</a:t>
            </a:fld>
            <a:endParaRPr lang="cs-CZ"/>
          </a:p>
        </p:txBody>
      </p:sp>
      <p:sp>
        <p:nvSpPr>
          <p:cNvPr id="6" name="Zástupný symbol pro zápatí 5">
            <a:extLst>
              <a:ext uri="{FF2B5EF4-FFF2-40B4-BE49-F238E27FC236}">
                <a16:creationId xmlns:a16="http://schemas.microsoft.com/office/drawing/2014/main" xmlns="" id="{7A5DEA4D-0DDE-47E9-ABEC-2B478CF96C2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xmlns="" id="{6F361CD0-213B-487C-BCDD-BE173C8B40EC}"/>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59259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932CC60A-3DE0-4E5D-A874-EFBFEC54B850}"/>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xmlns="" id="{6470FBA1-B394-4A44-BD2A-4450261BF4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xmlns="" id="{A58C9921-A9FC-41C8-B615-952374F78DBA}"/>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xmlns="" id="{C0430BD5-2DEF-4D91-B50E-3DD6D44DCE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xmlns="" id="{03A8491F-1A62-4074-AA23-E4F979A3B0AE}"/>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xmlns="" id="{0624B120-9619-4E0B-8189-48B07400E2D2}"/>
              </a:ext>
            </a:extLst>
          </p:cNvPr>
          <p:cNvSpPr>
            <a:spLocks noGrp="1"/>
          </p:cNvSpPr>
          <p:nvPr>
            <p:ph type="dt" sz="half" idx="10"/>
          </p:nvPr>
        </p:nvSpPr>
        <p:spPr/>
        <p:txBody>
          <a:bodyPr/>
          <a:lstStyle/>
          <a:p>
            <a:fld id="{177FCE3F-5ADE-47BD-AA8F-39BAE5383F99}" type="datetimeFigureOut">
              <a:rPr lang="cs-CZ" smtClean="0"/>
              <a:t>6.4.2021</a:t>
            </a:fld>
            <a:endParaRPr lang="cs-CZ"/>
          </a:p>
        </p:txBody>
      </p:sp>
      <p:sp>
        <p:nvSpPr>
          <p:cNvPr id="8" name="Zástupný symbol pro zápatí 7">
            <a:extLst>
              <a:ext uri="{FF2B5EF4-FFF2-40B4-BE49-F238E27FC236}">
                <a16:creationId xmlns:a16="http://schemas.microsoft.com/office/drawing/2014/main" xmlns="" id="{03FA88DA-6084-40B5-8869-04EE3387B732}"/>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xmlns="" id="{86EB9939-652E-40D7-99A1-05E3177AAADC}"/>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3602779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447673EA-490D-4C57-A263-11E8E790B284}"/>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xmlns="" id="{2F3B3962-FF28-4946-B56F-9E14808D3FC5}"/>
              </a:ext>
            </a:extLst>
          </p:cNvPr>
          <p:cNvSpPr>
            <a:spLocks noGrp="1"/>
          </p:cNvSpPr>
          <p:nvPr>
            <p:ph type="dt" sz="half" idx="10"/>
          </p:nvPr>
        </p:nvSpPr>
        <p:spPr/>
        <p:txBody>
          <a:bodyPr/>
          <a:lstStyle/>
          <a:p>
            <a:fld id="{177FCE3F-5ADE-47BD-AA8F-39BAE5383F99}" type="datetimeFigureOut">
              <a:rPr lang="cs-CZ" smtClean="0"/>
              <a:t>6.4.2021</a:t>
            </a:fld>
            <a:endParaRPr lang="cs-CZ"/>
          </a:p>
        </p:txBody>
      </p:sp>
      <p:sp>
        <p:nvSpPr>
          <p:cNvPr id="4" name="Zástupný symbol pro zápatí 3">
            <a:extLst>
              <a:ext uri="{FF2B5EF4-FFF2-40B4-BE49-F238E27FC236}">
                <a16:creationId xmlns:a16="http://schemas.microsoft.com/office/drawing/2014/main" xmlns="" id="{26B79705-0514-4354-8CEE-41F4091B5AA8}"/>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xmlns="" id="{FFF7E494-EF27-4710-8B90-23ED69E85C06}"/>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1722046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xmlns="" id="{93FA046C-8226-452B-B0F7-BAA5B3432002}"/>
              </a:ext>
            </a:extLst>
          </p:cNvPr>
          <p:cNvSpPr>
            <a:spLocks noGrp="1"/>
          </p:cNvSpPr>
          <p:nvPr>
            <p:ph type="dt" sz="half" idx="10"/>
          </p:nvPr>
        </p:nvSpPr>
        <p:spPr/>
        <p:txBody>
          <a:bodyPr/>
          <a:lstStyle/>
          <a:p>
            <a:fld id="{177FCE3F-5ADE-47BD-AA8F-39BAE5383F99}" type="datetimeFigureOut">
              <a:rPr lang="cs-CZ" smtClean="0"/>
              <a:t>6.4.2021</a:t>
            </a:fld>
            <a:endParaRPr lang="cs-CZ"/>
          </a:p>
        </p:txBody>
      </p:sp>
      <p:sp>
        <p:nvSpPr>
          <p:cNvPr id="3" name="Zástupný symbol pro zápatí 2">
            <a:extLst>
              <a:ext uri="{FF2B5EF4-FFF2-40B4-BE49-F238E27FC236}">
                <a16:creationId xmlns:a16="http://schemas.microsoft.com/office/drawing/2014/main" xmlns="" id="{8D9D6C66-1637-4AB5-B895-45223A6E914C}"/>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xmlns="" id="{258B3D73-2247-4F74-85F9-FB5EFB11A900}"/>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1280970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4338F4E7-0DEC-4F53-8FE4-C3D7486A9A6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xmlns="" id="{124BC8CD-CBDD-447A-828C-2B57D17AF5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xmlns="" id="{0EE45E27-F9E3-4767-80E2-47812B5DBA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xmlns="" id="{C6B16160-B529-42CF-9619-0E56BF294F64}"/>
              </a:ext>
            </a:extLst>
          </p:cNvPr>
          <p:cNvSpPr>
            <a:spLocks noGrp="1"/>
          </p:cNvSpPr>
          <p:nvPr>
            <p:ph type="dt" sz="half" idx="10"/>
          </p:nvPr>
        </p:nvSpPr>
        <p:spPr/>
        <p:txBody>
          <a:bodyPr/>
          <a:lstStyle/>
          <a:p>
            <a:fld id="{177FCE3F-5ADE-47BD-AA8F-39BAE5383F99}" type="datetimeFigureOut">
              <a:rPr lang="cs-CZ" smtClean="0"/>
              <a:t>6.4.2021</a:t>
            </a:fld>
            <a:endParaRPr lang="cs-CZ"/>
          </a:p>
        </p:txBody>
      </p:sp>
      <p:sp>
        <p:nvSpPr>
          <p:cNvPr id="6" name="Zástupný symbol pro zápatí 5">
            <a:extLst>
              <a:ext uri="{FF2B5EF4-FFF2-40B4-BE49-F238E27FC236}">
                <a16:creationId xmlns:a16="http://schemas.microsoft.com/office/drawing/2014/main" xmlns="" id="{FA069426-4D51-4621-A51A-5D074CB574C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xmlns="" id="{F175571C-564D-4355-A73E-048C0C93F332}"/>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4070119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5AF2C9E4-E08D-45D0-8F64-4308407261D8}"/>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xmlns="" id="{08E975A5-1178-4C92-88DA-46F32F71D1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xmlns="" id="{234FF8B7-57A7-4AD6-83CF-2212F9F33F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xmlns="" id="{153EAB52-D8AB-4D5E-AC26-DEA55DBC2B15}"/>
              </a:ext>
            </a:extLst>
          </p:cNvPr>
          <p:cNvSpPr>
            <a:spLocks noGrp="1"/>
          </p:cNvSpPr>
          <p:nvPr>
            <p:ph type="dt" sz="half" idx="10"/>
          </p:nvPr>
        </p:nvSpPr>
        <p:spPr/>
        <p:txBody>
          <a:bodyPr/>
          <a:lstStyle/>
          <a:p>
            <a:fld id="{177FCE3F-5ADE-47BD-AA8F-39BAE5383F99}" type="datetimeFigureOut">
              <a:rPr lang="cs-CZ" smtClean="0"/>
              <a:t>6.4.2021</a:t>
            </a:fld>
            <a:endParaRPr lang="cs-CZ"/>
          </a:p>
        </p:txBody>
      </p:sp>
      <p:sp>
        <p:nvSpPr>
          <p:cNvPr id="6" name="Zástupný symbol pro zápatí 5">
            <a:extLst>
              <a:ext uri="{FF2B5EF4-FFF2-40B4-BE49-F238E27FC236}">
                <a16:creationId xmlns:a16="http://schemas.microsoft.com/office/drawing/2014/main" xmlns="" id="{B3ECCE99-A69B-48C4-8FCC-DB44D227821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xmlns="" id="{B45EFCB3-4034-4ED7-896D-7DBC6BFF9A59}"/>
              </a:ext>
            </a:extLst>
          </p:cNvPr>
          <p:cNvSpPr>
            <a:spLocks noGrp="1"/>
          </p:cNvSpPr>
          <p:nvPr>
            <p:ph type="sldNum" sz="quarter" idx="12"/>
          </p:nvPr>
        </p:nvSpPr>
        <p:spPr/>
        <p:txBody>
          <a:bodyPr/>
          <a:lstStyle/>
          <a:p>
            <a:fld id="{7A43CF7F-0ACC-49E6-95FA-6138D937829A}" type="slidenum">
              <a:rPr lang="cs-CZ" smtClean="0"/>
              <a:t>‹#›</a:t>
            </a:fld>
            <a:endParaRPr lang="cs-CZ"/>
          </a:p>
        </p:txBody>
      </p:sp>
    </p:spTree>
    <p:extLst>
      <p:ext uri="{BB962C8B-B14F-4D97-AF65-F5344CB8AC3E}">
        <p14:creationId xmlns:p14="http://schemas.microsoft.com/office/powerpoint/2010/main" val="4005064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xmlns="" id="{55524A3D-0D9D-475E-AA6D-41DC284C7E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xmlns="" id="{E670AC65-2187-4834-9410-D4F933AC02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xmlns="" id="{D77586F8-A1CD-4023-9CCA-407122FC95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7FCE3F-5ADE-47BD-AA8F-39BAE5383F99}" type="datetimeFigureOut">
              <a:rPr lang="cs-CZ" smtClean="0"/>
              <a:t>6.4.2021</a:t>
            </a:fld>
            <a:endParaRPr lang="cs-CZ"/>
          </a:p>
        </p:txBody>
      </p:sp>
      <p:sp>
        <p:nvSpPr>
          <p:cNvPr id="5" name="Zástupný symbol pro zápatí 4">
            <a:extLst>
              <a:ext uri="{FF2B5EF4-FFF2-40B4-BE49-F238E27FC236}">
                <a16:creationId xmlns:a16="http://schemas.microsoft.com/office/drawing/2014/main" xmlns="" id="{D59B09AF-18BC-4152-8E71-BCDA6949B8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xmlns="" id="{9212A7DA-8578-47DD-8090-F638B49B40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3CF7F-0ACC-49E6-95FA-6138D937829A}" type="slidenum">
              <a:rPr lang="cs-CZ" smtClean="0"/>
              <a:t>‹#›</a:t>
            </a:fld>
            <a:endParaRPr lang="cs-CZ"/>
          </a:p>
        </p:txBody>
      </p:sp>
    </p:spTree>
    <p:extLst>
      <p:ext uri="{BB962C8B-B14F-4D97-AF65-F5344CB8AC3E}">
        <p14:creationId xmlns:p14="http://schemas.microsoft.com/office/powerpoint/2010/main" val="331695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aspi.cz/products/lawText/1/37662/1/ASPI%253A/20/1987%20Sb.%252314.2" TargetMode="External"/><Relationship Id="rId2" Type="http://schemas.openxmlformats.org/officeDocument/2006/relationships/hyperlink" Target="https://www.aspi.cz/products/lawText/1/37662/1/ASPI%253A/20/1987%20Sb.%252314.1"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230054E7-ABFD-4730-B040-360769B60E6B}"/>
              </a:ext>
            </a:extLst>
          </p:cNvPr>
          <p:cNvSpPr>
            <a:spLocks noGrp="1"/>
          </p:cNvSpPr>
          <p:nvPr>
            <p:ph type="ctrTitle"/>
          </p:nvPr>
        </p:nvSpPr>
        <p:spPr/>
        <p:txBody>
          <a:bodyPr/>
          <a:lstStyle/>
          <a:p>
            <a:r>
              <a:rPr lang="cs-CZ" dirty="0"/>
              <a:t>Právní rámec ochrany kulturního dědictví 3</a:t>
            </a:r>
          </a:p>
        </p:txBody>
      </p:sp>
      <p:sp>
        <p:nvSpPr>
          <p:cNvPr id="3" name="Podnadpis 2">
            <a:extLst>
              <a:ext uri="{FF2B5EF4-FFF2-40B4-BE49-F238E27FC236}">
                <a16:creationId xmlns:a16="http://schemas.microsoft.com/office/drawing/2014/main" xmlns="" id="{0B0767FA-5199-4CB7-8050-3D0CCD4C401B}"/>
              </a:ext>
            </a:extLst>
          </p:cNvPr>
          <p:cNvSpPr>
            <a:spLocks noGrp="1"/>
          </p:cNvSpPr>
          <p:nvPr>
            <p:ph type="subTitle" idx="1"/>
          </p:nvPr>
        </p:nvSpPr>
        <p:spPr>
          <a:xfrm>
            <a:off x="1524000" y="3602037"/>
            <a:ext cx="9326252" cy="2133599"/>
          </a:xfrm>
        </p:spPr>
        <p:txBody>
          <a:bodyPr>
            <a:normAutofit/>
          </a:bodyPr>
          <a:lstStyle/>
          <a:p>
            <a:r>
              <a:rPr lang="cs-CZ" dirty="0"/>
              <a:t>Ochrana kulturního dědictví a soukromé vlastnictví: ochrana a užívání kulturních památek, práva a povinnosti vlastníka kulturní památky, právo státu na přednostní koupi kulturních památek, provádění archeologických průzkumů, náhrada za majetkovou újmu..</a:t>
            </a:r>
          </a:p>
          <a:p>
            <a:endParaRPr lang="cs-CZ" dirty="0"/>
          </a:p>
        </p:txBody>
      </p:sp>
    </p:spTree>
    <p:extLst>
      <p:ext uri="{BB962C8B-B14F-4D97-AF65-F5344CB8AC3E}">
        <p14:creationId xmlns:p14="http://schemas.microsoft.com/office/powerpoint/2010/main" val="2741911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F0297248-BFBD-4CD7-B352-781DAC30A597}"/>
              </a:ext>
            </a:extLst>
          </p:cNvPr>
          <p:cNvSpPr>
            <a:spLocks noGrp="1"/>
          </p:cNvSpPr>
          <p:nvPr>
            <p:ph type="title"/>
          </p:nvPr>
        </p:nvSpPr>
        <p:spPr/>
        <p:txBody>
          <a:bodyPr/>
          <a:lstStyle/>
          <a:p>
            <a:endParaRPr lang="cs-CZ" dirty="0"/>
          </a:p>
        </p:txBody>
      </p:sp>
      <p:sp>
        <p:nvSpPr>
          <p:cNvPr id="3" name="Zástupný symbol pro obsah 2">
            <a:extLst>
              <a:ext uri="{FF2B5EF4-FFF2-40B4-BE49-F238E27FC236}">
                <a16:creationId xmlns:a16="http://schemas.microsoft.com/office/drawing/2014/main" xmlns="" id="{8DDF0AB1-6231-4946-B2BA-9EAD8A490996}"/>
              </a:ext>
            </a:extLst>
          </p:cNvPr>
          <p:cNvSpPr>
            <a:spLocks noGrp="1"/>
          </p:cNvSpPr>
          <p:nvPr>
            <p:ph idx="1"/>
          </p:nvPr>
        </p:nvSpPr>
        <p:spPr/>
        <p:txBody>
          <a:bodyPr>
            <a:normAutofit/>
          </a:bodyPr>
          <a:lstStyle/>
          <a:p>
            <a:pPr marL="0" indent="0">
              <a:buNone/>
            </a:pPr>
            <a:r>
              <a:rPr lang="cs-CZ" b="1" dirty="0"/>
              <a:t>2) </a:t>
            </a:r>
            <a:r>
              <a:rPr lang="pl-PL" b="1" dirty="0"/>
              <a:t>správní tresty za přestupky podle § 35 nebo § 39 – </a:t>
            </a:r>
            <a:r>
              <a:rPr lang="pl-PL" dirty="0"/>
              <a:t>sankce 2 až 4 miliony</a:t>
            </a:r>
          </a:p>
          <a:p>
            <a:pPr marL="0" indent="0">
              <a:buNone/>
            </a:pPr>
            <a:endParaRPr lang="pl-PL" b="1" dirty="0"/>
          </a:p>
          <a:p>
            <a:pPr marL="0" indent="0">
              <a:buNone/>
            </a:pPr>
            <a:r>
              <a:rPr lang="pl-PL" b="1" dirty="0"/>
              <a:t>3) Trest dle tretsního zákoníku - § 299 zneužití vlastnictví: </a:t>
            </a:r>
          </a:p>
          <a:p>
            <a:pPr marL="0" indent="0">
              <a:buNone/>
            </a:pPr>
            <a:r>
              <a:rPr lang="cs-CZ" dirty="0"/>
              <a:t>Kdo poškodí důležitý zájem kulturní, vědecký, na ochraně přírody, krajiny nebo životního prostředí, chráněný jiným právním předpisem, tím, že zničí, poškodí, učiní neupotřebitelnou nebo zašantročí vlastní věc větší hodnoty, která požívá ochrany podle jiného právního předpisu, bude potrestán </a:t>
            </a:r>
            <a:r>
              <a:rPr lang="cs-CZ" u="sng" dirty="0"/>
              <a:t>odnětím svobody až na dvě léta, zákazem činnosti nebo propadnutím věci.</a:t>
            </a:r>
          </a:p>
        </p:txBody>
      </p:sp>
    </p:spTree>
    <p:extLst>
      <p:ext uri="{BB962C8B-B14F-4D97-AF65-F5344CB8AC3E}">
        <p14:creationId xmlns:p14="http://schemas.microsoft.com/office/powerpoint/2010/main" val="3596237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36E4E79A-45A4-499A-95AD-974F6949694A}"/>
              </a:ext>
            </a:extLst>
          </p:cNvPr>
          <p:cNvSpPr>
            <a:spLocks noGrp="1"/>
          </p:cNvSpPr>
          <p:nvPr>
            <p:ph type="title"/>
          </p:nvPr>
        </p:nvSpPr>
        <p:spPr>
          <a:xfrm>
            <a:off x="838200" y="294005"/>
            <a:ext cx="10515600" cy="1325563"/>
          </a:xfrm>
        </p:spPr>
        <p:txBody>
          <a:bodyPr>
            <a:normAutofit fontScale="90000"/>
          </a:bodyPr>
          <a:lstStyle/>
          <a:p>
            <a:r>
              <a:rPr lang="cs-CZ" b="1" dirty="0"/>
              <a:t>Činnost orgánů státní památkové péče v případě, že dochází k porušování péče o kulturní památku (§ 11 odst. 2)</a:t>
            </a:r>
          </a:p>
        </p:txBody>
      </p:sp>
      <p:sp>
        <p:nvSpPr>
          <p:cNvPr id="3" name="Zástupný symbol pro obsah 2">
            <a:extLst>
              <a:ext uri="{FF2B5EF4-FFF2-40B4-BE49-F238E27FC236}">
                <a16:creationId xmlns:a16="http://schemas.microsoft.com/office/drawing/2014/main" xmlns="" id="{7AEE678C-0C54-4F3B-AEE3-E25DAD8ED835}"/>
              </a:ext>
            </a:extLst>
          </p:cNvPr>
          <p:cNvSpPr>
            <a:spLocks noGrp="1"/>
          </p:cNvSpPr>
          <p:nvPr>
            <p:ph idx="1"/>
          </p:nvPr>
        </p:nvSpPr>
        <p:spPr>
          <a:xfrm>
            <a:off x="838200" y="1757679"/>
            <a:ext cx="10515600" cy="4735195"/>
          </a:xfrm>
        </p:spPr>
        <p:txBody>
          <a:bodyPr>
            <a:normAutofit/>
          </a:bodyPr>
          <a:lstStyle/>
          <a:p>
            <a:pPr marL="0" indent="0">
              <a:buNone/>
            </a:pPr>
            <a:r>
              <a:rPr lang="cs-CZ" dirty="0"/>
              <a:t>Jestliže fyzická nebo právnická osoba svou činností působí nebo by mohli způsobit nepříznivé změny stavu kulturní památky nebo jejího prostředí anebo ohrožují zachování nebo společenské uplatnění kulturní památky, určí obecní úřad obce s rozšířenou působností, a jde-li o národní kulturní památku, krajský úřad, </a:t>
            </a:r>
            <a:r>
              <a:rPr lang="cs-CZ" b="1" dirty="0"/>
              <a:t>podmínky pro další výkon takové činnosti nebo výkon činnosti zakáže.</a:t>
            </a:r>
          </a:p>
          <a:p>
            <a:pPr marL="0" indent="0">
              <a:buNone/>
            </a:pPr>
            <a:r>
              <a:rPr lang="cs-CZ" b="1" dirty="0"/>
              <a:t>Řízení vždy zahájeno z moci úřední. </a:t>
            </a:r>
          </a:p>
        </p:txBody>
      </p:sp>
    </p:spTree>
    <p:extLst>
      <p:ext uri="{BB962C8B-B14F-4D97-AF65-F5344CB8AC3E}">
        <p14:creationId xmlns:p14="http://schemas.microsoft.com/office/powerpoint/2010/main" val="1110518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Opatření k zajištění péče o kulturní památky (§ 15)</a:t>
            </a:r>
            <a:endParaRPr lang="cs-CZ" b="1" dirty="0"/>
          </a:p>
        </p:txBody>
      </p:sp>
      <p:sp>
        <p:nvSpPr>
          <p:cNvPr id="3" name="Zástupný symbol pro obsah 2"/>
          <p:cNvSpPr>
            <a:spLocks noGrp="1"/>
          </p:cNvSpPr>
          <p:nvPr>
            <p:ph idx="1"/>
          </p:nvPr>
        </p:nvSpPr>
        <p:spPr/>
        <p:txBody>
          <a:bodyPr>
            <a:normAutofit fontScale="85000" lnSpcReduction="20000"/>
          </a:bodyPr>
          <a:lstStyle/>
          <a:p>
            <a:pPr marL="514350" indent="-514350">
              <a:buAutoNum type="arabicParenR"/>
            </a:pPr>
            <a:r>
              <a:rPr lang="cs-CZ" b="1" dirty="0" smtClean="0"/>
              <a:t>Náhradní výkon rozhodnutí dle </a:t>
            </a:r>
            <a:r>
              <a:rPr lang="cs-CZ" b="1" dirty="0" err="1" smtClean="0"/>
              <a:t>ust</a:t>
            </a:r>
            <a:r>
              <a:rPr lang="cs-CZ" b="1" dirty="0" smtClean="0"/>
              <a:t>. § 10 odst. 1</a:t>
            </a:r>
          </a:p>
          <a:p>
            <a:pPr marL="0" indent="0">
              <a:buNone/>
            </a:pPr>
            <a:r>
              <a:rPr lang="cs-CZ" dirty="0"/>
              <a:t>Porušením povinnosti vlastníka kulturní památky (movité i nemovité) je i nesplnění opatření, která byla vlastníkovi nařízena rozhodnutím příslušného orgánu památkové péče podle § 10 odst. 1, ve stanovené lhůtě. Právním následkem je možnost příslušného orgánu památkové péče rozhodnout o provedení nezbytných zabezpečovacích opatření. </a:t>
            </a:r>
          </a:p>
          <a:p>
            <a:pPr marL="0" indent="0">
              <a:buNone/>
            </a:pPr>
            <a:r>
              <a:rPr lang="cs-CZ" dirty="0"/>
              <a:t>Předpokladem pro zahájení řízení je </a:t>
            </a:r>
            <a:r>
              <a:rPr lang="cs-CZ" b="1" dirty="0" smtClean="0"/>
              <a:t>vykonatelné </a:t>
            </a:r>
            <a:r>
              <a:rPr lang="cs-CZ" b="1" dirty="0"/>
              <a:t>rozhodnutí orgánu památkové péče podle § 10 odst. </a:t>
            </a:r>
            <a:r>
              <a:rPr lang="cs-CZ" b="1" dirty="0" smtClean="0"/>
              <a:t>1</a:t>
            </a:r>
            <a:r>
              <a:rPr lang="cs-CZ" dirty="0"/>
              <a:t> </a:t>
            </a:r>
            <a:r>
              <a:rPr lang="cs-CZ" dirty="0" smtClean="0"/>
              <a:t>+ nesporné </a:t>
            </a:r>
            <a:r>
              <a:rPr lang="cs-CZ" b="1" dirty="0"/>
              <a:t>zjištění, že lhůta pro dobrovolné splnění uloženého opatření uběhla marně nebo že opatření ve stanovené lhůtě nebylo vykonáno v plném rozsahu</a:t>
            </a:r>
            <a:r>
              <a:rPr lang="cs-CZ" dirty="0"/>
              <a:t>. Tato skutečnost musí být v písemné podobě (prokazatelně) zachycena a tvoří nezbytný předpoklad pro provedení řízení podle § 15 odst. 1. </a:t>
            </a:r>
            <a:endParaRPr lang="cs-CZ" dirty="0" smtClean="0"/>
          </a:p>
          <a:p>
            <a:pPr marL="0" indent="0">
              <a:buNone/>
            </a:pPr>
            <a:r>
              <a:rPr lang="cs-CZ" dirty="0"/>
              <a:t>Řízení se zahajuje z moci úřední. Účastníkem řízení je vlastník kulturní památky nebo národní kulturní </a:t>
            </a:r>
            <a:r>
              <a:rPr lang="cs-CZ" dirty="0" smtClean="0"/>
              <a:t>památky + jako vedlejší účastník např. vlastník sousední nemovitosti, která nezbytná pro přístup ke kulturní památce</a:t>
            </a:r>
            <a:endParaRPr lang="cs-CZ" dirty="0"/>
          </a:p>
          <a:p>
            <a:pPr marL="0" indent="0">
              <a:buNone/>
            </a:pPr>
            <a:endParaRPr lang="cs-CZ" b="1" dirty="0"/>
          </a:p>
        </p:txBody>
      </p:sp>
    </p:spTree>
    <p:extLst>
      <p:ext uri="{BB962C8B-B14F-4D97-AF65-F5344CB8AC3E}">
        <p14:creationId xmlns:p14="http://schemas.microsoft.com/office/powerpoint/2010/main" val="352753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117954"/>
          </a:xfrm>
        </p:spPr>
        <p:txBody>
          <a:bodyPr>
            <a:normAutofit fontScale="90000"/>
          </a:bodyPr>
          <a:lstStyle/>
          <a:p>
            <a:endParaRPr lang="cs-CZ" dirty="0"/>
          </a:p>
        </p:txBody>
      </p:sp>
      <p:sp>
        <p:nvSpPr>
          <p:cNvPr id="3" name="Zástupný symbol pro obsah 2"/>
          <p:cNvSpPr>
            <a:spLocks noGrp="1"/>
          </p:cNvSpPr>
          <p:nvPr>
            <p:ph idx="1"/>
          </p:nvPr>
        </p:nvSpPr>
        <p:spPr>
          <a:xfrm>
            <a:off x="838200" y="646981"/>
            <a:ext cx="10515600" cy="5529982"/>
          </a:xfrm>
        </p:spPr>
        <p:txBody>
          <a:bodyPr>
            <a:normAutofit lnSpcReduction="10000"/>
          </a:bodyPr>
          <a:lstStyle/>
          <a:p>
            <a:pPr marL="0" indent="0">
              <a:buNone/>
            </a:pPr>
            <a:r>
              <a:rPr lang="cs-CZ" b="1" dirty="0" smtClean="0"/>
              <a:t>2) Nařízení povinnosti nakládat s movitou kulturní památkou určitým způsobem: </a:t>
            </a:r>
            <a:r>
              <a:rPr lang="cs-CZ" dirty="0"/>
              <a:t>Vyžaduje-li to důležitý společenský zájem, může </a:t>
            </a:r>
            <a:r>
              <a:rPr lang="cs-CZ" b="1" dirty="0"/>
              <a:t>krajský úřad</a:t>
            </a:r>
            <a:r>
              <a:rPr lang="cs-CZ" dirty="0"/>
              <a:t> z vlastního podnětu nebo na návrh obecního úřadu obce s rozšířenou působností nebo na návrh ministerstva kultury, jde-li o movitou kulturní památku nebo movitou národní kulturní památku, uložit jejímu vlastníku povinnost </a:t>
            </a:r>
            <a:r>
              <a:rPr lang="cs-CZ" b="1" dirty="0"/>
              <a:t>určitým způsobem s ní nakládat</a:t>
            </a:r>
            <a:r>
              <a:rPr lang="cs-CZ" dirty="0"/>
              <a:t>, popřípadě mu uložit, aby ji </a:t>
            </a:r>
            <a:r>
              <a:rPr lang="cs-CZ" b="1" dirty="0"/>
              <a:t>bezplatně svěřil na nezbytně dlouhou dobu do úschovy odborné </a:t>
            </a:r>
            <a:r>
              <a:rPr lang="cs-CZ" b="1" dirty="0" smtClean="0"/>
              <a:t>organizaci</a:t>
            </a:r>
            <a:r>
              <a:rPr lang="cs-CZ" b="1" dirty="0"/>
              <a:t>, kterou zároveň </a:t>
            </a:r>
            <a:r>
              <a:rPr lang="cs-CZ" b="1" dirty="0" smtClean="0"/>
              <a:t>určí </a:t>
            </a:r>
            <a:r>
              <a:rPr lang="cs-CZ" dirty="0" smtClean="0"/>
              <a:t>(§ 15 odst. 2).</a:t>
            </a:r>
          </a:p>
          <a:p>
            <a:pPr marL="0" indent="0">
              <a:buNone/>
            </a:pPr>
            <a:r>
              <a:rPr lang="cs-CZ" dirty="0" smtClean="0"/>
              <a:t>Použito v </a:t>
            </a:r>
            <a:r>
              <a:rPr lang="cs-CZ" dirty="0"/>
              <a:t>případech, kdy je movitá kulturní památka umístěna v prostorech, kde je ohroženo její zachování (například nevhodné klimatické podmínky, ohrožení odcizením a podobně), nebo je kulturní památka nevhodně užívána nebo naopak určité minimální využití je u kulturní památky pro její další zachování nutné (například pravidelné spouštění hodinového stroje či nastartování motoru lokomotivy</a:t>
            </a:r>
            <a:r>
              <a:rPr lang="cs-CZ" dirty="0" smtClean="0"/>
              <a:t>).</a:t>
            </a:r>
          </a:p>
          <a:p>
            <a:pPr marL="0" indent="0">
              <a:buNone/>
            </a:pPr>
            <a:endParaRPr lang="cs-CZ" b="1" dirty="0"/>
          </a:p>
        </p:txBody>
      </p:sp>
    </p:spTree>
    <p:extLst>
      <p:ext uri="{BB962C8B-B14F-4D97-AF65-F5344CB8AC3E}">
        <p14:creationId xmlns:p14="http://schemas.microsoft.com/office/powerpoint/2010/main" val="801136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109328"/>
          </a:xfrm>
        </p:spPr>
        <p:txBody>
          <a:bodyPr>
            <a:normAutofit fontScale="90000"/>
          </a:bodyPr>
          <a:lstStyle/>
          <a:p>
            <a:endParaRPr lang="cs-CZ" dirty="0"/>
          </a:p>
        </p:txBody>
      </p:sp>
      <p:sp>
        <p:nvSpPr>
          <p:cNvPr id="3" name="Zástupný symbol pro obsah 2"/>
          <p:cNvSpPr>
            <a:spLocks noGrp="1"/>
          </p:cNvSpPr>
          <p:nvPr>
            <p:ph idx="1"/>
          </p:nvPr>
        </p:nvSpPr>
        <p:spPr>
          <a:xfrm>
            <a:off x="838200" y="638355"/>
            <a:ext cx="10515600" cy="5538608"/>
          </a:xfrm>
        </p:spPr>
        <p:txBody>
          <a:bodyPr>
            <a:normAutofit fontScale="92500" lnSpcReduction="20000"/>
          </a:bodyPr>
          <a:lstStyle/>
          <a:p>
            <a:pPr marL="0" indent="0">
              <a:buNone/>
            </a:pPr>
            <a:r>
              <a:rPr lang="cs-CZ" b="1" dirty="0" smtClean="0"/>
              <a:t>3) Vyvlastnění nemovité kulturní památky</a:t>
            </a:r>
          </a:p>
          <a:p>
            <a:pPr marL="0" indent="0">
              <a:buNone/>
            </a:pPr>
            <a:r>
              <a:rPr lang="cs-CZ" dirty="0"/>
              <a:t>Zanedbává-li vlastník nemovité kulturní památky, která není státním majetkem, trvale své povinnosti a ohrožuje tím její zachování nebo užívá-li kulturní památku v rozporu s jejím kulturně politickým významem, památkovou hodnotou nebo technickým stavem, může se ve společenském zájmu, nedojde-li k dohodě s vlastníkem o jejím prodeji státu, výjimečně kulturní památka na návrh obecního úřadu obce s rozšířenou působností rozhodnutím vyvlastňovacího úřadu vyvlastnit. V případě vyvlastnění nemovité národní kulturní památky zahajuje řízení o vyvlastnění vyvlastňovací úřad na návrh krajského úřadu. Jinak platí pro vyvlastnění obecné </a:t>
            </a:r>
            <a:r>
              <a:rPr lang="cs-CZ" dirty="0" smtClean="0"/>
              <a:t>předpisy = zákon o vyvlastnění (§ 15 odst. 3).</a:t>
            </a:r>
          </a:p>
          <a:p>
            <a:pPr marL="0" indent="0">
              <a:buNone/>
            </a:pPr>
            <a:r>
              <a:rPr lang="cs-CZ" dirty="0" smtClean="0"/>
              <a:t>Nejzávažnější zásah, až poslední možnost, měla by jí předcházet řízení dle 10 odst. 1, 15, případně přestupkové řízení.</a:t>
            </a:r>
          </a:p>
          <a:p>
            <a:pPr marL="0" indent="0">
              <a:buNone/>
            </a:pPr>
            <a:r>
              <a:rPr lang="cs-CZ" b="1" dirty="0" smtClean="0"/>
              <a:t>Řízení o vyvlastnění</a:t>
            </a:r>
            <a:r>
              <a:rPr lang="cs-CZ" dirty="0" smtClean="0"/>
              <a:t>: </a:t>
            </a:r>
            <a:r>
              <a:rPr lang="cs-CZ" dirty="0"/>
              <a:t>zahajuje </a:t>
            </a:r>
            <a:r>
              <a:rPr lang="cs-CZ" dirty="0" smtClean="0"/>
              <a:t>se výlučně </a:t>
            </a:r>
            <a:r>
              <a:rPr lang="cs-CZ" dirty="0"/>
              <a:t>na žádost obecního úřadu obce s rozšířenou působností (u kulturní památky) nebo krajského úřadu (u národní kulturní památky</a:t>
            </a:r>
            <a:r>
              <a:rPr lang="cs-CZ" dirty="0" smtClean="0"/>
              <a:t>). Vyvlastňovanému náleží náhrada ve výši obvyklé ceny pozemku  nebo stavby + náhrada stěhovacích nákladů, nákladů spojených se změnou místa podnikání apod. </a:t>
            </a:r>
            <a:endParaRPr lang="cs-CZ" dirty="0"/>
          </a:p>
        </p:txBody>
      </p:sp>
    </p:spTree>
    <p:extLst>
      <p:ext uri="{BB962C8B-B14F-4D97-AF65-F5344CB8AC3E}">
        <p14:creationId xmlns:p14="http://schemas.microsoft.com/office/powerpoint/2010/main" val="2772736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100701"/>
          </a:xfrm>
        </p:spPr>
        <p:txBody>
          <a:bodyPr>
            <a:normAutofit fontScale="90000"/>
          </a:bodyPr>
          <a:lstStyle/>
          <a:p>
            <a:endParaRPr lang="cs-CZ" dirty="0"/>
          </a:p>
        </p:txBody>
      </p:sp>
      <p:sp>
        <p:nvSpPr>
          <p:cNvPr id="3" name="Zástupný symbol pro obsah 2"/>
          <p:cNvSpPr>
            <a:spLocks noGrp="1"/>
          </p:cNvSpPr>
          <p:nvPr>
            <p:ph idx="1"/>
          </p:nvPr>
        </p:nvSpPr>
        <p:spPr>
          <a:xfrm>
            <a:off x="838200" y="672860"/>
            <a:ext cx="10515600" cy="5504103"/>
          </a:xfrm>
        </p:spPr>
        <p:txBody>
          <a:bodyPr/>
          <a:lstStyle/>
          <a:p>
            <a:pPr marL="0" indent="0">
              <a:buNone/>
            </a:pPr>
            <a:r>
              <a:rPr lang="cs-CZ" b="1" dirty="0" smtClean="0"/>
              <a:t>4) Zásah obce při bezprostředním ohrožení kulturní památky</a:t>
            </a:r>
          </a:p>
          <a:p>
            <a:pPr marL="0" indent="0">
              <a:buNone/>
            </a:pPr>
            <a:r>
              <a:rPr lang="cs-CZ" dirty="0"/>
              <a:t>Je-li kulturní památka bezprostředně ohrožena, provede obec s předchozím souhlasem obecního úřadu obce s rozšířenou působností nutná opatření k její ochraně. Jde-li o nemovitou kulturní památku, která je stavbou, dá </a:t>
            </a:r>
            <a:r>
              <a:rPr lang="cs-CZ" dirty="0" smtClean="0"/>
              <a:t>obec </a:t>
            </a:r>
            <a:r>
              <a:rPr lang="cs-CZ" dirty="0"/>
              <a:t>podnět stavebnímu úřadu k nařízení udržovacích prací nebo nezbytných úprav nebo k nařízení neodkladných zabezpečovacích prací podle zvláštních předpisů a vyrozumí o tom obecní úřad obce s rozšířenou působností, a jde-li o národní kulturní památku, i krajský úřad. Je-li kulturní památka ve státním vlastnictví, vyrozumí o tom též nadřízený orgán organizace, která kulturní památku spravuje nebo je jejím </a:t>
            </a:r>
            <a:r>
              <a:rPr lang="cs-CZ" dirty="0" smtClean="0"/>
              <a:t>vlastníkem (§ 15 odst. 4).</a:t>
            </a:r>
            <a:endParaRPr lang="cs-CZ" dirty="0"/>
          </a:p>
        </p:txBody>
      </p:sp>
    </p:spTree>
    <p:extLst>
      <p:ext uri="{BB962C8B-B14F-4D97-AF65-F5344CB8AC3E}">
        <p14:creationId xmlns:p14="http://schemas.microsoft.com/office/powerpoint/2010/main" val="2659911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F0B6906F-897B-4581-9C8C-A7FDC2968A16}"/>
              </a:ext>
            </a:extLst>
          </p:cNvPr>
          <p:cNvSpPr>
            <a:spLocks noGrp="1"/>
          </p:cNvSpPr>
          <p:nvPr>
            <p:ph type="title"/>
          </p:nvPr>
        </p:nvSpPr>
        <p:spPr>
          <a:xfrm>
            <a:off x="838200" y="294005"/>
            <a:ext cx="10515600" cy="1325563"/>
          </a:xfrm>
        </p:spPr>
        <p:txBody>
          <a:bodyPr/>
          <a:lstStyle/>
          <a:p>
            <a:r>
              <a:rPr lang="cs-CZ" b="1" dirty="0"/>
              <a:t>Právo státu na přednostní koupi kulturních památek (§ 13)</a:t>
            </a:r>
            <a:endParaRPr lang="cs-CZ" dirty="0"/>
          </a:p>
        </p:txBody>
      </p:sp>
      <p:sp>
        <p:nvSpPr>
          <p:cNvPr id="3" name="Zástupný symbol pro obsah 2">
            <a:extLst>
              <a:ext uri="{FF2B5EF4-FFF2-40B4-BE49-F238E27FC236}">
                <a16:creationId xmlns:a16="http://schemas.microsoft.com/office/drawing/2014/main" xmlns="" id="{1F7AD6BE-B1D4-41DB-9AB1-9FB0FA753295}"/>
              </a:ext>
            </a:extLst>
          </p:cNvPr>
          <p:cNvSpPr>
            <a:spLocks noGrp="1"/>
          </p:cNvSpPr>
          <p:nvPr>
            <p:ph idx="1"/>
          </p:nvPr>
        </p:nvSpPr>
        <p:spPr/>
        <p:txBody>
          <a:bodyPr>
            <a:normAutofit fontScale="92500" lnSpcReduction="10000"/>
          </a:bodyPr>
          <a:lstStyle/>
          <a:p>
            <a:r>
              <a:rPr lang="cs-CZ" dirty="0"/>
              <a:t>Vlastník kulturní památky je povinen v případě zamýšleného prodeje (úplatného převodu vlastnictví) kulturní památky, jde-li o movitou kulturní památku nebo jde-li o národní kulturní památku, ji přednostně nabídnout ministerstvu kultury ke koupi (úplatnému nabytí do státního vlastnictví), s výjimkou prodeje mezi osobami blízkými nebo spoluvlastníky; je-li národní kulturní památkou pouze stavba, která není samostatnou věcí, vztahuje se právo státu na přednostní koupi na nemovitost, jíž je národní kulturní památka součástí.</a:t>
            </a:r>
          </a:p>
          <a:p>
            <a:pPr marL="0" indent="0">
              <a:buNone/>
            </a:pPr>
            <a:r>
              <a:rPr lang="cs-CZ" dirty="0"/>
              <a:t>Odlišné od předkupního práva dle občanského zákoníku!!! – stát bude platit cenu dle zvláštních předpisů či cenu obvyklou + odmítnutí předkupního práva ze strany státu působí jen vůči tomu konkrétnímu vlastníkovi, vůči jeho právnímu nástupci může být opět uplatněno.</a:t>
            </a:r>
          </a:p>
          <a:p>
            <a:pPr marL="0" indent="0">
              <a:buNone/>
            </a:pPr>
            <a:endParaRPr lang="cs-CZ" dirty="0"/>
          </a:p>
        </p:txBody>
      </p:sp>
    </p:spTree>
    <p:extLst>
      <p:ext uri="{BB962C8B-B14F-4D97-AF65-F5344CB8AC3E}">
        <p14:creationId xmlns:p14="http://schemas.microsoft.com/office/powerpoint/2010/main" val="645509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D433925B-54FA-4ECA-8D6F-4F148ACA6AC4}"/>
              </a:ext>
            </a:extLst>
          </p:cNvPr>
          <p:cNvSpPr>
            <a:spLocks noGrp="1"/>
          </p:cNvSpPr>
          <p:nvPr>
            <p:ph type="title"/>
          </p:nvPr>
        </p:nvSpPr>
        <p:spPr>
          <a:xfrm>
            <a:off x="838200" y="365125"/>
            <a:ext cx="10515600" cy="92075"/>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xmlns="" id="{0833FCBF-9A7F-4F7C-A89C-4897E4218926}"/>
              </a:ext>
            </a:extLst>
          </p:cNvPr>
          <p:cNvSpPr>
            <a:spLocks noGrp="1"/>
          </p:cNvSpPr>
          <p:nvPr>
            <p:ph idx="1"/>
          </p:nvPr>
        </p:nvSpPr>
        <p:spPr>
          <a:xfrm>
            <a:off x="838200" y="873760"/>
            <a:ext cx="10515600" cy="5374323"/>
          </a:xfrm>
        </p:spPr>
        <p:txBody>
          <a:bodyPr>
            <a:normAutofit fontScale="92500"/>
          </a:bodyPr>
          <a:lstStyle/>
          <a:p>
            <a:r>
              <a:rPr lang="cs-CZ" b="1" dirty="0"/>
              <a:t>Úplatný převod vlastnictví </a:t>
            </a:r>
            <a:r>
              <a:rPr lang="cs-CZ" dirty="0"/>
              <a:t>– důležitá existence protiplnění + i v případě nuceného prodeje, např. exekuce, dražba, naopak předkupní právo se neuplatní při jiném přechodu vlastnického práva, např. v dědickém řízení. </a:t>
            </a:r>
          </a:p>
          <a:p>
            <a:r>
              <a:rPr lang="cs-CZ" dirty="0"/>
              <a:t>Nabídková povinnost </a:t>
            </a:r>
            <a:r>
              <a:rPr lang="cs-CZ" b="1" dirty="0"/>
              <a:t>se nevztahuje </a:t>
            </a:r>
            <a:r>
              <a:rPr lang="cs-CZ" dirty="0"/>
              <a:t>ani na úplatný převod mezi osobami blízkými či spoluvlastníky (spoluvlastníci mají předkupní právo ze zákona, pokud ho nevyužijí, teprve poté povinnost nabídnout Ministerstvu kultury)</a:t>
            </a:r>
          </a:p>
          <a:p>
            <a:r>
              <a:rPr lang="cs-CZ" b="1" dirty="0"/>
              <a:t>Předmět práva státu na přednostní koupi</a:t>
            </a:r>
            <a:r>
              <a:rPr lang="cs-CZ" dirty="0"/>
              <a:t>: movité kulturní památky + movité i nemovité národní kulturní památky</a:t>
            </a:r>
          </a:p>
          <a:p>
            <a:r>
              <a:rPr lang="cs-CZ" b="1" dirty="0"/>
              <a:t>Lhůta pro přijetí nabídky</a:t>
            </a:r>
            <a:r>
              <a:rPr lang="cs-CZ" dirty="0"/>
              <a:t>: movitá věc – 3 měsíce od doručení nabídky, nemovitá věc  - 6 měsíců od doručení nabídky, jinak přednostní právo státu na koupi zaniká.</a:t>
            </a:r>
          </a:p>
          <a:p>
            <a:r>
              <a:rPr lang="cs-CZ" b="1" dirty="0"/>
              <a:t>Nesplnění nabídkové povinnosti: </a:t>
            </a:r>
            <a:r>
              <a:rPr lang="cs-CZ" dirty="0"/>
              <a:t>relativní neplatnost právního jednání (3letá lhůta pro dovolání se neplatnosti ze strany Ministerstva kultury)</a:t>
            </a:r>
          </a:p>
        </p:txBody>
      </p:sp>
    </p:spTree>
    <p:extLst>
      <p:ext uri="{BB962C8B-B14F-4D97-AF65-F5344CB8AC3E}">
        <p14:creationId xmlns:p14="http://schemas.microsoft.com/office/powerpoint/2010/main" val="843554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DF8657A9-81EC-48DD-885D-A175DD310774}"/>
              </a:ext>
            </a:extLst>
          </p:cNvPr>
          <p:cNvSpPr>
            <a:spLocks noGrp="1"/>
          </p:cNvSpPr>
          <p:nvPr>
            <p:ph type="title"/>
          </p:nvPr>
        </p:nvSpPr>
        <p:spPr/>
        <p:txBody>
          <a:bodyPr/>
          <a:lstStyle/>
          <a:p>
            <a:r>
              <a:rPr lang="cs-CZ" b="1" u="sng" dirty="0"/>
              <a:t>Obnova kulturních památek (§ 14)</a:t>
            </a:r>
          </a:p>
        </p:txBody>
      </p:sp>
      <p:sp>
        <p:nvSpPr>
          <p:cNvPr id="3" name="Zástupný symbol pro obsah 2">
            <a:extLst>
              <a:ext uri="{FF2B5EF4-FFF2-40B4-BE49-F238E27FC236}">
                <a16:creationId xmlns:a16="http://schemas.microsoft.com/office/drawing/2014/main" xmlns="" id="{A3264E47-433D-476C-A0BE-BC51BFEF84E7}"/>
              </a:ext>
            </a:extLst>
          </p:cNvPr>
          <p:cNvSpPr>
            <a:spLocks noGrp="1"/>
          </p:cNvSpPr>
          <p:nvPr>
            <p:ph idx="1"/>
          </p:nvPr>
        </p:nvSpPr>
        <p:spPr/>
        <p:txBody>
          <a:bodyPr>
            <a:normAutofit fontScale="77500" lnSpcReduction="20000"/>
          </a:bodyPr>
          <a:lstStyle/>
          <a:p>
            <a:r>
              <a:rPr lang="cs-CZ" dirty="0"/>
              <a:t>Zamýšlí-li vlastník kulturní památky provést údržbu, opravu, rekonstrukci, restaurování nebo jinou úpravu kulturní památky nebo jejího prostředí (dále jen "obnova"), je povinen si předem vyžádat </a:t>
            </a:r>
            <a:r>
              <a:rPr lang="cs-CZ" b="1" dirty="0"/>
              <a:t>závazné stanovisko obecního úřadu obce s rozšířenou působností, a jde-li o národní kulturní památku, závazné stanovisko krajského úřadu.</a:t>
            </a:r>
          </a:p>
          <a:p>
            <a:r>
              <a:rPr lang="cs-CZ" b="1" dirty="0"/>
              <a:t>Obnova kulturní památky </a:t>
            </a:r>
            <a:r>
              <a:rPr lang="cs-CZ" dirty="0"/>
              <a:t>definovaná zákonem:</a:t>
            </a:r>
          </a:p>
          <a:p>
            <a:pPr marL="0" indent="0">
              <a:buNone/>
            </a:pPr>
            <a:r>
              <a:rPr lang="cs-CZ" i="1" dirty="0"/>
              <a:t>a)</a:t>
            </a:r>
            <a:r>
              <a:rPr lang="cs-CZ" dirty="0"/>
              <a:t>údržbu kulturní památky (= odstranění nežádoucích změn památky)</a:t>
            </a:r>
          </a:p>
          <a:p>
            <a:pPr marL="0" indent="0">
              <a:buNone/>
            </a:pPr>
            <a:r>
              <a:rPr lang="cs-CZ" i="1" dirty="0"/>
              <a:t>b)</a:t>
            </a:r>
            <a:r>
              <a:rPr lang="cs-CZ" dirty="0"/>
              <a:t>opravu kulturní památky (= odstranění následků poškození věci)</a:t>
            </a:r>
          </a:p>
          <a:p>
            <a:pPr marL="0" indent="0">
              <a:buNone/>
            </a:pPr>
            <a:r>
              <a:rPr lang="cs-CZ" i="1" dirty="0"/>
              <a:t>c)</a:t>
            </a:r>
            <a:r>
              <a:rPr lang="cs-CZ" dirty="0"/>
              <a:t>rekonstrukci kulturní památky,</a:t>
            </a:r>
          </a:p>
          <a:p>
            <a:pPr marL="0" indent="0">
              <a:buNone/>
            </a:pPr>
            <a:r>
              <a:rPr lang="cs-CZ" i="1" dirty="0"/>
              <a:t>d)</a:t>
            </a:r>
            <a:r>
              <a:rPr lang="cs-CZ" dirty="0"/>
              <a:t>restaurování kulturní památky (= souhrn specifických výtvarných, uměleckořemeslných a technických prací respektujících technickou a výtvarnou strukturu originálu. Současně předmětem restaurování může být jen kulturní památka nebo její část, která je dílem výtvarného umění nebo uměleckořemeslnou prací),</a:t>
            </a:r>
          </a:p>
          <a:p>
            <a:pPr marL="0" indent="0">
              <a:buNone/>
            </a:pPr>
            <a:r>
              <a:rPr lang="cs-CZ" i="1" dirty="0"/>
              <a:t>e)</a:t>
            </a:r>
            <a:r>
              <a:rPr lang="cs-CZ" dirty="0"/>
              <a:t>jinou úpravu kulturní památky (modernizace budovy, nástavba, přístavba) nebo</a:t>
            </a:r>
          </a:p>
          <a:p>
            <a:pPr marL="0" indent="0">
              <a:buNone/>
            </a:pPr>
            <a:r>
              <a:rPr lang="cs-CZ" i="1" dirty="0"/>
              <a:t>f)</a:t>
            </a:r>
            <a:r>
              <a:rPr lang="cs-CZ" dirty="0"/>
              <a:t>zásah do prostředí kulturní památky (narušení okolí kulturní památky).</a:t>
            </a:r>
          </a:p>
          <a:p>
            <a:pPr marL="0" indent="0">
              <a:buNone/>
            </a:pPr>
            <a:endParaRPr lang="cs-CZ" b="1" dirty="0"/>
          </a:p>
        </p:txBody>
      </p:sp>
    </p:spTree>
    <p:extLst>
      <p:ext uri="{BB962C8B-B14F-4D97-AF65-F5344CB8AC3E}">
        <p14:creationId xmlns:p14="http://schemas.microsoft.com/office/powerpoint/2010/main" val="3293584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1BEB1EF9-85D7-4C61-A121-ED5B029F6F6E}"/>
              </a:ext>
            </a:extLst>
          </p:cNvPr>
          <p:cNvSpPr>
            <a:spLocks noGrp="1"/>
          </p:cNvSpPr>
          <p:nvPr>
            <p:ph type="title"/>
          </p:nvPr>
        </p:nvSpPr>
        <p:spPr>
          <a:xfrm>
            <a:off x="838200" y="365125"/>
            <a:ext cx="10515600" cy="213995"/>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xmlns="" id="{93C312F4-3F65-45B5-B035-0AF0264E4B21}"/>
              </a:ext>
            </a:extLst>
          </p:cNvPr>
          <p:cNvSpPr>
            <a:spLocks noGrp="1"/>
          </p:cNvSpPr>
          <p:nvPr>
            <p:ph idx="1"/>
          </p:nvPr>
        </p:nvSpPr>
        <p:spPr>
          <a:xfrm>
            <a:off x="838200" y="843280"/>
            <a:ext cx="10515600" cy="5333683"/>
          </a:xfrm>
        </p:spPr>
        <p:txBody>
          <a:bodyPr>
            <a:normAutofit fontScale="92500" lnSpcReduction="10000"/>
          </a:bodyPr>
          <a:lstStyle/>
          <a:p>
            <a:r>
              <a:rPr lang="cs-CZ" dirty="0"/>
              <a:t>Posouzení z hlediska zájmů státní památkové péče podléhají podle § 14 odst. 2 i následující </a:t>
            </a:r>
            <a:r>
              <a:rPr lang="cs-CZ" b="1" dirty="0"/>
              <a:t>práce na nemovitosti, která není kulturní památkou, ale nachází se v památkové rezervaci, v památkové zóně nebo v ochranném pásmu vymezeném podle § 17</a:t>
            </a:r>
            <a:r>
              <a:rPr lang="cs-CZ" i="1" dirty="0"/>
              <a:t>a.</a:t>
            </a:r>
          </a:p>
          <a:p>
            <a:r>
              <a:rPr lang="cs-CZ" dirty="0"/>
              <a:t>stavba,</a:t>
            </a:r>
            <a:endParaRPr lang="cs-CZ" i="1" dirty="0"/>
          </a:p>
          <a:p>
            <a:r>
              <a:rPr lang="cs-CZ" dirty="0"/>
              <a:t>prodejní stánek, konstrukce a zařízení pro slavnostní výzdobu a osvětlení budov, jejichž umístění nepřesáhne 30 po sobě jdoucích dnů,</a:t>
            </a:r>
            <a:endParaRPr lang="cs-CZ" i="1" dirty="0"/>
          </a:p>
          <a:p>
            <a:r>
              <a:rPr lang="cs-CZ" dirty="0"/>
              <a:t>změna stavby,</a:t>
            </a:r>
            <a:endParaRPr lang="cs-CZ" i="1" dirty="0"/>
          </a:p>
          <a:p>
            <a:r>
              <a:rPr lang="cs-CZ" dirty="0"/>
              <a:t>terénní úprava,</a:t>
            </a:r>
            <a:endParaRPr lang="cs-CZ" i="1" dirty="0"/>
          </a:p>
          <a:p>
            <a:r>
              <a:rPr lang="cs-CZ" dirty="0"/>
              <a:t>umístění nebo odstranění zařízení,</a:t>
            </a:r>
            <a:endParaRPr lang="cs-CZ" i="1" dirty="0"/>
          </a:p>
          <a:p>
            <a:r>
              <a:rPr lang="cs-CZ" dirty="0"/>
              <a:t>odstranění stavby,</a:t>
            </a:r>
            <a:endParaRPr lang="cs-CZ" i="1" dirty="0"/>
          </a:p>
          <a:p>
            <a:r>
              <a:rPr lang="cs-CZ" dirty="0"/>
              <a:t>úprava dřevin,</a:t>
            </a:r>
            <a:endParaRPr lang="cs-CZ" i="1" dirty="0"/>
          </a:p>
          <a:p>
            <a:r>
              <a:rPr lang="cs-CZ" dirty="0"/>
              <a:t>udržovací práce na nemovitosti.</a:t>
            </a:r>
          </a:p>
          <a:p>
            <a:endParaRPr lang="cs-CZ" dirty="0"/>
          </a:p>
        </p:txBody>
      </p:sp>
    </p:spTree>
    <p:extLst>
      <p:ext uri="{BB962C8B-B14F-4D97-AF65-F5344CB8AC3E}">
        <p14:creationId xmlns:p14="http://schemas.microsoft.com/office/powerpoint/2010/main" val="3253050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92208F9A-85EE-4D82-B710-46AE470066FA}"/>
              </a:ext>
            </a:extLst>
          </p:cNvPr>
          <p:cNvSpPr>
            <a:spLocks noGrp="1"/>
          </p:cNvSpPr>
          <p:nvPr>
            <p:ph type="title"/>
          </p:nvPr>
        </p:nvSpPr>
        <p:spPr>
          <a:xfrm>
            <a:off x="838200" y="327417"/>
            <a:ext cx="10515600" cy="1325563"/>
          </a:xfrm>
        </p:spPr>
        <p:txBody>
          <a:bodyPr/>
          <a:lstStyle/>
          <a:p>
            <a:r>
              <a:rPr lang="cs-CZ" dirty="0"/>
              <a:t>Péče o kulturní památku</a:t>
            </a:r>
          </a:p>
        </p:txBody>
      </p:sp>
      <p:sp>
        <p:nvSpPr>
          <p:cNvPr id="3" name="Zástupný symbol pro obsah 2">
            <a:extLst>
              <a:ext uri="{FF2B5EF4-FFF2-40B4-BE49-F238E27FC236}">
                <a16:creationId xmlns:a16="http://schemas.microsoft.com/office/drawing/2014/main" xmlns="" id="{60DF93B1-BA68-44F6-ADBF-41CEDA0E8872}"/>
              </a:ext>
            </a:extLst>
          </p:cNvPr>
          <p:cNvSpPr>
            <a:spLocks noGrp="1"/>
          </p:cNvSpPr>
          <p:nvPr>
            <p:ph idx="1"/>
          </p:nvPr>
        </p:nvSpPr>
        <p:spPr/>
        <p:txBody>
          <a:bodyPr>
            <a:normAutofit fontScale="92500" lnSpcReduction="10000"/>
          </a:bodyPr>
          <a:lstStyle/>
          <a:p>
            <a:pPr marL="0" indent="0">
              <a:buNone/>
            </a:pPr>
            <a:r>
              <a:rPr lang="cs-CZ" dirty="0"/>
              <a:t>Vzpomínáte si, jak se objekt /nemovitost stanou kulturní památkou? Jaké jsou povinnosti vlastníka v průběhu procesu prohlášení za kulturní památku?</a:t>
            </a:r>
          </a:p>
          <a:p>
            <a:pPr marL="0" indent="0">
              <a:buNone/>
            </a:pPr>
            <a:endParaRPr lang="cs-CZ" dirty="0"/>
          </a:p>
          <a:p>
            <a:pPr marL="0" indent="0">
              <a:buNone/>
            </a:pPr>
            <a:r>
              <a:rPr lang="cs-CZ" dirty="0"/>
              <a:t>Jaké jsou dle Vašeho názoru povinnosti vlastníka kulturní památky?</a:t>
            </a:r>
          </a:p>
          <a:p>
            <a:pPr marL="0" indent="0">
              <a:buNone/>
            </a:pPr>
            <a:endParaRPr lang="cs-CZ" dirty="0"/>
          </a:p>
          <a:p>
            <a:endParaRPr lang="cs-CZ" dirty="0"/>
          </a:p>
          <a:p>
            <a:pPr marL="0" indent="0">
              <a:buNone/>
            </a:pPr>
            <a:r>
              <a:rPr lang="cs-CZ" dirty="0"/>
              <a:t>Jsou mu tyto povinnosti nějak kompenzovány? </a:t>
            </a:r>
          </a:p>
          <a:p>
            <a:pPr marL="0" indent="0">
              <a:buNone/>
            </a:pPr>
            <a:endParaRPr lang="cs-CZ" dirty="0"/>
          </a:p>
          <a:p>
            <a:pPr marL="0" indent="0">
              <a:buNone/>
            </a:pPr>
            <a:endParaRPr lang="cs-CZ" dirty="0"/>
          </a:p>
          <a:p>
            <a:pPr marL="0" indent="0">
              <a:buNone/>
            </a:pPr>
            <a:r>
              <a:rPr lang="cs-CZ" dirty="0"/>
              <a:t>Jaké jsou povinnosti státu vůči vlastníkům kulturní památky? </a:t>
            </a:r>
          </a:p>
          <a:p>
            <a:endParaRPr lang="cs-CZ" dirty="0"/>
          </a:p>
          <a:p>
            <a:pPr marL="0" indent="0">
              <a:buNone/>
            </a:pPr>
            <a:endParaRPr lang="cs-CZ" dirty="0"/>
          </a:p>
        </p:txBody>
      </p:sp>
    </p:spTree>
    <p:extLst>
      <p:ext uri="{BB962C8B-B14F-4D97-AF65-F5344CB8AC3E}">
        <p14:creationId xmlns:p14="http://schemas.microsoft.com/office/powerpoint/2010/main" val="4170661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B31B12BE-6666-48CC-8383-E82575139445}"/>
              </a:ext>
            </a:extLst>
          </p:cNvPr>
          <p:cNvSpPr>
            <a:spLocks noGrp="1"/>
          </p:cNvSpPr>
          <p:nvPr>
            <p:ph type="title"/>
          </p:nvPr>
        </p:nvSpPr>
        <p:spPr>
          <a:xfrm>
            <a:off x="838200" y="365125"/>
            <a:ext cx="10515600" cy="153035"/>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xmlns="" id="{E0CB7F57-6A01-4A02-8C0B-2759D585E89C}"/>
              </a:ext>
            </a:extLst>
          </p:cNvPr>
          <p:cNvSpPr>
            <a:spLocks noGrp="1"/>
          </p:cNvSpPr>
          <p:nvPr>
            <p:ph idx="1"/>
          </p:nvPr>
        </p:nvSpPr>
        <p:spPr>
          <a:xfrm>
            <a:off x="838200" y="731520"/>
            <a:ext cx="10515600" cy="5445443"/>
          </a:xfrm>
        </p:spPr>
        <p:txBody>
          <a:bodyPr>
            <a:normAutofit fontScale="92500" lnSpcReduction="20000"/>
          </a:bodyPr>
          <a:lstStyle/>
          <a:p>
            <a:r>
              <a:rPr lang="cs-CZ" b="1" dirty="0"/>
              <a:t> Vyžádání si závazného stanoviska dle § 14 odst. 1 a 2:</a:t>
            </a:r>
          </a:p>
          <a:p>
            <a:pPr marL="0" indent="0">
              <a:buNone/>
            </a:pPr>
            <a:r>
              <a:rPr lang="cs-CZ" dirty="0"/>
              <a:t>Žádost o vydání závazného stanoviska musí být podána před započetím prací</a:t>
            </a:r>
          </a:p>
          <a:p>
            <a:pPr marL="0" indent="0">
              <a:buNone/>
            </a:pPr>
            <a:r>
              <a:rPr lang="cs-CZ" dirty="0"/>
              <a:t>Žadatelem u obnovy kulturní památky vlastník, u prací podle § 14 odst. 2 vlastník, správce nebo uživatel dotčené nemovitosti, která není kulturní památkou, ale nachází se v památkové rezervaci, památkové zóně nebo v ochranném </a:t>
            </a:r>
            <a:r>
              <a:rPr lang="cs-CZ" dirty="0" smtClean="0"/>
              <a:t>pásmu.</a:t>
            </a:r>
          </a:p>
          <a:p>
            <a:r>
              <a:rPr lang="cs-CZ" dirty="0"/>
              <a:t>Vlastník kulturní památky uvede v žádosti o vydání závazného stanoviska k její obnově, s výjimkou žádosti o restaurování, tyto údaje: </a:t>
            </a:r>
            <a:endParaRPr lang="cs-CZ" dirty="0" smtClean="0"/>
          </a:p>
          <a:p>
            <a:pPr marL="0" indent="0">
              <a:buNone/>
            </a:pPr>
            <a:r>
              <a:rPr lang="cs-CZ" dirty="0" smtClean="0"/>
              <a:t>a</a:t>
            </a:r>
            <a:r>
              <a:rPr lang="cs-CZ" dirty="0"/>
              <a:t>) název a umístění památky včetně rejstříkového čísla Ústředního seznamu,</a:t>
            </a:r>
          </a:p>
          <a:p>
            <a:pPr marL="0" indent="0">
              <a:buNone/>
            </a:pPr>
            <a:r>
              <a:rPr lang="cs-CZ" dirty="0"/>
              <a:t>b) popis současného stavu památky s uvedením závad,</a:t>
            </a:r>
          </a:p>
          <a:p>
            <a:pPr marL="0" indent="0">
              <a:buNone/>
            </a:pPr>
            <a:r>
              <a:rPr lang="cs-CZ" dirty="0"/>
              <a:t>c) předpokládaný rozsah obnovy,</a:t>
            </a:r>
          </a:p>
          <a:p>
            <a:pPr marL="0" indent="0">
              <a:buNone/>
            </a:pPr>
            <a:r>
              <a:rPr lang="cs-CZ" dirty="0"/>
              <a:t>d) investora obnovy (organizace nebo občan),</a:t>
            </a:r>
          </a:p>
          <a:p>
            <a:pPr marL="0" indent="0">
              <a:buNone/>
            </a:pPr>
            <a:r>
              <a:rPr lang="cs-CZ" dirty="0"/>
              <a:t>e) předpokládané celkové náklady a termín provedení obnovy,</a:t>
            </a:r>
          </a:p>
          <a:p>
            <a:pPr marL="0" indent="0">
              <a:buNone/>
            </a:pPr>
            <a:r>
              <a:rPr lang="cs-CZ" dirty="0"/>
              <a:t>f) předpokládaný přínos obnovy pro další využití kulturní památky.</a:t>
            </a:r>
          </a:p>
          <a:p>
            <a:pPr marL="0" indent="0">
              <a:buNone/>
            </a:pPr>
            <a:endParaRPr lang="cs-CZ" dirty="0"/>
          </a:p>
          <a:p>
            <a:pPr marL="0" indent="0">
              <a:buNone/>
            </a:pPr>
            <a:endParaRPr lang="cs-CZ" dirty="0"/>
          </a:p>
        </p:txBody>
      </p:sp>
    </p:spTree>
    <p:extLst>
      <p:ext uri="{BB962C8B-B14F-4D97-AF65-F5344CB8AC3E}">
        <p14:creationId xmlns:p14="http://schemas.microsoft.com/office/powerpoint/2010/main" val="32853581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D172A474-3A68-49AA-8B78-7D2E34E4CB1F}"/>
              </a:ext>
            </a:extLst>
          </p:cNvPr>
          <p:cNvSpPr>
            <a:spLocks noGrp="1"/>
          </p:cNvSpPr>
          <p:nvPr>
            <p:ph type="title"/>
          </p:nvPr>
        </p:nvSpPr>
        <p:spPr>
          <a:xfrm>
            <a:off x="838200" y="365126"/>
            <a:ext cx="10515600" cy="117954"/>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xmlns="" id="{B25ACA37-3812-4E64-AF64-D250389B88F1}"/>
              </a:ext>
            </a:extLst>
          </p:cNvPr>
          <p:cNvSpPr>
            <a:spLocks noGrp="1"/>
          </p:cNvSpPr>
          <p:nvPr>
            <p:ph idx="1"/>
          </p:nvPr>
        </p:nvSpPr>
        <p:spPr>
          <a:xfrm>
            <a:off x="838200" y="785004"/>
            <a:ext cx="10515600" cy="5391959"/>
          </a:xfrm>
        </p:spPr>
        <p:txBody>
          <a:bodyPr>
            <a:normAutofit lnSpcReduction="10000"/>
          </a:bodyPr>
          <a:lstStyle/>
          <a:p>
            <a:r>
              <a:rPr lang="cs-CZ" b="1" dirty="0" smtClean="0"/>
              <a:t>Specifika žádosti o restaurování kulturní památky:</a:t>
            </a:r>
          </a:p>
          <a:p>
            <a:pPr marL="0" indent="0">
              <a:buNone/>
            </a:pPr>
            <a:r>
              <a:rPr lang="cs-CZ" dirty="0" smtClean="0"/>
              <a:t>a</a:t>
            </a:r>
            <a:r>
              <a:rPr lang="cs-CZ" dirty="0"/>
              <a:t>) název, umístění a popis kulturní památky včetně rejstříkového čísla Ústředního seznamu,</a:t>
            </a:r>
          </a:p>
          <a:p>
            <a:pPr marL="0" indent="0">
              <a:buNone/>
            </a:pPr>
            <a:r>
              <a:rPr lang="cs-CZ" dirty="0"/>
              <a:t>b) popis současného stavu památky s uvedením závad a příčin porušení,</a:t>
            </a:r>
          </a:p>
          <a:p>
            <a:pPr marL="0" indent="0">
              <a:buNone/>
            </a:pPr>
            <a:r>
              <a:rPr lang="cs-CZ" dirty="0"/>
              <a:t>c) navrhovaný způsob restaurátorského zásahu,</a:t>
            </a:r>
          </a:p>
          <a:p>
            <a:pPr marL="0" indent="0">
              <a:buNone/>
            </a:pPr>
            <a:r>
              <a:rPr lang="cs-CZ" dirty="0"/>
              <a:t>d) investora (organizace nebo občan),</a:t>
            </a:r>
          </a:p>
          <a:p>
            <a:pPr marL="0" indent="0">
              <a:buNone/>
            </a:pPr>
            <a:r>
              <a:rPr lang="cs-CZ" dirty="0"/>
              <a:t>e) předpokládané celkové náklady a termín provedení,</a:t>
            </a:r>
          </a:p>
          <a:p>
            <a:pPr marL="0" indent="0">
              <a:buNone/>
            </a:pPr>
            <a:r>
              <a:rPr lang="cs-CZ" dirty="0"/>
              <a:t>f) předpokládaný výsledek zásahu včetně požadavků na prezentaci.</a:t>
            </a:r>
          </a:p>
          <a:p>
            <a:pPr marL="0" indent="0">
              <a:buNone/>
            </a:pPr>
            <a:r>
              <a:rPr lang="cs-CZ" dirty="0"/>
              <a:t>Žadatel o restaurování si může zpracování žádosti o restaurování zajistit u odborné </a:t>
            </a:r>
            <a:r>
              <a:rPr lang="cs-CZ" dirty="0" smtClean="0"/>
              <a:t>organizace (Národní památkový ústav), který je povinen tuto žádost bezplatně zpracovat.</a:t>
            </a:r>
            <a:endParaRPr lang="cs-CZ" dirty="0"/>
          </a:p>
        </p:txBody>
      </p:sp>
    </p:spTree>
    <p:extLst>
      <p:ext uri="{BB962C8B-B14F-4D97-AF65-F5344CB8AC3E}">
        <p14:creationId xmlns:p14="http://schemas.microsoft.com/office/powerpoint/2010/main" val="23869214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FCA20933-1179-40AB-B052-1AA1F2DC0ADE}"/>
              </a:ext>
            </a:extLst>
          </p:cNvPr>
          <p:cNvSpPr>
            <a:spLocks noGrp="1"/>
          </p:cNvSpPr>
          <p:nvPr>
            <p:ph type="title"/>
          </p:nvPr>
        </p:nvSpPr>
        <p:spPr>
          <a:xfrm>
            <a:off x="838200" y="365125"/>
            <a:ext cx="10515600" cy="255977"/>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xmlns="" id="{85799F75-3C66-4AF7-A5AF-56ED7BC6B08E}"/>
              </a:ext>
            </a:extLst>
          </p:cNvPr>
          <p:cNvSpPr>
            <a:spLocks noGrp="1"/>
          </p:cNvSpPr>
          <p:nvPr>
            <p:ph idx="1"/>
          </p:nvPr>
        </p:nvSpPr>
        <p:spPr>
          <a:xfrm>
            <a:off x="838200" y="802257"/>
            <a:ext cx="10515600" cy="5503652"/>
          </a:xfrm>
        </p:spPr>
        <p:txBody>
          <a:bodyPr>
            <a:normAutofit fontScale="62500" lnSpcReduction="20000"/>
          </a:bodyPr>
          <a:lstStyle/>
          <a:p>
            <a:r>
              <a:rPr lang="cs-CZ" b="1" dirty="0" smtClean="0"/>
              <a:t>Formy závazného stanoviska: </a:t>
            </a:r>
          </a:p>
          <a:p>
            <a:pPr marL="514350" indent="-514350">
              <a:buAutoNum type="alphaUcParenR"/>
            </a:pPr>
            <a:r>
              <a:rPr lang="cs-CZ" dirty="0" smtClean="0"/>
              <a:t>Správní rozhodnutí (u movitých věcí vždy)</a:t>
            </a:r>
          </a:p>
          <a:p>
            <a:pPr marL="514350" indent="-514350">
              <a:buAutoNum type="alphaUcParenR"/>
            </a:pPr>
            <a:r>
              <a:rPr lang="cs-CZ" dirty="0" smtClean="0"/>
              <a:t>závazné stanovisko dle správního řádu (§ 149 správního řádu) – když jde o stavbu či jiný zásah regulovaný stavebním zákonem a je dána pravomoc stavebního úřadu tento zásah posoudit</a:t>
            </a:r>
          </a:p>
          <a:p>
            <a:pPr marL="0" indent="0">
              <a:buNone/>
            </a:pPr>
            <a:endParaRPr lang="cs-CZ" dirty="0"/>
          </a:p>
          <a:p>
            <a:pPr marL="0" indent="0">
              <a:buNone/>
            </a:pPr>
            <a:r>
              <a:rPr lang="cs-CZ" b="1" dirty="0" smtClean="0"/>
              <a:t>Zahájení řízení</a:t>
            </a:r>
            <a:r>
              <a:rPr lang="cs-CZ" dirty="0" smtClean="0"/>
              <a:t>: jen na žádost, žadatel povinen vymezit předmět řízení, správní orgán je jím vázán. </a:t>
            </a:r>
          </a:p>
          <a:p>
            <a:pPr marL="0" indent="0">
              <a:buNone/>
            </a:pPr>
            <a:r>
              <a:rPr lang="cs-CZ" b="1" dirty="0" smtClean="0"/>
              <a:t>Dokazování</a:t>
            </a:r>
            <a:r>
              <a:rPr lang="cs-CZ" dirty="0" smtClean="0"/>
              <a:t>: nutné písemné vyjádření NPÚ ve lhůtě 20 dnů, možnost prodloužení. Vyjádření NPÚ není závazné, správní orgán jej hodnotí jako další důkazy</a:t>
            </a:r>
          </a:p>
          <a:p>
            <a:pPr marL="0" indent="0">
              <a:buNone/>
            </a:pPr>
            <a:r>
              <a:rPr lang="cs-CZ" b="1" dirty="0" smtClean="0"/>
              <a:t>Rozhodnutí</a:t>
            </a:r>
            <a:r>
              <a:rPr lang="cs-CZ" dirty="0" smtClean="0"/>
              <a:t>: </a:t>
            </a:r>
            <a:r>
              <a:rPr lang="cs-CZ" dirty="0"/>
              <a:t>závazným stanoviskem podle § 14 odst. 1 nebo 2 zák. o st. památkové péči lze o pracích, jež jsou předmětem žádosti, rozhodnout trojím způsobem: </a:t>
            </a:r>
            <a:endParaRPr lang="cs-CZ" dirty="0" smtClean="0"/>
          </a:p>
          <a:p>
            <a:pPr marL="514350" indent="-514350">
              <a:buAutoNum type="alphaLcParenR"/>
            </a:pPr>
            <a:r>
              <a:rPr lang="cs-CZ" dirty="0" smtClean="0"/>
              <a:t>že </a:t>
            </a:r>
            <a:r>
              <a:rPr lang="cs-CZ" dirty="0"/>
              <a:t>jejich příprava nebo provedení jsou z hlediska zájmů státní památkové péče přípustné za určitých podmínek, které jsou uvedeny ve výroku / závazné části závazného </a:t>
            </a:r>
            <a:r>
              <a:rPr lang="cs-CZ" dirty="0" smtClean="0"/>
              <a:t>stanoviska,</a:t>
            </a:r>
          </a:p>
          <a:p>
            <a:pPr marL="514350" indent="-514350">
              <a:buAutoNum type="alphaLcParenR" startAt="2"/>
            </a:pPr>
            <a:r>
              <a:rPr lang="cs-CZ" dirty="0" smtClean="0"/>
              <a:t>že </a:t>
            </a:r>
            <a:r>
              <a:rPr lang="cs-CZ" dirty="0"/>
              <a:t>jejich příprava nebo provedení jsou z hlediska zájmů státní památkové péče přípustné bez podmínek </a:t>
            </a:r>
            <a:r>
              <a:rPr lang="cs-CZ" dirty="0" smtClean="0"/>
              <a:t>nebo</a:t>
            </a:r>
          </a:p>
          <a:p>
            <a:pPr marL="514350" indent="-514350">
              <a:buAutoNum type="alphaLcParenR" startAt="2"/>
            </a:pPr>
            <a:r>
              <a:rPr lang="cs-CZ" dirty="0" smtClean="0"/>
              <a:t>že </a:t>
            </a:r>
            <a:r>
              <a:rPr lang="cs-CZ" dirty="0"/>
              <a:t>jejich příprava nebo provedení jsou z hlediska zájmů státní památkové péče nepřípustné.</a:t>
            </a:r>
          </a:p>
          <a:p>
            <a:pPr marL="0" indent="0">
              <a:buNone/>
            </a:pPr>
            <a:r>
              <a:rPr lang="cs-CZ" dirty="0"/>
              <a:t>Podmínky přípravy nebo provedení zamýšlených prací musejí vycházet ze současného stavu poznání kulturně historických hodnot, které je nezbytné při realizaci zamýšlených prací zachovat. Tyto podmínky mají povahu omezujících povinností, které orgán památkové péče ukládá adresátovi závazného stanoviska. Musejí být uvedeny výlučně ve výroku / závazné části závazného stanoviska. Podmínky musejí být dostatečně určité a jednoznačné, aby bylo adresátovi závazného stanoviska zřejmé, jaké povinnosti jsou mu formou podmínek pro další přípravu nebo provedení zamýšlených prací uloženy.</a:t>
            </a:r>
          </a:p>
          <a:p>
            <a:pPr marL="0" indent="0">
              <a:buNone/>
            </a:pPr>
            <a:endParaRPr lang="cs-CZ" dirty="0"/>
          </a:p>
        </p:txBody>
      </p:sp>
    </p:spTree>
    <p:extLst>
      <p:ext uri="{BB962C8B-B14F-4D97-AF65-F5344CB8AC3E}">
        <p14:creationId xmlns:p14="http://schemas.microsoft.com/office/powerpoint/2010/main" val="34712500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531F677A-11D8-41F7-ADD2-1EE6D66C415A}"/>
              </a:ext>
            </a:extLst>
          </p:cNvPr>
          <p:cNvSpPr>
            <a:spLocks noGrp="1"/>
          </p:cNvSpPr>
          <p:nvPr>
            <p:ph type="title"/>
          </p:nvPr>
        </p:nvSpPr>
        <p:spPr>
          <a:xfrm>
            <a:off x="838200" y="365126"/>
            <a:ext cx="10515600" cy="117954"/>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xmlns="" id="{8CECF742-4C1D-4FC9-87FF-CB73B5CAEA35}"/>
              </a:ext>
            </a:extLst>
          </p:cNvPr>
          <p:cNvSpPr>
            <a:spLocks noGrp="1"/>
          </p:cNvSpPr>
          <p:nvPr>
            <p:ph idx="1"/>
          </p:nvPr>
        </p:nvSpPr>
        <p:spPr>
          <a:xfrm>
            <a:off x="838200" y="767751"/>
            <a:ext cx="10515600" cy="5409212"/>
          </a:xfrm>
        </p:spPr>
        <p:txBody>
          <a:bodyPr>
            <a:normAutofit fontScale="77500" lnSpcReduction="20000"/>
          </a:bodyPr>
          <a:lstStyle/>
          <a:p>
            <a:r>
              <a:rPr lang="cs-CZ" b="1" dirty="0" smtClean="0"/>
              <a:t>Specifika závazného stanoviska pro obnovu kulturní památky:</a:t>
            </a:r>
          </a:p>
          <a:p>
            <a:pPr marL="0" indent="0">
              <a:buNone/>
            </a:pPr>
            <a:r>
              <a:rPr lang="cs-CZ" dirty="0"/>
              <a:t>V závazném stanovisku pro přípravu a realizaci obnovy podle </a:t>
            </a:r>
            <a:r>
              <a:rPr lang="cs-CZ" dirty="0">
                <a:hlinkClick r:id="rId2"/>
              </a:rPr>
              <a:t>§ 14 odst. 1</a:t>
            </a:r>
            <a:r>
              <a:rPr lang="cs-CZ" dirty="0"/>
              <a:t> a </a:t>
            </a:r>
            <a:r>
              <a:rPr lang="cs-CZ" dirty="0">
                <a:hlinkClick r:id="rId3"/>
              </a:rPr>
              <a:t>2 zákona</a:t>
            </a:r>
            <a:r>
              <a:rPr lang="cs-CZ" dirty="0"/>
              <a:t>, s výjimkou restaurování, stanoví příslušný orgán státní památkové péče podle povahy předmětu ochrany tyto základní podmínky: </a:t>
            </a:r>
            <a:endParaRPr lang="cs-CZ" dirty="0" smtClean="0"/>
          </a:p>
          <a:p>
            <a:pPr marL="0" indent="0">
              <a:buNone/>
            </a:pPr>
            <a:r>
              <a:rPr lang="cs-CZ" dirty="0" smtClean="0"/>
              <a:t>a</a:t>
            </a:r>
            <a:r>
              <a:rPr lang="cs-CZ" dirty="0"/>
              <a:t>) zabezpečení dalšího zachování kulturní památky a její ochrany, </a:t>
            </a:r>
          </a:p>
          <a:p>
            <a:pPr marL="0" indent="0">
              <a:buNone/>
            </a:pPr>
            <a:r>
              <a:rPr lang="cs-CZ" dirty="0"/>
              <a:t>b) zajištění vhodného využití kulturní památky z hlediska jejího celospolečenského přínosu, </a:t>
            </a:r>
          </a:p>
          <a:p>
            <a:pPr marL="0" indent="0">
              <a:buNone/>
            </a:pPr>
            <a:r>
              <a:rPr lang="cs-CZ" dirty="0"/>
              <a:t>c) zajištění kvality a hospodárnosti všech přípravných a prováděcích prací obnovy, </a:t>
            </a:r>
          </a:p>
          <a:p>
            <a:pPr marL="0" indent="0">
              <a:buNone/>
            </a:pPr>
            <a:r>
              <a:rPr lang="cs-CZ" dirty="0"/>
              <a:t>d) provedení nezbytných výzkumných a průzkumných prací, </a:t>
            </a:r>
          </a:p>
          <a:p>
            <a:pPr marL="0" indent="0">
              <a:buNone/>
            </a:pPr>
            <a:r>
              <a:rPr lang="cs-CZ" dirty="0"/>
              <a:t>e) zpracování dokumentace obnovy, </a:t>
            </a:r>
          </a:p>
          <a:p>
            <a:pPr marL="0" indent="0">
              <a:buNone/>
            </a:pPr>
            <a:r>
              <a:rPr lang="cs-CZ" dirty="0"/>
              <a:t>f) předání materiálů a podkladů zpracovaných při přípravě a provádění obnovy (průzkumné a výzkumné práce, přípravná a projektová dokumentace, její změny a dodatky, dokumentace skutečného provedení, podklad pro závěrečné vyhodnocení atd.). </a:t>
            </a:r>
          </a:p>
          <a:p>
            <a:pPr marL="0" indent="0">
              <a:buNone/>
            </a:pPr>
            <a:r>
              <a:rPr lang="cs-CZ" dirty="0"/>
              <a:t>Jde-li o obnovu kulturní památky či národní kulturní památky, musí orgán památkové péče pojednat především o jejích vlastních hodnotách a o tom, jaký dopad budou mít zamýšlené práce na její hodnoty.</a:t>
            </a:r>
          </a:p>
          <a:p>
            <a:pPr marL="0" indent="0">
              <a:buNone/>
            </a:pPr>
            <a:endParaRPr lang="cs-CZ" dirty="0"/>
          </a:p>
        </p:txBody>
      </p:sp>
    </p:spTree>
    <p:extLst>
      <p:ext uri="{BB962C8B-B14F-4D97-AF65-F5344CB8AC3E}">
        <p14:creationId xmlns:p14="http://schemas.microsoft.com/office/powerpoint/2010/main" val="2271021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C8FDDA58-6B53-47D5-8F95-ACCFAB3FD2D0}"/>
              </a:ext>
            </a:extLst>
          </p:cNvPr>
          <p:cNvSpPr>
            <a:spLocks noGrp="1"/>
          </p:cNvSpPr>
          <p:nvPr>
            <p:ph type="title"/>
          </p:nvPr>
        </p:nvSpPr>
        <p:spPr/>
        <p:txBody>
          <a:bodyPr/>
          <a:lstStyle/>
          <a:p>
            <a:r>
              <a:rPr lang="cs-CZ" b="1" dirty="0" smtClean="0"/>
              <a:t>Příspěvek na zachování a obnovu kulturní památky (§ 16)</a:t>
            </a:r>
            <a:endParaRPr lang="cs-CZ" b="1" dirty="0"/>
          </a:p>
        </p:txBody>
      </p:sp>
      <p:sp>
        <p:nvSpPr>
          <p:cNvPr id="3" name="Zástupný symbol pro obsah 2">
            <a:extLst>
              <a:ext uri="{FF2B5EF4-FFF2-40B4-BE49-F238E27FC236}">
                <a16:creationId xmlns:a16="http://schemas.microsoft.com/office/drawing/2014/main" xmlns="" id="{E9799B72-C04B-4A57-9A0D-4FDBD2CC671D}"/>
              </a:ext>
            </a:extLst>
          </p:cNvPr>
          <p:cNvSpPr>
            <a:spLocks noGrp="1"/>
          </p:cNvSpPr>
          <p:nvPr>
            <p:ph idx="1"/>
          </p:nvPr>
        </p:nvSpPr>
        <p:spPr/>
        <p:txBody>
          <a:bodyPr>
            <a:normAutofit fontScale="85000" lnSpcReduction="10000"/>
          </a:bodyPr>
          <a:lstStyle/>
          <a:p>
            <a:r>
              <a:rPr lang="cs-CZ" dirty="0" smtClean="0"/>
              <a:t>(1) Vlastníku </a:t>
            </a:r>
            <a:r>
              <a:rPr lang="cs-CZ" dirty="0"/>
              <a:t>kulturní památky může obec nebo kraj na jeho žádost poskytnout ze svých rozpočtových prostředků, jde-li o zvlášť odůvodněný případ, příspěvek na zvýšené náklady spojené se zachováním nebo obnovou kulturní památky za účelem jejího účinnějšího společenského uplatnění. Příspěvek může poskytnout i tehdy, nemůže-li vlastník kulturní památky uhradit z vlastních prostředků náklady spojené se zachováním nebo obnovou kulturní památky.</a:t>
            </a:r>
          </a:p>
          <a:p>
            <a:r>
              <a:rPr lang="cs-CZ" dirty="0"/>
              <a:t>(2) V případě mimořádného společenského zájmu na zachování kulturní památky může na obnovu kulturní památky poskytnout ze státního rozpočtu příspěvek ministerstvo kultury buď přímo, nebo prostřednictvím krajského úřadu, nebo prostřednictvím obecního úřadu obce s rozšířenou působností</a:t>
            </a:r>
            <a:r>
              <a:rPr lang="cs-CZ" dirty="0" smtClean="0"/>
              <a:t>.</a:t>
            </a:r>
          </a:p>
          <a:p>
            <a:pPr marL="0" indent="0">
              <a:buNone/>
            </a:pPr>
            <a:r>
              <a:rPr lang="cs-CZ" dirty="0" smtClean="0">
                <a:effectLst/>
              </a:rPr>
              <a:t>= jeden ze způsobů kompenzace povinností vlastníka kulturní památky</a:t>
            </a:r>
          </a:p>
          <a:p>
            <a:pPr marL="0" indent="0">
              <a:buNone/>
            </a:pPr>
            <a:r>
              <a:rPr lang="cs-CZ" dirty="0" smtClean="0"/>
              <a:t>Příspěvek poskytnut výlučně vlastníkovi, nikoli uživateli, a to z rozpočtu kraje/obce nebo ze státního rozpočtu na základě veřejnoprávní smlouvy o poskytnutí příspěvku</a:t>
            </a:r>
            <a:endParaRPr lang="cs-CZ" dirty="0">
              <a:effectLst/>
            </a:endParaRPr>
          </a:p>
        </p:txBody>
      </p:sp>
    </p:spTree>
    <p:extLst>
      <p:ext uri="{BB962C8B-B14F-4D97-AF65-F5344CB8AC3E}">
        <p14:creationId xmlns:p14="http://schemas.microsoft.com/office/powerpoint/2010/main" val="2460329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31C8F2A0-136E-4E6B-803B-CEE8FB95F470}"/>
              </a:ext>
            </a:extLst>
          </p:cNvPr>
          <p:cNvSpPr>
            <a:spLocks noGrp="1"/>
          </p:cNvSpPr>
          <p:nvPr>
            <p:ph type="title"/>
          </p:nvPr>
        </p:nvSpPr>
        <p:spPr>
          <a:xfrm>
            <a:off x="838200" y="365125"/>
            <a:ext cx="10515600" cy="135207"/>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xmlns="" id="{D2F0A6FD-9634-416E-B97E-7962D4DE3E4B}"/>
              </a:ext>
            </a:extLst>
          </p:cNvPr>
          <p:cNvSpPr>
            <a:spLocks noGrp="1"/>
          </p:cNvSpPr>
          <p:nvPr>
            <p:ph idx="1"/>
          </p:nvPr>
        </p:nvSpPr>
        <p:spPr>
          <a:xfrm>
            <a:off x="838200" y="681487"/>
            <a:ext cx="10515600" cy="5495476"/>
          </a:xfrm>
        </p:spPr>
        <p:txBody>
          <a:bodyPr>
            <a:normAutofit/>
          </a:bodyPr>
          <a:lstStyle/>
          <a:p>
            <a:r>
              <a:rPr lang="cs-CZ" b="1" dirty="0" smtClean="0"/>
              <a:t>Náležitosti smlouvy o poskytnutí příspěvku</a:t>
            </a:r>
          </a:p>
          <a:p>
            <a:pPr>
              <a:buFontTx/>
              <a:buChar char="-"/>
            </a:pPr>
            <a:r>
              <a:rPr lang="cs-CZ" dirty="0" smtClean="0"/>
              <a:t>přesně </a:t>
            </a:r>
            <a:r>
              <a:rPr lang="cs-CZ" dirty="0"/>
              <a:t>určena kulturní památka, na jejíž obnovu či zachování je příspěvek poskytnut. U nemovitých kulturních památek je třeba uvést katastrální území a parcelní číslo pozemku, resp. číslo popisné stavby. U movitých kulturních památek je třeba uvést co nejpřesnější popis tak, aby kulturní památka byla přesně identifikovatelná. Vždy je vhodné uvést rejstříkové číslo podle ústředního seznamu. </a:t>
            </a:r>
            <a:endParaRPr lang="cs-CZ" dirty="0" smtClean="0"/>
          </a:p>
          <a:p>
            <a:pPr>
              <a:buFontTx/>
              <a:buChar char="-"/>
            </a:pPr>
            <a:r>
              <a:rPr lang="cs-CZ" dirty="0"/>
              <a:t>způsob kontroly ze strany poskytovatele příspěvku, včetně termínu pro předložení vyúčtování příspěvku poskytovateli.</a:t>
            </a:r>
            <a:endParaRPr lang="cs-CZ" b="1" dirty="0"/>
          </a:p>
        </p:txBody>
      </p:sp>
    </p:spTree>
    <p:extLst>
      <p:ext uri="{BB962C8B-B14F-4D97-AF65-F5344CB8AC3E}">
        <p14:creationId xmlns:p14="http://schemas.microsoft.com/office/powerpoint/2010/main" val="13182425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21F14365-B7B6-47DF-BC86-B3C3A0386486}"/>
              </a:ext>
            </a:extLst>
          </p:cNvPr>
          <p:cNvSpPr>
            <a:spLocks noGrp="1"/>
          </p:cNvSpPr>
          <p:nvPr>
            <p:ph type="title"/>
          </p:nvPr>
        </p:nvSpPr>
        <p:spPr>
          <a:xfrm>
            <a:off x="838200" y="365125"/>
            <a:ext cx="10515600" cy="997849"/>
          </a:xfrm>
        </p:spPr>
        <p:txBody>
          <a:bodyPr>
            <a:normAutofit/>
          </a:bodyPr>
          <a:lstStyle/>
          <a:p>
            <a:r>
              <a:rPr lang="cs-CZ" b="1" dirty="0" smtClean="0"/>
              <a:t>Přemístění kulturní památky (§ 18)</a:t>
            </a:r>
            <a:endParaRPr lang="cs-CZ" b="1" dirty="0"/>
          </a:p>
        </p:txBody>
      </p:sp>
      <p:sp>
        <p:nvSpPr>
          <p:cNvPr id="3" name="Zástupný symbol pro obsah 2">
            <a:extLst>
              <a:ext uri="{FF2B5EF4-FFF2-40B4-BE49-F238E27FC236}">
                <a16:creationId xmlns:a16="http://schemas.microsoft.com/office/drawing/2014/main" xmlns="" id="{28001ECC-F24D-4887-B6F9-CDAA708F2147}"/>
              </a:ext>
            </a:extLst>
          </p:cNvPr>
          <p:cNvSpPr>
            <a:spLocks noGrp="1"/>
          </p:cNvSpPr>
          <p:nvPr>
            <p:ph idx="1"/>
          </p:nvPr>
        </p:nvSpPr>
        <p:spPr>
          <a:xfrm>
            <a:off x="838200" y="1802921"/>
            <a:ext cx="10515600" cy="4374042"/>
          </a:xfrm>
        </p:spPr>
        <p:txBody>
          <a:bodyPr/>
          <a:lstStyle/>
          <a:p>
            <a:r>
              <a:rPr lang="cs-CZ" dirty="0" smtClean="0"/>
              <a:t>(1) Stavbu</a:t>
            </a:r>
            <a:r>
              <a:rPr lang="cs-CZ" dirty="0"/>
              <a:t>, která je kulturní památkou, lze přemístit jen s předchozím souhlasem krajského úřadu po vyjádření odborné organizace státní památkové péče.</a:t>
            </a:r>
          </a:p>
          <a:p>
            <a:r>
              <a:rPr lang="cs-CZ" dirty="0"/>
              <a:t>(2) Movitou věc, která je kulturní památkou, lze z veřejně přístupného místa trvale přemístit jen s předchozím souhlasem krajského úřadu po vyjádření odborné organizace státní památkové péče.</a:t>
            </a:r>
          </a:p>
          <a:p>
            <a:r>
              <a:rPr lang="cs-CZ" dirty="0"/>
              <a:t>(3) Krajský úřad, který dal souhlas k přemístění kulturní památky podle odstavců 1 a 2, uvědomí o tom odbornou organizaci státní památkové péče.</a:t>
            </a:r>
          </a:p>
          <a:p>
            <a:pPr marL="0" indent="0">
              <a:buNone/>
            </a:pPr>
            <a:r>
              <a:rPr lang="cs-CZ" b="1" dirty="0" smtClean="0"/>
              <a:t>Řízení jen na žádost, nutný souhlas krajského úřadu.</a:t>
            </a:r>
            <a:endParaRPr lang="cs-CZ" b="1" dirty="0"/>
          </a:p>
        </p:txBody>
      </p:sp>
    </p:spTree>
    <p:extLst>
      <p:ext uri="{BB962C8B-B14F-4D97-AF65-F5344CB8AC3E}">
        <p14:creationId xmlns:p14="http://schemas.microsoft.com/office/powerpoint/2010/main" val="1036463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E0545DD8-1FAC-4F86-B790-D2E9B826E62E}"/>
              </a:ext>
            </a:extLst>
          </p:cNvPr>
          <p:cNvSpPr>
            <a:spLocks noGrp="1"/>
          </p:cNvSpPr>
          <p:nvPr>
            <p:ph type="title"/>
          </p:nvPr>
        </p:nvSpPr>
        <p:spPr/>
        <p:txBody>
          <a:bodyPr/>
          <a:lstStyle/>
          <a:p>
            <a:r>
              <a:rPr lang="cs-CZ" b="1" dirty="0" smtClean="0"/>
              <a:t>Užívání kulturních památek pro vědecký výzkum nebo výstavní účely (§ 19)</a:t>
            </a:r>
            <a:endParaRPr lang="cs-CZ" b="1" dirty="0"/>
          </a:p>
        </p:txBody>
      </p:sp>
      <p:sp>
        <p:nvSpPr>
          <p:cNvPr id="3" name="Zástupný symbol pro obsah 2">
            <a:extLst>
              <a:ext uri="{FF2B5EF4-FFF2-40B4-BE49-F238E27FC236}">
                <a16:creationId xmlns:a16="http://schemas.microsoft.com/office/drawing/2014/main" xmlns="" id="{A4F62129-A467-42A6-951C-215CD077236C}"/>
              </a:ext>
            </a:extLst>
          </p:cNvPr>
          <p:cNvSpPr>
            <a:spLocks noGrp="1"/>
          </p:cNvSpPr>
          <p:nvPr>
            <p:ph idx="1"/>
          </p:nvPr>
        </p:nvSpPr>
        <p:spPr/>
        <p:txBody>
          <a:bodyPr>
            <a:normAutofit/>
          </a:bodyPr>
          <a:lstStyle/>
          <a:p>
            <a:r>
              <a:rPr lang="cs-CZ" dirty="0"/>
              <a:t>(1) Vlastník kulturní památky je povinen umožnit osobám pověřeným orgány státní památkové péče vědecký výzkum kulturní památky, popřípadě pořízení její dokumentace. Jde-li o důležitý společenský zájem, je vlastník movité kulturní památky povinen kulturní památku přenechat především odborné organizaci k dočasnému užívání pro účely vědeckého výzkumu nebo pro účely výstavní na náklad toho, jemuž se kulturní památka přenechá k užívání.</a:t>
            </a:r>
          </a:p>
          <a:p>
            <a:r>
              <a:rPr lang="cs-CZ" dirty="0"/>
              <a:t>(2) O podmínkách přenechání kulturní památky nebo národní kulturní památky k dočasnému užívání rozhodne krajský úřad po vyjádření odborné organizace státní památkové péče.</a:t>
            </a:r>
            <a:endParaRPr lang="cs-CZ" dirty="0">
              <a:effectLst/>
            </a:endParaRPr>
          </a:p>
        </p:txBody>
      </p:sp>
    </p:spTree>
    <p:extLst>
      <p:ext uri="{BB962C8B-B14F-4D97-AF65-F5344CB8AC3E}">
        <p14:creationId xmlns:p14="http://schemas.microsoft.com/office/powerpoint/2010/main" val="39158580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493371F5-809B-4631-B39D-DF0DE863FB20}"/>
              </a:ext>
            </a:extLst>
          </p:cNvPr>
          <p:cNvSpPr>
            <a:spLocks noGrp="1"/>
          </p:cNvSpPr>
          <p:nvPr>
            <p:ph type="title"/>
          </p:nvPr>
        </p:nvSpPr>
        <p:spPr/>
        <p:txBody>
          <a:bodyPr/>
          <a:lstStyle/>
          <a:p>
            <a:r>
              <a:rPr lang="cs-CZ" b="1" dirty="0" smtClean="0"/>
              <a:t>Archeologické nálezy a výzkumy</a:t>
            </a:r>
            <a:endParaRPr lang="cs-CZ" b="1" dirty="0"/>
          </a:p>
        </p:txBody>
      </p:sp>
      <p:sp>
        <p:nvSpPr>
          <p:cNvPr id="3" name="Zástupný symbol pro obsah 2">
            <a:extLst>
              <a:ext uri="{FF2B5EF4-FFF2-40B4-BE49-F238E27FC236}">
                <a16:creationId xmlns:a16="http://schemas.microsoft.com/office/drawing/2014/main" xmlns="" id="{54DB786E-A31C-4B4A-9FBA-63ED476C8FD1}"/>
              </a:ext>
            </a:extLst>
          </p:cNvPr>
          <p:cNvSpPr>
            <a:spLocks noGrp="1"/>
          </p:cNvSpPr>
          <p:nvPr>
            <p:ph idx="1"/>
          </p:nvPr>
        </p:nvSpPr>
        <p:spPr/>
        <p:txBody>
          <a:bodyPr>
            <a:normAutofit fontScale="92500" lnSpcReduction="20000"/>
          </a:bodyPr>
          <a:lstStyle/>
          <a:p>
            <a:r>
              <a:rPr lang="cs-CZ" dirty="0" smtClean="0"/>
              <a:t>(1) Archeologické </a:t>
            </a:r>
            <a:r>
              <a:rPr lang="cs-CZ" dirty="0"/>
              <a:t>výzkumy je oprávněn provádět Archeologický ústav Akademie věd České republiky (dále jen "Archeologický ústav"), který se také vyjadřuje k ochraně archeologického </a:t>
            </a:r>
            <a:r>
              <a:rPr lang="cs-CZ" dirty="0" smtClean="0"/>
              <a:t>dědictví</a:t>
            </a:r>
            <a:r>
              <a:rPr lang="cs-CZ" baseline="30000" dirty="0"/>
              <a:t> </a:t>
            </a:r>
            <a:r>
              <a:rPr lang="cs-CZ" dirty="0" smtClean="0"/>
              <a:t>v </a:t>
            </a:r>
            <a:r>
              <a:rPr lang="cs-CZ" dirty="0"/>
              <a:t>řízeních podle zvláštních právních </a:t>
            </a:r>
            <a:r>
              <a:rPr lang="cs-CZ" dirty="0" smtClean="0"/>
              <a:t>předpisů.</a:t>
            </a:r>
            <a:endParaRPr lang="cs-CZ" dirty="0"/>
          </a:p>
          <a:p>
            <a:r>
              <a:rPr lang="cs-CZ" dirty="0"/>
              <a:t>(2) Ministerstvo kultury může na žádost v odůvodněných případech po dohodě s Akademií věd České republiky povolit provádění archeologických výzkumů vysokým školám, pokud je provádějí při plnění svých vědeckých nebo pedagogických úkolů, muzeím nebo jiným organizacím, popřípadě fyzické osobě, které mají pro odborné provádění archeologických výzkumů potřebné předpoklady (dále jen "oprávněná organizace"). Oprávněná organizace uzavírá s Akademií věd České republiky dohodu o rozsahu a podmínkách provádění archeologických </a:t>
            </a:r>
            <a:r>
              <a:rPr lang="cs-CZ" dirty="0" smtClean="0"/>
              <a:t>výzkumů – oprávněná organizace povinna oznámit Archeologickému ústavu zahájení archeologických výzkumů a o jejích výsledcích podat zprávu. </a:t>
            </a:r>
            <a:endParaRPr lang="cs-CZ" dirty="0"/>
          </a:p>
          <a:p>
            <a:endParaRPr lang="cs-CZ" dirty="0"/>
          </a:p>
        </p:txBody>
      </p:sp>
    </p:spTree>
    <p:extLst>
      <p:ext uri="{BB962C8B-B14F-4D97-AF65-F5344CB8AC3E}">
        <p14:creationId xmlns:p14="http://schemas.microsoft.com/office/powerpoint/2010/main" val="38148476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D187735B-CA4A-4283-87FE-EA23B24CFE3E}"/>
              </a:ext>
            </a:extLst>
          </p:cNvPr>
          <p:cNvSpPr>
            <a:spLocks noGrp="1"/>
          </p:cNvSpPr>
          <p:nvPr>
            <p:ph type="title"/>
          </p:nvPr>
        </p:nvSpPr>
        <p:spPr>
          <a:xfrm>
            <a:off x="838200" y="365126"/>
            <a:ext cx="10515600" cy="161086"/>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xmlns="" id="{AB3CFDC7-3BF6-4EDE-BD7E-47A5FCC94860}"/>
              </a:ext>
            </a:extLst>
          </p:cNvPr>
          <p:cNvSpPr>
            <a:spLocks noGrp="1"/>
          </p:cNvSpPr>
          <p:nvPr>
            <p:ph idx="1"/>
          </p:nvPr>
        </p:nvSpPr>
        <p:spPr>
          <a:xfrm>
            <a:off x="838200" y="767751"/>
            <a:ext cx="10515600" cy="5409212"/>
          </a:xfrm>
        </p:spPr>
        <p:txBody>
          <a:bodyPr>
            <a:normAutofit fontScale="92500" lnSpcReduction="20000"/>
          </a:bodyPr>
          <a:lstStyle/>
          <a:p>
            <a:r>
              <a:rPr lang="cs-CZ" dirty="0"/>
              <a:t>Archeologický ústav a oprávněné organizace jsou povinny před zahájením archeologických výzkumů uzavřít </a:t>
            </a:r>
            <a:r>
              <a:rPr lang="cs-CZ" b="1" dirty="0"/>
              <a:t>dohodu s vlastníkem </a:t>
            </a:r>
            <a:r>
              <a:rPr lang="cs-CZ" dirty="0"/>
              <a:t>(správcem, uživatelem) nemovitosti, na které se mají archeologické výzkumy provádět, o podmínkách archeologických výzkumů na nemovitosti. Nedojde-li k dohodě, rozhodne krajský úřad o povinnostech vlastníka (správce, uživatele) nemovitosti strpět provedení archeologických výzkumů a o podmínkách, za nichž archeologické výzkumy mohou být provedeny.</a:t>
            </a:r>
          </a:p>
          <a:p>
            <a:r>
              <a:rPr lang="cs-CZ" dirty="0" smtClean="0"/>
              <a:t>Má-li </a:t>
            </a:r>
            <a:r>
              <a:rPr lang="cs-CZ" dirty="0"/>
              <a:t>se provádět stavební činnost na území s archeologickými nálezy, jsou </a:t>
            </a:r>
            <a:r>
              <a:rPr lang="cs-CZ" b="1" dirty="0"/>
              <a:t>stavebníci již od doby přípravy stavby povinni tento záměr oznámit Archeologickému ústavu a umožnit jemu nebo oprávněné organizaci provést na dotčeném území záchranný archeologický výzkum</a:t>
            </a:r>
            <a:r>
              <a:rPr lang="cs-CZ" dirty="0"/>
              <a:t>. Je-li stavebníkem právnická osoba nebo fyzická osoba, při jejímž </a:t>
            </a:r>
            <a:r>
              <a:rPr lang="cs-CZ" b="1" dirty="0"/>
              <a:t>podnikání</a:t>
            </a:r>
            <a:r>
              <a:rPr lang="cs-CZ" dirty="0"/>
              <a:t> vznikla nutnost záchranného archeologického výzkumu, hradí náklady záchranného archeologického výzkumu tento stavebník; jinak hradí náklady organizace provádějící archeologický výzkum. Obdobně se postupuje, má-li se na takovém území provádět jiná činnost, kterou by mohlo být ohroženo provádění archeologických výzkumů.</a:t>
            </a:r>
          </a:p>
          <a:p>
            <a:endParaRPr lang="cs-CZ" dirty="0"/>
          </a:p>
        </p:txBody>
      </p:sp>
    </p:spTree>
    <p:extLst>
      <p:ext uri="{BB962C8B-B14F-4D97-AF65-F5344CB8AC3E}">
        <p14:creationId xmlns:p14="http://schemas.microsoft.com/office/powerpoint/2010/main" val="2742375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67AEC851-68C1-48F8-828F-693955BC246C}"/>
              </a:ext>
            </a:extLst>
          </p:cNvPr>
          <p:cNvSpPr>
            <a:spLocks noGrp="1"/>
          </p:cNvSpPr>
          <p:nvPr>
            <p:ph type="title"/>
          </p:nvPr>
        </p:nvSpPr>
        <p:spPr>
          <a:xfrm>
            <a:off x="677944" y="261431"/>
            <a:ext cx="10515600" cy="1008570"/>
          </a:xfrm>
        </p:spPr>
        <p:txBody>
          <a:bodyPr>
            <a:normAutofit fontScale="90000"/>
          </a:bodyPr>
          <a:lstStyle/>
          <a:p>
            <a:r>
              <a:rPr lang="cs-CZ" dirty="0"/>
              <a:t>§ 9 zákona č. 20/1987 Sb. – péče o kulturní památku</a:t>
            </a:r>
          </a:p>
        </p:txBody>
      </p:sp>
      <p:sp>
        <p:nvSpPr>
          <p:cNvPr id="3" name="Zástupný symbol pro obsah 2">
            <a:extLst>
              <a:ext uri="{FF2B5EF4-FFF2-40B4-BE49-F238E27FC236}">
                <a16:creationId xmlns:a16="http://schemas.microsoft.com/office/drawing/2014/main" xmlns="" id="{D0085930-364A-40F4-B138-7B108D156D4E}"/>
              </a:ext>
            </a:extLst>
          </p:cNvPr>
          <p:cNvSpPr>
            <a:spLocks noGrp="1"/>
          </p:cNvSpPr>
          <p:nvPr>
            <p:ph idx="1"/>
          </p:nvPr>
        </p:nvSpPr>
        <p:spPr>
          <a:xfrm>
            <a:off x="838200" y="1270000"/>
            <a:ext cx="10515600" cy="5588000"/>
          </a:xfrm>
        </p:spPr>
        <p:txBody>
          <a:bodyPr>
            <a:normAutofit fontScale="70000" lnSpcReduction="20000"/>
          </a:bodyPr>
          <a:lstStyle/>
          <a:p>
            <a:r>
              <a:rPr lang="cs-CZ" dirty="0"/>
              <a:t>Vlastník kulturní památky </a:t>
            </a:r>
            <a:r>
              <a:rPr lang="cs-CZ" b="1" dirty="0"/>
              <a:t>je povinen na vlastní náklad:</a:t>
            </a:r>
          </a:p>
          <a:p>
            <a:pPr lvl="1"/>
            <a:r>
              <a:rPr lang="cs-CZ" b="1" dirty="0"/>
              <a:t> </a:t>
            </a:r>
            <a:r>
              <a:rPr lang="cs-CZ" dirty="0"/>
              <a:t>pečovat o její zachování, </a:t>
            </a:r>
          </a:p>
          <a:p>
            <a:pPr lvl="1"/>
            <a:r>
              <a:rPr lang="cs-CZ" dirty="0"/>
              <a:t>udržovat ji v dobrém stavu </a:t>
            </a:r>
          </a:p>
          <a:p>
            <a:pPr lvl="1"/>
            <a:r>
              <a:rPr lang="cs-CZ" dirty="0"/>
              <a:t>chránit ji před ohrožením, poškozením, znehodnocením nebo odcizením. </a:t>
            </a:r>
          </a:p>
          <a:p>
            <a:pPr lvl="1"/>
            <a:r>
              <a:rPr lang="cs-CZ" u="sng" dirty="0"/>
              <a:t>užívat ji pouze způsobem, který odpovídá jejímu kulturně politickému významu, památkové hodnotě a technickému stavu. </a:t>
            </a:r>
          </a:p>
          <a:p>
            <a:pPr marL="457200" lvl="1" indent="0">
              <a:buNone/>
            </a:pPr>
            <a:endParaRPr lang="cs-CZ" dirty="0"/>
          </a:p>
          <a:p>
            <a:pPr marL="457200" lvl="1" indent="0">
              <a:buNone/>
            </a:pPr>
            <a:r>
              <a:rPr lang="cs-CZ" b="1" u="sng" dirty="0"/>
              <a:t>§ 9 omezuje vlastnická práva zakotvená v § 1012 zákona č. 89/2012 Sb., občanský zákoník </a:t>
            </a:r>
            <a:r>
              <a:rPr lang="cs-CZ" sz="2800" dirty="0"/>
              <a:t>(„V</a:t>
            </a:r>
            <a:r>
              <a:rPr lang="cs-CZ" dirty="0"/>
              <a:t>lastník má právo se svým vlastnictvím v mezích právního řádu libovolně nakládat a jiné osoby z toho vyloučit. Vlastníku se zakazuje nad míru přiměřenou poměrům závažně rušit práva jiných osob, jakož i vykonávat takové činy, jejichž hlavním účelem je jiné osoby obtěžovat nebo poškodit.“).</a:t>
            </a:r>
          </a:p>
          <a:p>
            <a:pPr marL="457200" lvl="1" indent="0">
              <a:buNone/>
            </a:pPr>
            <a:endParaRPr lang="cs-CZ" b="1" u="sng" dirty="0"/>
          </a:p>
          <a:p>
            <a:pPr marL="457200" lvl="1" indent="0">
              <a:buNone/>
            </a:pPr>
            <a:r>
              <a:rPr lang="cs-CZ" b="1" u="sng" dirty="0"/>
              <a:t>Ústavní rámec omezení – čl. 11 Ústavy – </a:t>
            </a:r>
            <a:r>
              <a:rPr lang="cs-CZ" dirty="0"/>
              <a:t>vlastnictví zavazuje. Nesmí být zneužito na újmu práv druhých anebo v rozporu se zákonem chráněnými obecnými zájmy + </a:t>
            </a:r>
            <a:r>
              <a:rPr lang="cs-CZ" b="1" dirty="0"/>
              <a:t>čl. 35 Listiny základních práv a svobod</a:t>
            </a:r>
            <a:r>
              <a:rPr lang="cs-CZ" dirty="0"/>
              <a:t>: Při výkonu svých práv nikdo nesmí ohrožovat ani poškozovat životní prostředí, přírodní zdroje, druhové bohatství přírody a kulturní památky nad míru stanovenou zákonem.</a:t>
            </a:r>
          </a:p>
          <a:p>
            <a:r>
              <a:rPr lang="cs-CZ" b="1" dirty="0"/>
              <a:t>Oznamovací povinnost vlastníka kulturní památky </a:t>
            </a:r>
            <a:r>
              <a:rPr lang="cs-CZ" dirty="0"/>
              <a:t>(§9 odst. 4): Vlastník, který kulturní památku převádí na jiného, někomu přenechá k dočasnému užívání nebo předá k provedení její obnovy, nebo k jinému účelu, je povinen toho, na koho ji převádí nebo komu ji přenechá nebo předá, uvědomit, že je kulturní památkou (při nedodržení oznamovací povinnosti může nabyvatel uplatňovat nároky z odpovědnosti za vady) + </a:t>
            </a:r>
            <a:r>
              <a:rPr lang="cs-CZ" u="sng" dirty="0"/>
              <a:t>další oznamovací povinnost § 12 </a:t>
            </a:r>
            <a:r>
              <a:rPr lang="cs-CZ" dirty="0"/>
              <a:t>povinnost oznámit každé ohrožení nebo poškození kulturní památky bez zbytečného odkladu a vyžádat si rozhodnutí o způsobu odstranění závady + povinen ohlásit každou zamýšlenou změnu užívání kulturní památky, u nemovitosti i zamýšlené vyklizení.</a:t>
            </a:r>
          </a:p>
        </p:txBody>
      </p:sp>
    </p:spTree>
    <p:extLst>
      <p:ext uri="{BB962C8B-B14F-4D97-AF65-F5344CB8AC3E}">
        <p14:creationId xmlns:p14="http://schemas.microsoft.com/office/powerpoint/2010/main" val="12274682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88945BDF-4630-473D-AEC6-B6C266A1615B}"/>
              </a:ext>
            </a:extLst>
          </p:cNvPr>
          <p:cNvSpPr>
            <a:spLocks noGrp="1"/>
          </p:cNvSpPr>
          <p:nvPr>
            <p:ph type="title"/>
          </p:nvPr>
        </p:nvSpPr>
        <p:spPr>
          <a:xfrm>
            <a:off x="838200" y="365126"/>
            <a:ext cx="10515600" cy="117954"/>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xmlns="" id="{FD44DC1F-AC20-4ED3-94FB-DBDD17CF743C}"/>
              </a:ext>
            </a:extLst>
          </p:cNvPr>
          <p:cNvSpPr>
            <a:spLocks noGrp="1"/>
          </p:cNvSpPr>
          <p:nvPr>
            <p:ph idx="1"/>
          </p:nvPr>
        </p:nvSpPr>
        <p:spPr>
          <a:xfrm>
            <a:off x="838200" y="741872"/>
            <a:ext cx="10515600" cy="5435091"/>
          </a:xfrm>
        </p:spPr>
        <p:txBody>
          <a:bodyPr>
            <a:normAutofit fontScale="85000" lnSpcReduction="20000"/>
          </a:bodyPr>
          <a:lstStyle/>
          <a:p>
            <a:r>
              <a:rPr lang="cs-CZ" dirty="0"/>
              <a:t>Při provádění archeologických výzkumů jsou Archeologický ústav a oprávněné organizace povinny dbát zájmů chráněných zvláštními předpisy, spolupracovat s orgány zabezpečujícími ochranu těchto zájmů a co nejvíce chránit práva a oprávněné zájmy vlastníků (správců, uživatelů) nemovitostí, popřípadě jiného majetku.</a:t>
            </a:r>
          </a:p>
          <a:p>
            <a:r>
              <a:rPr lang="cs-CZ" dirty="0" smtClean="0"/>
              <a:t>Je-li </a:t>
            </a:r>
            <a:r>
              <a:rPr lang="cs-CZ" dirty="0"/>
              <a:t>vlastník (správce, uživatel) nemovitosti nebo jiného majetku prováděním archeologického výzkumu nebo opatřeními na ochranu archeologického nálezu </a:t>
            </a:r>
            <a:r>
              <a:rPr lang="cs-CZ" b="1" dirty="0"/>
              <a:t>podstatně omezen v běžném užívání nemovitosti </a:t>
            </a:r>
            <a:r>
              <a:rPr lang="cs-CZ" dirty="0"/>
              <a:t>nebo jiného majetku, má právo, aby mu Archeologický ústav nebo oprávněná organizace poskytly </a:t>
            </a:r>
            <a:r>
              <a:rPr lang="cs-CZ" b="1" dirty="0"/>
              <a:t>přiměřenou jednorázovou náhradu</a:t>
            </a:r>
            <a:r>
              <a:rPr lang="cs-CZ" dirty="0"/>
              <a:t>. Po ukončení prací jsou Archeologický ústav nebo oprávněná organizace povinny uvést nemovitost nebo jiný majetek do předešlého stavu. Není-li to možné nebo hospodářsky účelné, má vlastník (správce, uživatel) nemovitosti nebo jiného majetku právo na peněžitou náhradu. </a:t>
            </a:r>
          </a:p>
          <a:p>
            <a:r>
              <a:rPr lang="cs-CZ" dirty="0" smtClean="0"/>
              <a:t>Právo </a:t>
            </a:r>
            <a:r>
              <a:rPr lang="cs-CZ" dirty="0"/>
              <a:t>na náhradu za majetkovou újmu podle odstavce 2 je třeba uplatnit u Archeologického ústavu nebo u oprávněné organizace </a:t>
            </a:r>
            <a:r>
              <a:rPr lang="cs-CZ" b="1" dirty="0"/>
              <a:t>do šesti měsíců od ukončení archeologického výzkumu nebo od ukončení opatření na ochranu archeologického nálezu, jinak právo zaniká. </a:t>
            </a:r>
            <a:r>
              <a:rPr lang="cs-CZ" dirty="0"/>
              <a:t>Nedojde-li k dohodě, rozhoduje o náhradě a její výši krajský úřad.</a:t>
            </a:r>
            <a:endParaRPr lang="cs-CZ" dirty="0">
              <a:effectLst/>
            </a:endParaRPr>
          </a:p>
        </p:txBody>
      </p:sp>
    </p:spTree>
    <p:extLst>
      <p:ext uri="{BB962C8B-B14F-4D97-AF65-F5344CB8AC3E}">
        <p14:creationId xmlns:p14="http://schemas.microsoft.com/office/powerpoint/2010/main" val="26724143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D0C6D982-9256-4D92-9A89-F22EE115C68B}"/>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xmlns="" id="{A21F5C86-E3B4-41E4-BCAA-D2F71582115E}"/>
              </a:ext>
            </a:extLst>
          </p:cNvPr>
          <p:cNvSpPr>
            <a:spLocks noGrp="1"/>
          </p:cNvSpPr>
          <p:nvPr>
            <p:ph idx="1"/>
          </p:nvPr>
        </p:nvSpPr>
        <p:spPr/>
        <p:txBody>
          <a:bodyPr>
            <a:normAutofit fontScale="85000" lnSpcReduction="20000"/>
          </a:bodyPr>
          <a:lstStyle/>
          <a:p>
            <a:r>
              <a:rPr lang="cs-CZ" dirty="0"/>
              <a:t>žádost obsahuje název kulturní památky a rejstříkové číslo ústředního seznamu, umístění a bližší určení kulturní památky, vlastnické vztahy, zdůvodnění žádosti a informativní fotografie. Zejména v případech, kdy kulturní památku tvoří soubor věcí nebo staveb a předmětem řízení má být pouze jedna z nich nebo jejich omezený okruh, ale nikoli soubor tvořící kulturní památku jako celek, je nezbytné jednoznačně identifikovat konkrétní věc či stavbu, které se má řízení týkat.</a:t>
            </a:r>
          </a:p>
          <a:p>
            <a:r>
              <a:rPr lang="cs-CZ" dirty="0"/>
              <a:t>Podání této žádosti není zpoplatněno.</a:t>
            </a:r>
          </a:p>
          <a:p>
            <a:r>
              <a:rPr lang="cs-CZ" dirty="0"/>
              <a:t>Žadatelem, tedy osobou oprávněnou podat žádost o zahájení řízení, je především vlastník kulturní památky.</a:t>
            </a:r>
          </a:p>
          <a:p>
            <a:r>
              <a:rPr lang="cs-CZ" dirty="0"/>
              <a:t>Žadatelem může být také osoba, která má na zrušení prohlášení právní zájem. Tato osoba musí existenci tohoto právního zájmu prokázat. Nepostačí pouze tvrzení existence tohoto zájmu. Prokázání existence právního zájmu je specifickou náležitostí žádosti. Pokud jej žadatel ani přes výzvu Ministerstva kultury dle § 37 odst. 3 </a:t>
            </a:r>
            <a:r>
              <a:rPr lang="cs-CZ" dirty="0" err="1"/>
              <a:t>spr</a:t>
            </a:r>
            <a:r>
              <a:rPr lang="cs-CZ" dirty="0"/>
              <a:t>. řádu neprokáže, lze tuto skutečnost považovat za důvod pro zastavení řízení podle § 66 odst. 1 písm. c) </a:t>
            </a:r>
            <a:r>
              <a:rPr lang="cs-CZ" dirty="0" err="1"/>
              <a:t>spr</a:t>
            </a:r>
            <a:r>
              <a:rPr lang="cs-CZ" dirty="0"/>
              <a:t>. řádu.</a:t>
            </a:r>
          </a:p>
          <a:p>
            <a:endParaRPr lang="cs-CZ" dirty="0"/>
          </a:p>
        </p:txBody>
      </p:sp>
    </p:spTree>
    <p:extLst>
      <p:ext uri="{BB962C8B-B14F-4D97-AF65-F5344CB8AC3E}">
        <p14:creationId xmlns:p14="http://schemas.microsoft.com/office/powerpoint/2010/main" val="16925184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CB12B2C8-DAEA-4713-9BE9-25535FC7E48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xmlns="" id="{6D9B6C4B-1C21-4185-A346-1A982F9AD8DF}"/>
              </a:ext>
            </a:extLst>
          </p:cNvPr>
          <p:cNvSpPr>
            <a:spLocks noGrp="1"/>
          </p:cNvSpPr>
          <p:nvPr>
            <p:ph idx="1"/>
          </p:nvPr>
        </p:nvSpPr>
        <p:spPr/>
        <p:txBody>
          <a:bodyPr/>
          <a:lstStyle/>
          <a:p>
            <a:r>
              <a:rPr lang="cs-CZ" b="1" dirty="0"/>
              <a:t>Příklad:</a:t>
            </a:r>
          </a:p>
          <a:p>
            <a:r>
              <a:rPr lang="cs-CZ" dirty="0"/>
              <a:t>Žadatelem může být osoba, která naplňuje veřejný zájem - připravuje výstavbu liniové dopravní stavby. Tato stavba zasahuje kulturní památku. Existenci právního zájmu na zrušení prohlášení za kulturní památku lze prokázat odkazem na veřejný zájem na realizaci dané liniové stavby. Veřejný zájem může vyplývat například ze zásad územního rozvoje nebo územního plánu. Současně je třeba k žádosti připojit doklad, který pověřuje konkrétní fyzickou nebo právnickou osobu realizovat související přípravné práce.</a:t>
            </a:r>
          </a:p>
          <a:p>
            <a:endParaRPr lang="cs-CZ" dirty="0"/>
          </a:p>
        </p:txBody>
      </p:sp>
    </p:spTree>
    <p:extLst>
      <p:ext uri="{BB962C8B-B14F-4D97-AF65-F5344CB8AC3E}">
        <p14:creationId xmlns:p14="http://schemas.microsoft.com/office/powerpoint/2010/main" val="34844433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40A76EAC-5813-43F4-BF3C-F13CA8312AC5}"/>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xmlns="" id="{64C7A9AA-962D-49FF-A829-BE261CAC6D07}"/>
              </a:ext>
            </a:extLst>
          </p:cNvPr>
          <p:cNvSpPr>
            <a:spLocks noGrp="1"/>
          </p:cNvSpPr>
          <p:nvPr>
            <p:ph idx="1"/>
          </p:nvPr>
        </p:nvSpPr>
        <p:spPr/>
        <p:txBody>
          <a:bodyPr>
            <a:normAutofit fontScale="92500" lnSpcReduction="20000"/>
          </a:bodyPr>
          <a:lstStyle/>
          <a:p>
            <a:r>
              <a:rPr lang="cs-CZ" b="1" dirty="0"/>
              <a:t>Zahájení řízení z moci úřední</a:t>
            </a:r>
          </a:p>
          <a:p>
            <a:r>
              <a:rPr lang="cs-CZ" dirty="0"/>
              <a:t>Řízení z moci úřední může Ministerstvo kultury zahájit na základě vlastních zjištění nebo na základě podnětu jakékoli fyzické či právnické osoby, případně jiného správního orgánu.</a:t>
            </a:r>
          </a:p>
          <a:p>
            <a:r>
              <a:rPr lang="cs-CZ" dirty="0"/>
              <a:t>Ohledně archeologických nálezů prohlášených za kulturní památku je nutno uvést, že na rozdíl od zahájení řízení o prohlášení archeologického nálezu za kulturní památku podle § 3 zák. o st. památkové péči není zahájení řízení o zrušení prohlášení archeologického nálezu za kulturní památku podmíněno podáním Akademie věd ČR. Ministerstvo kultury tedy může toto řízení zahájit samo z moci úřední i bez podnětu kvalifikované osoby. Ovšem i Akademie věd ČR může svým podáním iniciovat zahájení řízení z moci úřední a samozřejmě řízení může být zahájeno i na základě její žádosti, pokud by Akademie věd ČR prokázala v konkrétním případě právní zájem na zrušení prohlášení věci nebo stavby za kulturní památku.</a:t>
            </a:r>
          </a:p>
          <a:p>
            <a:endParaRPr lang="cs-CZ" dirty="0"/>
          </a:p>
        </p:txBody>
      </p:sp>
    </p:spTree>
    <p:extLst>
      <p:ext uri="{BB962C8B-B14F-4D97-AF65-F5344CB8AC3E}">
        <p14:creationId xmlns:p14="http://schemas.microsoft.com/office/powerpoint/2010/main" val="32706683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797A6571-AEDD-45F8-81B1-998001B6A72A}"/>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xmlns="" id="{48B8F345-02C8-44F1-BC62-DDF83A028EF9}"/>
              </a:ext>
            </a:extLst>
          </p:cNvPr>
          <p:cNvSpPr>
            <a:spLocks noGrp="1"/>
          </p:cNvSpPr>
          <p:nvPr>
            <p:ph idx="1"/>
          </p:nvPr>
        </p:nvSpPr>
        <p:spPr/>
        <p:txBody>
          <a:bodyPr/>
          <a:lstStyle/>
          <a:p>
            <a:r>
              <a:rPr lang="cs-CZ" b="1" dirty="0"/>
              <a:t>Mimořádně závažné důvody pro zrušení prohlášení věci nebo stavby za kulturní památku</a:t>
            </a:r>
          </a:p>
          <a:p>
            <a:r>
              <a:rPr lang="cs-CZ" dirty="0"/>
              <a:t>Nezbytnou podmínkou pro zrušení prohlášení jsou mimořádně závažné důvody. Může tu jít zejména o situaci, kdy není možné kulturní památku zachovat vůbec, anebo o situaci, kdy by si zachování věci nebo stavby vyžádalo takové zásahy, které by ve svém důsledku znamenaly ztrátu památkové hodnoty kulturní památky. Pod mimořádně závažné důvody však nelze podřadit havarijní stav kulturní památky způsobený zanedbáním povinné péče jejího vlastníka.</a:t>
            </a:r>
          </a:p>
          <a:p>
            <a:pPr marL="0" indent="0">
              <a:buNone/>
            </a:pPr>
            <a:endParaRPr lang="cs-CZ" dirty="0"/>
          </a:p>
        </p:txBody>
      </p:sp>
    </p:spTree>
    <p:extLst>
      <p:ext uri="{BB962C8B-B14F-4D97-AF65-F5344CB8AC3E}">
        <p14:creationId xmlns:p14="http://schemas.microsoft.com/office/powerpoint/2010/main" val="15245978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C76BCE45-4FAA-45D4-A479-8058D2567271}"/>
              </a:ext>
            </a:extLst>
          </p:cNvPr>
          <p:cNvSpPr>
            <a:spLocks noGrp="1"/>
          </p:cNvSpPr>
          <p:nvPr>
            <p:ph type="title"/>
          </p:nvPr>
        </p:nvSpPr>
        <p:spPr/>
        <p:txBody>
          <a:bodyPr/>
          <a:lstStyle/>
          <a:p>
            <a:endParaRPr lang="cs-CZ" dirty="0"/>
          </a:p>
        </p:txBody>
      </p:sp>
      <p:sp>
        <p:nvSpPr>
          <p:cNvPr id="3" name="Zástupný symbol pro obsah 2">
            <a:extLst>
              <a:ext uri="{FF2B5EF4-FFF2-40B4-BE49-F238E27FC236}">
                <a16:creationId xmlns:a16="http://schemas.microsoft.com/office/drawing/2014/main" xmlns="" id="{6109C47E-9687-43E3-BFD9-391B87DF9896}"/>
              </a:ext>
            </a:extLst>
          </p:cNvPr>
          <p:cNvSpPr>
            <a:spLocks noGrp="1"/>
          </p:cNvSpPr>
          <p:nvPr>
            <p:ph idx="1"/>
          </p:nvPr>
        </p:nvSpPr>
        <p:spPr/>
        <p:txBody>
          <a:bodyPr>
            <a:normAutofit fontScale="62500" lnSpcReduction="20000"/>
          </a:bodyPr>
          <a:lstStyle/>
          <a:p>
            <a:r>
              <a:rPr lang="cs-CZ" dirty="0"/>
              <a:t>První kategorií je posun v oblasti poznání vlastností věci, která je kulturní památkou. Posun v poznání musí, v souladu s odbornými poznatky z oboru památkové péče či z jiných relevantních oborů, vyvrátit, že tato věc nebo stavba v současné době naplňuje znaky památky uvedené v § 2 zák. o st. památkové Například v důsledku stavebních zásahů nebo zásahu vyšší moci stavba nevratně ztratila hodnoty, pro které byla prohlášena za kulturní památku, nebo při železniční nehodě došlo k takovému poškození lokomotivy, jež je kulturní památkou, že by její obnovení vyžadovalo v podstatě postavení repliky lokomotivy, takže by replika nenesla hodnoty, pro něž byla zničená lokomotiva prohlášena za kulturní památku. Dalším praktickým příkladem by mohlo být i to, že až s využitím soudobých vědeckých metod se podařilo odhalit, že obraz prohlášený za kulturní památku jako dílo konkrétního umělce je novodobé falzum.</a:t>
            </a:r>
          </a:p>
          <a:p>
            <a:r>
              <a:rPr lang="cs-CZ" dirty="0"/>
              <a:t>Druhou kategorií je situace, kdy proti zachování věci jako kulturní památky stojí jiný zájem než zájem státní památkové péče a tento jiný zájem způsobuje, že věc nelze zachovat (ve fyzickém smyslu), nebo je v důsledku uplatnění jiného veřejného zájmu vyloučeno, aby si věc nebo stavba podržela vlastnost být kulturní památkou.</a:t>
            </a:r>
          </a:p>
          <a:p>
            <a:r>
              <a:rPr lang="cs-CZ" b="1" dirty="0"/>
              <a:t>Příklad:</a:t>
            </a:r>
          </a:p>
          <a:p>
            <a:r>
              <a:rPr lang="cs-CZ" dirty="0"/>
              <a:t>Historicky docházelo k převážení jiného veřejného zájmu například při těžbě nerostných surovin. V současné době lze jako typický případ označit stavby dopravní infrastruktury, zejména nadnárodního významu, které se dotýkají části souboru, který tvoří kulturní památku. V takových případech bývá například oddělena část pozemku, který se stane po vkladu do katastru nemovitostí samostatnou věcí a který bude trvale zastavěn tělesem komunikace. V takových případech tedy může dojít ke zrušení prohlášení jednotlivé věci za kulturní památku, aniž by tím byla znemožněna ochrana a zachování „zbytku“ kulturní památky.</a:t>
            </a:r>
          </a:p>
          <a:p>
            <a:endParaRPr lang="cs-CZ" dirty="0"/>
          </a:p>
        </p:txBody>
      </p:sp>
    </p:spTree>
    <p:extLst>
      <p:ext uri="{BB962C8B-B14F-4D97-AF65-F5344CB8AC3E}">
        <p14:creationId xmlns:p14="http://schemas.microsoft.com/office/powerpoint/2010/main" val="35142125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E4FE761E-4D61-454F-A423-ECEC2EFF4361}"/>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xmlns="" id="{E21433A3-1DC8-45F3-8F55-02CFCCCC0372}"/>
              </a:ext>
            </a:extLst>
          </p:cNvPr>
          <p:cNvSpPr>
            <a:spLocks noGrp="1"/>
          </p:cNvSpPr>
          <p:nvPr>
            <p:ph idx="1"/>
          </p:nvPr>
        </p:nvSpPr>
        <p:spPr/>
        <p:txBody>
          <a:bodyPr/>
          <a:lstStyle/>
          <a:p>
            <a:r>
              <a:rPr lang="cs-CZ" dirty="0"/>
              <a:t>Existence mimořádně závažného důvodu je předmětem dokazování v řízení podle § 8. Toto důkazní břemeno nese ten, kdo inicioval zahájení řízení. Je-li řízení podle § 8 odst. 1 zahájeno na žádost, pak důkazní břemeno vztahující se k existenci mimořádně závažných důvodů pro zrušení památkové ochrany nese primárně žadatel. Tím samozřejmě není dotčena povinnost Ministerstva kultury postupovat dle § 3 </a:t>
            </a:r>
            <a:r>
              <a:rPr lang="cs-CZ" dirty="0" err="1"/>
              <a:t>spr</a:t>
            </a:r>
            <a:r>
              <a:rPr lang="cs-CZ" dirty="0"/>
              <a:t>. řádu v souladu se zásadou zjištění skutkového stavu bez důvodných pochybností.</a:t>
            </a:r>
          </a:p>
        </p:txBody>
      </p:sp>
    </p:spTree>
    <p:extLst>
      <p:ext uri="{BB962C8B-B14F-4D97-AF65-F5344CB8AC3E}">
        <p14:creationId xmlns:p14="http://schemas.microsoft.com/office/powerpoint/2010/main" val="28013651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6F1C4884-BAFC-4012-ABAF-9E7936AB6994}"/>
              </a:ext>
            </a:extLst>
          </p:cNvPr>
          <p:cNvSpPr>
            <a:spLocks noGrp="1"/>
          </p:cNvSpPr>
          <p:nvPr>
            <p:ph type="title"/>
          </p:nvPr>
        </p:nvSpPr>
        <p:spPr/>
        <p:txBody>
          <a:bodyPr/>
          <a:lstStyle/>
          <a:p>
            <a:r>
              <a:rPr lang="cs-CZ" dirty="0"/>
              <a:t>Dokazování</a:t>
            </a:r>
          </a:p>
        </p:txBody>
      </p:sp>
      <p:sp>
        <p:nvSpPr>
          <p:cNvPr id="3" name="Zástupný symbol pro obsah 2">
            <a:extLst>
              <a:ext uri="{FF2B5EF4-FFF2-40B4-BE49-F238E27FC236}">
                <a16:creationId xmlns:a16="http://schemas.microsoft.com/office/drawing/2014/main" xmlns="" id="{3A2F9F9C-180C-494B-B663-0067AC8FB9DF}"/>
              </a:ext>
            </a:extLst>
          </p:cNvPr>
          <p:cNvSpPr>
            <a:spLocks noGrp="1"/>
          </p:cNvSpPr>
          <p:nvPr>
            <p:ph idx="1"/>
          </p:nvPr>
        </p:nvSpPr>
        <p:spPr/>
        <p:txBody>
          <a:bodyPr/>
          <a:lstStyle/>
          <a:p>
            <a:r>
              <a:rPr lang="cs-CZ" dirty="0"/>
              <a:t>Ustanovení § 8 odst. 2 stanoví </a:t>
            </a:r>
            <a:r>
              <a:rPr lang="cs-CZ" u="sng" dirty="0"/>
              <a:t>obligatorní </a:t>
            </a:r>
            <a:r>
              <a:rPr lang="cs-CZ" dirty="0"/>
              <a:t>podklady pro rozhodnutí Ministerstva kultury v řízení o zrušení prohlášení věci nebo stavby za kulturní památku. Těmito podklady jsou vyjádření obecního úřadu obce s rozšířenou působností, vyjádření krajského úřadu a v případě, že je předmětem řízení archeologický nález, je povinným podkladem také vyjádření Akademie věd ČR, pokud řízení o zrušení prohlášení archeologického nálezu sama neiniciovala.</a:t>
            </a:r>
          </a:p>
        </p:txBody>
      </p:sp>
    </p:spTree>
    <p:extLst>
      <p:ext uri="{BB962C8B-B14F-4D97-AF65-F5344CB8AC3E}">
        <p14:creationId xmlns:p14="http://schemas.microsoft.com/office/powerpoint/2010/main" val="1015474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3553AC76-6C46-4578-A770-58465B0494F9}"/>
              </a:ext>
            </a:extLst>
          </p:cNvPr>
          <p:cNvSpPr>
            <a:spLocks noGrp="1"/>
          </p:cNvSpPr>
          <p:nvPr>
            <p:ph type="title"/>
          </p:nvPr>
        </p:nvSpPr>
        <p:spPr/>
        <p:txBody>
          <a:bodyPr/>
          <a:lstStyle/>
          <a:p>
            <a:endParaRPr lang="cs-CZ" dirty="0"/>
          </a:p>
        </p:txBody>
      </p:sp>
      <p:sp>
        <p:nvSpPr>
          <p:cNvPr id="3" name="Zástupný symbol pro obsah 2">
            <a:extLst>
              <a:ext uri="{FF2B5EF4-FFF2-40B4-BE49-F238E27FC236}">
                <a16:creationId xmlns:a16="http://schemas.microsoft.com/office/drawing/2014/main" xmlns="" id="{AC546B37-80C6-4E5C-BBDC-0201B7150902}"/>
              </a:ext>
            </a:extLst>
          </p:cNvPr>
          <p:cNvSpPr>
            <a:spLocks noGrp="1"/>
          </p:cNvSpPr>
          <p:nvPr>
            <p:ph idx="1"/>
          </p:nvPr>
        </p:nvSpPr>
        <p:spPr/>
        <p:txBody>
          <a:bodyPr>
            <a:normAutofit fontScale="70000" lnSpcReduction="20000"/>
          </a:bodyPr>
          <a:lstStyle/>
          <a:p>
            <a:r>
              <a:rPr lang="cs-CZ" b="1" dirty="0"/>
              <a:t>Povinnost zpracovat dokumentaci v případě zrušení prohlášení věci nebo stavby za kulturní památku</a:t>
            </a:r>
          </a:p>
          <a:p>
            <a:r>
              <a:rPr lang="cs-CZ" dirty="0"/>
              <a:t>Protože v případě vydání rozhodnutí o zrušení prohlášení věci nebo stavby za kulturní památku může dojít i ke zničení primárního pramene historického poznání, umožňuje § 8 odst. 3 Ministerstvu kultury vázat zrušení prohlášení věci nebo stavby za kulturní památku na předchozí splnění podmínek. Tyto podmínky směřují především k vytvoření dostatečné dokumentace, která po zániku věci nebo stavby dosud chráněné jako kulturní památka coby primárního pramene poznání umožní její poznání alespoň z pramene sekundárního. Může se jednat především o zpracování měřické a fotografické dokumentace či stavebně historických nebo archeologických průzkumů. Obdobně může být jako podmínka stanoveno přemístění vybraných prvků kulturní památky a úprava vzniklého prostoru.</a:t>
            </a:r>
          </a:p>
          <a:p>
            <a:r>
              <a:rPr lang="cs-CZ" dirty="0"/>
              <a:t>Náklady spojené se splněním těchto podmínek nese podle § 8 odst. 3 u řízení zahájených na žádost žadatel a v případě řízení, které zahájilo Ministerstvo kultury z vlastního podnětu, osoba hájící zájmy, které převážily nad zájmem spočívajícím v zachování dotčené věci nebo jako kulturní památky. Může jít o zájem veřejný (například při budování železničního koridoru je třeba odstranit budovu stavědla, jež je kulturní památkou), může však jít i o zájem soukromý (například zájem nájemce, který dlouhodobě užívá kulturní památku, na zrušení jejího prohlášení).</a:t>
            </a:r>
          </a:p>
          <a:p>
            <a:endParaRPr lang="cs-CZ" dirty="0"/>
          </a:p>
        </p:txBody>
      </p:sp>
    </p:spTree>
    <p:extLst>
      <p:ext uri="{BB962C8B-B14F-4D97-AF65-F5344CB8AC3E}">
        <p14:creationId xmlns:p14="http://schemas.microsoft.com/office/powerpoint/2010/main" val="525531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C7D2CE35-E05D-4402-B4BD-223173E7200F}"/>
              </a:ext>
            </a:extLst>
          </p:cNvPr>
          <p:cNvSpPr>
            <a:spLocks noGrp="1"/>
          </p:cNvSpPr>
          <p:nvPr>
            <p:ph type="title"/>
          </p:nvPr>
        </p:nvSpPr>
        <p:spPr/>
        <p:txBody>
          <a:bodyPr/>
          <a:lstStyle/>
          <a:p>
            <a:r>
              <a:rPr lang="cs-CZ" dirty="0"/>
              <a:t>Rozhodnutí</a:t>
            </a:r>
          </a:p>
        </p:txBody>
      </p:sp>
      <p:sp>
        <p:nvSpPr>
          <p:cNvPr id="3" name="Zástupný symbol pro obsah 2">
            <a:extLst>
              <a:ext uri="{FF2B5EF4-FFF2-40B4-BE49-F238E27FC236}">
                <a16:creationId xmlns:a16="http://schemas.microsoft.com/office/drawing/2014/main" xmlns="" id="{BD4C7991-88E5-4A10-ADA1-320C622F4817}"/>
              </a:ext>
            </a:extLst>
          </p:cNvPr>
          <p:cNvSpPr>
            <a:spLocks noGrp="1"/>
          </p:cNvSpPr>
          <p:nvPr>
            <p:ph idx="1"/>
          </p:nvPr>
        </p:nvSpPr>
        <p:spPr/>
        <p:txBody>
          <a:bodyPr>
            <a:normAutofit fontScale="70000" lnSpcReduction="20000"/>
          </a:bodyPr>
          <a:lstStyle/>
          <a:p>
            <a:r>
              <a:rPr lang="cs-CZ" dirty="0"/>
              <a:t>Závěr řízení o zrušení prohlášení věci za kulturní památku je konstruován obdobně jako u prohlášení věci za kulturní památku a je řešen pouze odkazem na § 3 odst. 4 zák. o st. památkové péči. I zde platí, že zrušit prohlášení je možné pouze u věci, popř. stavby. Nelze rozhodnout o zrušení prohlášení jen u součásti nebo části věci nebo stavby.</a:t>
            </a:r>
          </a:p>
          <a:p>
            <a:r>
              <a:rPr lang="cs-CZ" b="1" dirty="0"/>
              <a:t>Příklad:</a:t>
            </a:r>
          </a:p>
          <a:p>
            <a:r>
              <a:rPr lang="cs-CZ" dirty="0"/>
              <a:t>Vlastník varhan, které jsou kulturní památkou, chce obnovit barokní varhany do stavu jejich vzniku, tj. první poloviny 18. století. Součástí varhan je i cca 1/3 rejstříků včetně skříně, která byla doplněna během poslední velké opravy varhan koncem 19. století. Tuto součást varhan by bylo možné demontovat po posouzení jejích kulturně historických hodnot a jejich podílu na hodnotách varhan v rámci obnovy kulturní památky dle § 14 odst. 1 zák. o st. památkové péči. Nesprávným postupem by bylo zrušení prohlášení části varhan - jen novověkého doplňku varhan -, protože řízení dle § 8 zák. o st. památkové péči je možné vést pouze o „celé“ věci nebo „celé“ stavbě. Obdobný postup platí např. u přístaveb kulturní památky.</a:t>
            </a:r>
          </a:p>
          <a:p>
            <a:r>
              <a:rPr lang="cs-CZ" dirty="0"/>
              <a:t>Řízení může být ukončeno jak rozhodnutím o zrušení prohlášení věci za kulturní památku, tak rozhodnutím o tom, že Ministerstvo kultury neshledalo důvody pro zrušení prohlášení věci za kulturní památku. Pokud Ministerstvo kultury neshledá důvody pro zrušení prohlášení za kulturní památku, rozhodne meritorně o tom, že věc nebo stavba nepozbyla svůj </a:t>
            </a:r>
            <a:r>
              <a:rPr lang="cs-CZ" u="sng" dirty="0"/>
              <a:t>status </a:t>
            </a:r>
            <a:r>
              <a:rPr lang="cs-CZ" dirty="0"/>
              <a:t>kulturní památky</a:t>
            </a:r>
          </a:p>
          <a:p>
            <a:endParaRPr lang="cs-CZ" dirty="0"/>
          </a:p>
        </p:txBody>
      </p:sp>
    </p:spTree>
    <p:extLst>
      <p:ext uri="{BB962C8B-B14F-4D97-AF65-F5344CB8AC3E}">
        <p14:creationId xmlns:p14="http://schemas.microsoft.com/office/powerpoint/2010/main" val="852392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CE7E7E43-5B0F-4EC5-B6E8-6EDA96D67E9F}"/>
              </a:ext>
            </a:extLst>
          </p:cNvPr>
          <p:cNvSpPr>
            <a:spLocks noGrp="1"/>
          </p:cNvSpPr>
          <p:nvPr>
            <p:ph type="title"/>
          </p:nvPr>
        </p:nvSpPr>
        <p:spPr/>
        <p:txBody>
          <a:bodyPr/>
          <a:lstStyle/>
          <a:p>
            <a:r>
              <a:rPr lang="cs-CZ" b="1" dirty="0"/>
              <a:t>Kompenzace povinností vlastníka kulturní památky</a:t>
            </a:r>
          </a:p>
        </p:txBody>
      </p:sp>
      <p:sp>
        <p:nvSpPr>
          <p:cNvPr id="3" name="Zástupný symbol pro obsah 2">
            <a:extLst>
              <a:ext uri="{FF2B5EF4-FFF2-40B4-BE49-F238E27FC236}">
                <a16:creationId xmlns:a16="http://schemas.microsoft.com/office/drawing/2014/main" xmlns="" id="{BC158AE2-ADA3-4580-B3FA-E066D9D9D201}"/>
              </a:ext>
            </a:extLst>
          </p:cNvPr>
          <p:cNvSpPr>
            <a:spLocks noGrp="1"/>
          </p:cNvSpPr>
          <p:nvPr>
            <p:ph idx="1"/>
          </p:nvPr>
        </p:nvSpPr>
        <p:spPr/>
        <p:txBody>
          <a:bodyPr>
            <a:normAutofit fontScale="85000" lnSpcReduction="20000"/>
          </a:bodyPr>
          <a:lstStyle/>
          <a:p>
            <a:r>
              <a:rPr lang="cs-CZ" dirty="0"/>
              <a:t>Náhrada ve vztahu k vlastníkovi (fyzické či právnické osobě, jež vlastní kulturní památku) nebo náhrada ve vztahu ke kulturní památce jako takové.</a:t>
            </a:r>
          </a:p>
          <a:p>
            <a:r>
              <a:rPr lang="cs-CZ" b="1" dirty="0"/>
              <a:t>Vlastník kulturní památky </a:t>
            </a:r>
            <a:r>
              <a:rPr lang="cs-CZ" dirty="0"/>
              <a:t>má především právo požádat o </a:t>
            </a:r>
            <a:r>
              <a:rPr lang="cs-CZ" u="sng" dirty="0"/>
              <a:t>příspěvek na zachování a obnovu kulturní památky</a:t>
            </a:r>
            <a:r>
              <a:rPr lang="cs-CZ" dirty="0"/>
              <a:t> (§ 16) + právo na </a:t>
            </a:r>
            <a:r>
              <a:rPr lang="cs-CZ" u="sng" dirty="0"/>
              <a:t>bezplatnou odbornou pomoc Národního památkového ústavu</a:t>
            </a:r>
            <a:r>
              <a:rPr lang="cs-CZ" dirty="0"/>
              <a:t> (§ 32 odst. 2 písm. f). + </a:t>
            </a:r>
            <a:r>
              <a:rPr lang="cs-CZ" u="sng" dirty="0"/>
              <a:t>daňové úlevy </a:t>
            </a:r>
            <a:r>
              <a:rPr lang="cs-CZ" dirty="0"/>
              <a:t>(na osm let od provedení stavební úpravy osvobozeny od daně z nemovitých věcí osvobozeny kulturní památky) + od daně ze staveb jsou podle § 9 odst. 1 písm. d) bodu 2 zák. o dani z nemovitých věcí osvobozeny také zdanitelné stavby chráněné jako kulturní památky, které jsou ve vlastnictví fyzických nebo právnických osob a které jsou z důvodů výchovně-vzdělávacích zpřístupněny na základě smlouvy mezi vlastníky stavby a Ministerstvem kultury ČR  + osvobození od daně z pozemků u pozemků, které tvoří jeden funkční celek se zdanitelnou stavbou veřejně přístupného památkového objektu prohlášeného za kulturní památku, který je podle § 9 odst. 1 písm. d) bodu 2 zák. o dani z nemovitých věcí přístupný z důvodů výchovně-vzdělávacích na základě písemné smlouvy uzavřené mezi Ministerstvem kultury a vlastníkem kulturní památky.</a:t>
            </a:r>
          </a:p>
        </p:txBody>
      </p:sp>
    </p:spTree>
    <p:extLst>
      <p:ext uri="{BB962C8B-B14F-4D97-AF65-F5344CB8AC3E}">
        <p14:creationId xmlns:p14="http://schemas.microsoft.com/office/powerpoint/2010/main" val="1051050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86610FD6-32DC-4FC3-BD6A-C3BA22B637CA}"/>
              </a:ext>
            </a:extLst>
          </p:cNvPr>
          <p:cNvSpPr>
            <a:spLocks noGrp="1"/>
          </p:cNvSpPr>
          <p:nvPr>
            <p:ph type="title"/>
          </p:nvPr>
        </p:nvSpPr>
        <p:spPr/>
        <p:txBody>
          <a:bodyPr/>
          <a:lstStyle/>
          <a:p>
            <a:r>
              <a:rPr lang="cs-CZ" dirty="0"/>
              <a:t>Další osoby mající práva a povinnosti vlastníka kulturní památky</a:t>
            </a:r>
          </a:p>
        </p:txBody>
      </p:sp>
      <p:sp>
        <p:nvSpPr>
          <p:cNvPr id="3" name="Zástupný symbol pro obsah 2">
            <a:extLst>
              <a:ext uri="{FF2B5EF4-FFF2-40B4-BE49-F238E27FC236}">
                <a16:creationId xmlns:a16="http://schemas.microsoft.com/office/drawing/2014/main" xmlns="" id="{18E87C20-9C17-4EA5-B8A6-26C36884CA15}"/>
              </a:ext>
            </a:extLst>
          </p:cNvPr>
          <p:cNvSpPr>
            <a:spLocks noGrp="1"/>
          </p:cNvSpPr>
          <p:nvPr>
            <p:ph idx="1"/>
          </p:nvPr>
        </p:nvSpPr>
        <p:spPr/>
        <p:txBody>
          <a:bodyPr>
            <a:normAutofit/>
          </a:bodyPr>
          <a:lstStyle/>
          <a:p>
            <a:r>
              <a:rPr lang="cs-CZ" dirty="0"/>
              <a:t>Příspěvkové organizace (státní, zřízené obcemi či kraji)</a:t>
            </a:r>
          </a:p>
          <a:p>
            <a:r>
              <a:rPr lang="cs-CZ" dirty="0"/>
              <a:t>Státní podniky</a:t>
            </a:r>
          </a:p>
          <a:p>
            <a:endParaRPr lang="cs-CZ" dirty="0"/>
          </a:p>
        </p:txBody>
      </p:sp>
    </p:spTree>
    <p:extLst>
      <p:ext uri="{BB962C8B-B14F-4D97-AF65-F5344CB8AC3E}">
        <p14:creationId xmlns:p14="http://schemas.microsoft.com/office/powerpoint/2010/main" val="4251496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E0A21855-F245-4CAE-9EE3-FC6A9C6E9094}"/>
              </a:ext>
            </a:extLst>
          </p:cNvPr>
          <p:cNvSpPr>
            <a:spLocks noGrp="1"/>
          </p:cNvSpPr>
          <p:nvPr>
            <p:ph type="title"/>
          </p:nvPr>
        </p:nvSpPr>
        <p:spPr>
          <a:xfrm>
            <a:off x="838200" y="327418"/>
            <a:ext cx="10515600" cy="1325563"/>
          </a:xfrm>
        </p:spPr>
        <p:txBody>
          <a:bodyPr/>
          <a:lstStyle/>
          <a:p>
            <a:r>
              <a:rPr lang="cs-CZ" dirty="0"/>
              <a:t>Povinnosti osob užívajících kulturní památku</a:t>
            </a:r>
          </a:p>
        </p:txBody>
      </p:sp>
      <p:sp>
        <p:nvSpPr>
          <p:cNvPr id="3" name="Zástupný symbol pro obsah 2">
            <a:extLst>
              <a:ext uri="{FF2B5EF4-FFF2-40B4-BE49-F238E27FC236}">
                <a16:creationId xmlns:a16="http://schemas.microsoft.com/office/drawing/2014/main" xmlns="" id="{7FF8EFEB-EA1D-49BF-80E4-A88C2F9B5D75}"/>
              </a:ext>
            </a:extLst>
          </p:cNvPr>
          <p:cNvSpPr>
            <a:spLocks noGrp="1"/>
          </p:cNvSpPr>
          <p:nvPr>
            <p:ph idx="1"/>
          </p:nvPr>
        </p:nvSpPr>
        <p:spPr/>
        <p:txBody>
          <a:bodyPr>
            <a:normAutofit/>
          </a:bodyPr>
          <a:lstStyle/>
          <a:p>
            <a:pPr marL="0" indent="0">
              <a:buNone/>
            </a:pPr>
            <a:r>
              <a:rPr lang="cs-CZ" dirty="0"/>
              <a:t>Povinnost pečovat o zachování kulturní památky, </a:t>
            </a:r>
          </a:p>
          <a:p>
            <a:pPr marL="0" indent="0">
              <a:buNone/>
            </a:pPr>
            <a:r>
              <a:rPr lang="cs-CZ" dirty="0"/>
              <a:t>udržovat kulturní památku v dobrém stavu </a:t>
            </a:r>
          </a:p>
          <a:p>
            <a:pPr marL="0" indent="0">
              <a:buNone/>
            </a:pPr>
            <a:r>
              <a:rPr lang="cs-CZ" dirty="0"/>
              <a:t>chránit ji před ohrožením, poškozením, znehodnocením nebo odcizením </a:t>
            </a:r>
          </a:p>
          <a:p>
            <a:pPr marL="0" indent="0">
              <a:buNone/>
            </a:pPr>
            <a:r>
              <a:rPr lang="cs-CZ" dirty="0"/>
              <a:t>povinnost nést náklady spojené s touto péčí o kulturní památku má však ten, kdo památku užívá nebo ji má u sebe jen tehdy, jestliže to vyplývá z právního vztahu mezi ním a vlastníkem kulturní památky.</a:t>
            </a:r>
            <a:endParaRPr lang="cs-CZ" b="1" dirty="0"/>
          </a:p>
        </p:txBody>
      </p:sp>
    </p:spTree>
    <p:extLst>
      <p:ext uri="{BB962C8B-B14F-4D97-AF65-F5344CB8AC3E}">
        <p14:creationId xmlns:p14="http://schemas.microsoft.com/office/powerpoint/2010/main" val="2978015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B9B4BC70-D7E6-4418-B43E-6A08789D78B2}"/>
              </a:ext>
            </a:extLst>
          </p:cNvPr>
          <p:cNvSpPr>
            <a:spLocks noGrp="1"/>
          </p:cNvSpPr>
          <p:nvPr>
            <p:ph type="title"/>
          </p:nvPr>
        </p:nvSpPr>
        <p:spPr/>
        <p:txBody>
          <a:bodyPr/>
          <a:lstStyle/>
          <a:p>
            <a:r>
              <a:rPr lang="cs-CZ" dirty="0"/>
              <a:t>Povinnosti všech fyzických a právnických osob</a:t>
            </a:r>
          </a:p>
        </p:txBody>
      </p:sp>
      <p:sp>
        <p:nvSpPr>
          <p:cNvPr id="3" name="Zástupný symbol pro obsah 2">
            <a:extLst>
              <a:ext uri="{FF2B5EF4-FFF2-40B4-BE49-F238E27FC236}">
                <a16:creationId xmlns:a16="http://schemas.microsoft.com/office/drawing/2014/main" xmlns="" id="{A11BEBFE-1C21-499E-8027-1ADC506E569B}"/>
              </a:ext>
            </a:extLst>
          </p:cNvPr>
          <p:cNvSpPr>
            <a:spLocks noGrp="1"/>
          </p:cNvSpPr>
          <p:nvPr>
            <p:ph idx="1"/>
          </p:nvPr>
        </p:nvSpPr>
        <p:spPr/>
        <p:txBody>
          <a:bodyPr>
            <a:normAutofit/>
          </a:bodyPr>
          <a:lstStyle/>
          <a:p>
            <a:r>
              <a:rPr lang="cs-CZ" dirty="0"/>
              <a:t>Organizace a občané, i když nejsou vlastníky kulturních památek, jsou povinni si počínat tak, aby nezpůsobili nepříznivé změny stavu kulturních památek nebo jejich prostředí a neohrožovali zachování a vhodné společenské uplatnění kulturních památek.</a:t>
            </a:r>
          </a:p>
        </p:txBody>
      </p:sp>
    </p:spTree>
    <p:extLst>
      <p:ext uri="{BB962C8B-B14F-4D97-AF65-F5344CB8AC3E}">
        <p14:creationId xmlns:p14="http://schemas.microsoft.com/office/powerpoint/2010/main" val="223355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489FB028-E3F4-49D2-915A-8ED4A15C62D2}"/>
              </a:ext>
            </a:extLst>
          </p:cNvPr>
          <p:cNvSpPr>
            <a:spLocks noGrp="1"/>
          </p:cNvSpPr>
          <p:nvPr>
            <p:ph type="title"/>
          </p:nvPr>
        </p:nvSpPr>
        <p:spPr/>
        <p:txBody>
          <a:bodyPr/>
          <a:lstStyle/>
          <a:p>
            <a:r>
              <a:rPr lang="cs-CZ" dirty="0"/>
              <a:t>Následky neplnění povinností vlastníka kulturní památky</a:t>
            </a:r>
          </a:p>
        </p:txBody>
      </p:sp>
      <p:sp>
        <p:nvSpPr>
          <p:cNvPr id="3" name="Zástupný symbol pro obsah 2">
            <a:extLst>
              <a:ext uri="{FF2B5EF4-FFF2-40B4-BE49-F238E27FC236}">
                <a16:creationId xmlns:a16="http://schemas.microsoft.com/office/drawing/2014/main" xmlns="" id="{5065AFA7-3C4B-453A-93E1-4EE81B05DBDE}"/>
              </a:ext>
            </a:extLst>
          </p:cNvPr>
          <p:cNvSpPr>
            <a:spLocks noGrp="1"/>
          </p:cNvSpPr>
          <p:nvPr>
            <p:ph idx="1"/>
          </p:nvPr>
        </p:nvSpPr>
        <p:spPr/>
        <p:txBody>
          <a:bodyPr>
            <a:normAutofit/>
          </a:bodyPr>
          <a:lstStyle/>
          <a:p>
            <a:pPr marL="0" indent="0">
              <a:buNone/>
            </a:pPr>
            <a:r>
              <a:rPr lang="cs-CZ" b="1" dirty="0"/>
              <a:t>´1) Nápravná opatření dle § 10 zákona č. 20/1987:</a:t>
            </a:r>
          </a:p>
          <a:p>
            <a:pPr lvl="1"/>
            <a:r>
              <a:rPr lang="cs-CZ" dirty="0"/>
              <a:t>obecní úřad obce s rozšířenou působností po vyjádření odborné organizace státní památkové péče rozhodnutí o opatřeních, která je povinen vlastník kulturní památky učinit, a zároveň určí lhůtu, v níž je vlastník kulturní památky povinen tato opatření vykonat. Jde-li o národní kulturní památku, vydá toto rozhodnutí po vyjádření odborné organizace státní památkové péče krajský úřad v souladu s podmínkami, které pro zabezpečení ochrany národní kulturní památky stanovila vláda České republiky – opatření lze uložit pouze </a:t>
            </a:r>
            <a:r>
              <a:rPr lang="cs-CZ" b="1" dirty="0"/>
              <a:t>vlastníkovi</a:t>
            </a:r>
            <a:r>
              <a:rPr lang="cs-CZ" dirty="0"/>
              <a:t> nebo tomu, kdo vykonává stejná práva jako vlastník  - příspěvkové organizaci, státnímu podniku (nikoli např. nájemci nebo tomu, kdo kulturní památku poškodil)</a:t>
            </a:r>
          </a:p>
          <a:p>
            <a:endParaRPr lang="cs-CZ" dirty="0"/>
          </a:p>
        </p:txBody>
      </p:sp>
    </p:spTree>
    <p:extLst>
      <p:ext uri="{BB962C8B-B14F-4D97-AF65-F5344CB8AC3E}">
        <p14:creationId xmlns:p14="http://schemas.microsoft.com/office/powerpoint/2010/main" val="2313383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xmlns="" id="{327320A4-F300-4874-A7EA-4C0D603498F6}"/>
              </a:ext>
            </a:extLst>
          </p:cNvPr>
          <p:cNvSpPr>
            <a:spLocks noGrp="1"/>
          </p:cNvSpPr>
          <p:nvPr>
            <p:ph type="title" idx="4294967295"/>
          </p:nvPr>
        </p:nvSpPr>
        <p:spPr>
          <a:xfrm>
            <a:off x="0" y="365125"/>
            <a:ext cx="10515600" cy="213995"/>
          </a:xfrm>
        </p:spPr>
        <p:txBody>
          <a:bodyPr>
            <a:normAutofit fontScale="90000"/>
          </a:bodyPr>
          <a:lstStyle/>
          <a:p>
            <a:endParaRPr lang="cs-CZ" dirty="0"/>
          </a:p>
        </p:txBody>
      </p:sp>
      <p:sp>
        <p:nvSpPr>
          <p:cNvPr id="3" name="Zástupný symbol pro obsah 2">
            <a:extLst>
              <a:ext uri="{FF2B5EF4-FFF2-40B4-BE49-F238E27FC236}">
                <a16:creationId xmlns:a16="http://schemas.microsoft.com/office/drawing/2014/main" xmlns="" id="{FCD3CAB6-6143-45E2-AC3E-2309C2C5F343}"/>
              </a:ext>
            </a:extLst>
          </p:cNvPr>
          <p:cNvSpPr>
            <a:spLocks noGrp="1"/>
          </p:cNvSpPr>
          <p:nvPr>
            <p:ph idx="4294967295"/>
          </p:nvPr>
        </p:nvSpPr>
        <p:spPr>
          <a:xfrm>
            <a:off x="335280" y="711200"/>
            <a:ext cx="10180320" cy="5536883"/>
          </a:xfrm>
        </p:spPr>
        <p:txBody>
          <a:bodyPr>
            <a:normAutofit fontScale="85000" lnSpcReduction="20000"/>
          </a:bodyPr>
          <a:lstStyle/>
          <a:p>
            <a:pPr marL="0" indent="0">
              <a:buNone/>
            </a:pPr>
            <a:r>
              <a:rPr lang="cs-CZ" b="1" dirty="0"/>
              <a:t>Podmínky pro zahájení řízení o opatření: </a:t>
            </a:r>
            <a:endParaRPr lang="cs-CZ" b="1" i="1" dirty="0"/>
          </a:p>
          <a:p>
            <a:pPr marL="0" indent="0">
              <a:buNone/>
            </a:pPr>
            <a:r>
              <a:rPr lang="cs-CZ" dirty="0"/>
              <a:t>a) porušení konkrétní povinnosti vlastníka kulturní památky podle § 9 zák. o st. památkové péči;</a:t>
            </a:r>
          </a:p>
          <a:p>
            <a:pPr marL="0" indent="0">
              <a:buNone/>
            </a:pPr>
            <a:r>
              <a:rPr lang="cs-CZ" i="1" dirty="0"/>
              <a:t>b)</a:t>
            </a:r>
            <a:r>
              <a:rPr lang="cs-CZ" dirty="0"/>
              <a:t>existence konkrétního ohrožení nebo poškození kulturní památky;</a:t>
            </a:r>
          </a:p>
          <a:p>
            <a:pPr marL="0" indent="0">
              <a:buNone/>
            </a:pPr>
            <a:r>
              <a:rPr lang="cs-CZ" i="1" dirty="0"/>
              <a:t>c) </a:t>
            </a:r>
            <a:r>
              <a:rPr lang="cs-CZ" dirty="0"/>
              <a:t>příčinný vztah mezi ohrožením nebo poškozením kulturní památky a porušením povinnosti vlastníka kulturní památky;</a:t>
            </a:r>
          </a:p>
          <a:p>
            <a:pPr marL="0" indent="0">
              <a:buNone/>
            </a:pPr>
            <a:r>
              <a:rPr lang="cs-CZ" i="1" dirty="0"/>
              <a:t>d)</a:t>
            </a:r>
            <a:r>
              <a:rPr lang="cs-CZ" dirty="0"/>
              <a:t>opatření musí přímo řešit závadný stav vzniklý, jak je uvedeno v písmenech a) až c).</a:t>
            </a:r>
          </a:p>
          <a:p>
            <a:pPr marL="0" indent="0">
              <a:buNone/>
            </a:pPr>
            <a:r>
              <a:rPr lang="cs-CZ" b="1" dirty="0"/>
              <a:t>Zahájení řízení z moci úřední </a:t>
            </a:r>
            <a:r>
              <a:rPr lang="cs-CZ" dirty="0"/>
              <a:t>(podnět) nebo </a:t>
            </a:r>
            <a:r>
              <a:rPr lang="cs-CZ" b="1" dirty="0"/>
              <a:t>na návrh vlastníka </a:t>
            </a:r>
            <a:r>
              <a:rPr lang="cs-CZ" dirty="0"/>
              <a:t>(v případě spoluvlastnictví)</a:t>
            </a:r>
          </a:p>
          <a:p>
            <a:pPr marL="0" indent="0">
              <a:buNone/>
            </a:pPr>
            <a:r>
              <a:rPr lang="cs-CZ" b="1" dirty="0"/>
              <a:t>Dokazování</a:t>
            </a:r>
            <a:r>
              <a:rPr lang="cs-CZ" dirty="0"/>
              <a:t>: povinnost správního úřadu opatřit si stanovisko Národního památkového ústavu</a:t>
            </a:r>
          </a:p>
          <a:p>
            <a:pPr marL="0" indent="0">
              <a:buNone/>
            </a:pPr>
            <a:r>
              <a:rPr lang="cs-CZ" b="1" dirty="0"/>
              <a:t>Uložení opatření</a:t>
            </a:r>
            <a:r>
              <a:rPr lang="cs-CZ" dirty="0"/>
              <a:t>: přesně specifikované + lhůta, v níž má být provedeno, jinak nevymahatelné + povinnost hradit náklady řízení</a:t>
            </a:r>
          </a:p>
          <a:p>
            <a:pPr marL="0" indent="0">
              <a:buNone/>
            </a:pPr>
            <a:r>
              <a:rPr lang="cs-CZ" b="1" dirty="0"/>
              <a:t>Následky nesplnění uloženého opatření</a:t>
            </a:r>
            <a:r>
              <a:rPr lang="cs-CZ" dirty="0"/>
              <a:t>: správní výkon rozhodnutí dle § 15 odst. 1 – provedení opatření na náklady vlastníka</a:t>
            </a:r>
          </a:p>
        </p:txBody>
      </p:sp>
    </p:spTree>
    <p:extLst>
      <p:ext uri="{BB962C8B-B14F-4D97-AF65-F5344CB8AC3E}">
        <p14:creationId xmlns:p14="http://schemas.microsoft.com/office/powerpoint/2010/main" val="3089376275"/>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604</TotalTime>
  <Words>5121</Words>
  <Application>Microsoft Office PowerPoint</Application>
  <PresentationFormat>Vlastní</PresentationFormat>
  <Paragraphs>182</Paragraphs>
  <Slides>39</Slides>
  <Notes>0</Notes>
  <HiddenSlides>0</HiddenSlides>
  <MMClips>0</MMClips>
  <ScaleCrop>false</ScaleCrop>
  <HeadingPairs>
    <vt:vector size="4" baseType="variant">
      <vt:variant>
        <vt:lpstr>Motiv</vt:lpstr>
      </vt:variant>
      <vt:variant>
        <vt:i4>1</vt:i4>
      </vt:variant>
      <vt:variant>
        <vt:lpstr>Nadpisy snímků</vt:lpstr>
      </vt:variant>
      <vt:variant>
        <vt:i4>39</vt:i4>
      </vt:variant>
    </vt:vector>
  </HeadingPairs>
  <TitlesOfParts>
    <vt:vector size="40" baseType="lpstr">
      <vt:lpstr>Motiv Office</vt:lpstr>
      <vt:lpstr>Právní rámec ochrany kulturního dědictví 3</vt:lpstr>
      <vt:lpstr>Péče o kulturní památku</vt:lpstr>
      <vt:lpstr>§ 9 zákona č. 20/1987 Sb. – péče o kulturní památku</vt:lpstr>
      <vt:lpstr>Kompenzace povinností vlastníka kulturní památky</vt:lpstr>
      <vt:lpstr>Další osoby mající práva a povinnosti vlastníka kulturní památky</vt:lpstr>
      <vt:lpstr>Povinnosti osob užívajících kulturní památku</vt:lpstr>
      <vt:lpstr>Povinnosti všech fyzických a právnických osob</vt:lpstr>
      <vt:lpstr>Následky neplnění povinností vlastníka kulturní památky</vt:lpstr>
      <vt:lpstr>Prezentace aplikace PowerPoint</vt:lpstr>
      <vt:lpstr>Prezentace aplikace PowerPoint</vt:lpstr>
      <vt:lpstr>Činnost orgánů státní památkové péče v případě, že dochází k porušování péče o kulturní památku (§ 11 odst. 2)</vt:lpstr>
      <vt:lpstr>Opatření k zajištění péče o kulturní památky (§ 15)</vt:lpstr>
      <vt:lpstr>Prezentace aplikace PowerPoint</vt:lpstr>
      <vt:lpstr>Prezentace aplikace PowerPoint</vt:lpstr>
      <vt:lpstr>Prezentace aplikace PowerPoint</vt:lpstr>
      <vt:lpstr>Právo státu na přednostní koupi kulturních památek (§ 13)</vt:lpstr>
      <vt:lpstr>Prezentace aplikace PowerPoint</vt:lpstr>
      <vt:lpstr>Obnova kulturních památek (§ 14)</vt:lpstr>
      <vt:lpstr>Prezentace aplikace PowerPoint</vt:lpstr>
      <vt:lpstr>Prezentace aplikace PowerPoint</vt:lpstr>
      <vt:lpstr>Prezentace aplikace PowerPoint</vt:lpstr>
      <vt:lpstr>Prezentace aplikace PowerPoint</vt:lpstr>
      <vt:lpstr>Prezentace aplikace PowerPoint</vt:lpstr>
      <vt:lpstr>Příspěvek na zachování a obnovu kulturní památky (§ 16)</vt:lpstr>
      <vt:lpstr>Prezentace aplikace PowerPoint</vt:lpstr>
      <vt:lpstr>Přemístění kulturní památky (§ 18)</vt:lpstr>
      <vt:lpstr>Užívání kulturních památek pro vědecký výzkum nebo výstavní účely (§ 19)</vt:lpstr>
      <vt:lpstr>Archeologické nálezy a výzkumy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Dokazování</vt:lpstr>
      <vt:lpstr>Prezentace aplikace PowerPoint</vt:lpstr>
      <vt:lpstr>Rozhodnutí</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Právní rámec ochrany kulturního dědictví</dc:title>
  <dc:creator>Zdeňka Žáčková</dc:creator>
  <cp:lastModifiedBy>Žáčková Zdeňka Mgr. et. Mgr</cp:lastModifiedBy>
  <cp:revision>41</cp:revision>
  <dcterms:created xsi:type="dcterms:W3CDTF">2021-03-02T15:22:50Z</dcterms:created>
  <dcterms:modified xsi:type="dcterms:W3CDTF">2021-04-06T13:50:32Z</dcterms:modified>
</cp:coreProperties>
</file>