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883" autoAdjust="0"/>
  </p:normalViewPr>
  <p:slideViewPr>
    <p:cSldViewPr snapToGrid="0">
      <p:cViewPr varScale="1">
        <p:scale>
          <a:sx n="110" d="100"/>
          <a:sy n="110" d="100"/>
        </p:scale>
        <p:origin x="-59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C9304BA-8710-4954-8FB1-421773F2FF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64196470-042A-4BDB-9474-442E23EC5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049EBE77-318D-4B90-8E46-6E84DDC9E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3FA6AE71-A092-4CEC-B4F2-87072CB50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3CE619CD-6CB4-4E69-9279-25A0F4164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712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67EF04E-A6D0-4131-8577-CF4FFEB68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863E4430-9C6E-4AA4-8F15-E8EDEBBD8C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7BC193F3-C434-4743-9074-52FB55D2A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CF26326E-5270-4AFE-A993-5BCE4628E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A5AF15DB-0030-4680-9ABA-C141281A8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6677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xmlns="" id="{69DAF9CC-E07F-40C4-828C-40F3DD74B9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D8388DB7-B976-462A-B7ED-E02A70DEF4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637F817B-5F7C-400B-B999-BC48BB3F1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4B1F107F-9C4F-4CAB-A2B3-960224DAD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FEA3FA02-9B4A-419F-9E34-CB9F97FEC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1502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440E537-2BEB-41FA-BE92-6733B297D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EB8B33CA-5CED-44A6-B708-2ED64BCFC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A5014B4D-C1BF-4817-A813-985D38AB3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0D7CF36A-1AB7-442A-A1CB-9F9704A21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35A9CDEC-77AF-4CD7-AE09-1AA2032BF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630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C5C79E7-A953-4C63-8448-F91AAEF28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6274B072-55B7-4DA6-BCC5-0BC72A0DD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A87824DC-556D-45A6-9C5A-1E6396FB8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0A5987E7-9248-4F89-85DB-619050682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4D9ADAFD-1BB4-462C-8A60-171A2E127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1799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29D5A90-E8AD-4B89-AA58-6198CA67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09984B1A-487E-47D3-A4D7-54F59667ED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xmlns="" id="{F31C4EE3-4CD5-41FF-A0EB-29C57B345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1BCCB488-75BF-4A0A-834B-7E340722D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7A5DEA4D-0DDE-47E9-ABEC-2B478CF96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6F361CD0-213B-487C-BCDD-BE173C8B4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259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32CC60A-3DE0-4E5D-A874-EFBFEC54B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6470FBA1-B394-4A44-BD2A-4450261BF4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xmlns="" id="{A58C9921-A9FC-41C8-B615-952374F78D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xmlns="" id="{C0430BD5-2DEF-4D91-B50E-3DD6D44DCE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xmlns="" id="{03A8491F-1A62-4074-AA23-E4F979A3B0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xmlns="" id="{0624B120-9619-4E0B-8189-48B07400E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xmlns="" id="{03FA88DA-6084-40B5-8869-04EE3387B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xmlns="" id="{86EB9939-652E-40D7-99A1-05E3177AA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2779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47673EA-490D-4C57-A263-11E8E790B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2F3B3962-FF28-4946-B56F-9E14808D3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26B79705-0514-4354-8CEE-41F4091B5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FFF7E494-EF27-4710-8B90-23ED69E85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2046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xmlns="" id="{93FA046C-8226-452B-B0F7-BAA5B3432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8D9D6C66-1637-4AB5-B895-45223A6E9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258B3D73-2247-4F74-85F9-FB5EFB11A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0970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338F4E7-0DEC-4F53-8FE4-C3D7486A9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124BC8CD-CBDD-447A-828C-2B57D17AF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xmlns="" id="{0EE45E27-F9E3-4767-80E2-47812B5DBA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C6B16160-B529-42CF-9619-0E56BF294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FA069426-4D51-4621-A51A-5D074CB57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F175571C-564D-4355-A73E-048C0C93F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0119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AF2C9E4-E08D-45D0-8F64-430840726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xmlns="" id="{08E975A5-1178-4C92-88DA-46F32F71D1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xmlns="" id="{234FF8B7-57A7-4AD6-83CF-2212F9F33F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153EAB52-D8AB-4D5E-AC26-DEA55DBC2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B3ECCE99-A69B-48C4-8FCC-DB44D2278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B45EFCB3-4034-4ED7-896D-7DBC6BFF9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5064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xmlns="" id="{55524A3D-0D9D-475E-AA6D-41DC284C7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E670AC65-2187-4834-9410-D4F933AC0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D77586F8-A1CD-4023-9CCA-407122FC9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FCE3F-5ADE-47BD-AA8F-39BAE5383F99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D59B09AF-18BC-4152-8E71-BCDA6949B8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9212A7DA-8578-47DD-8090-F638B49B40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695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pi.cz/products/lawText/1/37218/1/ASPI%253A/20/1987%20Sb.%25232.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pi.cz/products/lawText/1/41864/1/ASPI%253A/71/1994%20Sb.%2523P%25F8%25EDl/.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pi.cz/products/lawText/1/37218/1/ASPI%253A/18/2004%20Sb.%252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pi.cz/products/lawText/13/24500/1/http%253A/monumnet.npu.cz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pi.cz/products/lawText/13/24500/1/ASPI%253A/18/2004%20Sb.%2523P29" TargetMode="External"/><Relationship Id="rId2" Type="http://schemas.openxmlformats.org/officeDocument/2006/relationships/hyperlink" Target="https://www.aspi.cz/products/lawText/13/24500/1/ASPI%253A/18/2004%20Sb.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spi.cz/products/lawText/13/24500/1/ASPI%253A/18/2004%20Sb.%2523P24.6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30054E7-ABFD-4730-B040-360769B60E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Právní rámec ochrany kulturního dědictví </a:t>
            </a:r>
            <a:r>
              <a:rPr lang="cs-CZ" dirty="0"/>
              <a:t>5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0B0767FA-5199-4CB7-8050-3D0CCD4C40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326252" cy="2133599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Právní </a:t>
            </a:r>
            <a:r>
              <a:rPr lang="cs-CZ" dirty="0" smtClean="0"/>
              <a:t>úprava výkonu specializovaných profesí na úseku ochrany kulturního dědictví: povolení k restaurování kulturní památky</a:t>
            </a:r>
          </a:p>
          <a:p>
            <a:r>
              <a:rPr lang="cs-CZ" dirty="0" smtClean="0"/>
              <a:t>Přemisťování </a:t>
            </a:r>
            <a:r>
              <a:rPr lang="cs-CZ" dirty="0"/>
              <a:t>a vývoz kulturních památek a předmětů kulturní hodnoty do </a:t>
            </a:r>
            <a:r>
              <a:rPr lang="cs-CZ" dirty="0" smtClean="0"/>
              <a:t>zahraničí</a:t>
            </a:r>
          </a:p>
          <a:p>
            <a:r>
              <a:rPr lang="cs-CZ" dirty="0" smtClean="0"/>
              <a:t>Užívání kulturních památek pro vědecký výzkum nebo pro výstavní účely</a:t>
            </a:r>
          </a:p>
          <a:p>
            <a:r>
              <a:rPr lang="cs-CZ" dirty="0" smtClean="0"/>
              <a:t>Ochrana sbírek muzejní povahy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1911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/>
              <a:t>Užívání kulturních památek pro vědecký výzkum nebo pro účely výstavní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Vlastník kulturní památky je povinen umožnit osobám pověřeným orgány státní památkové péče vědecký výzkum kulturní památky, popřípadě pořízení její dokumentace. Jde-li o důležitý společenský zájem, je vlastník movité kulturní památky povinen kulturní památku přenechat především odborné organizaci k dočasnému užívání pro účely vědeckého výzkumu nebo pro účely výstavní na náklad toho, jemuž se kulturní památka přenechá k užívání.</a:t>
            </a:r>
          </a:p>
          <a:p>
            <a:r>
              <a:rPr lang="cs-CZ" dirty="0"/>
              <a:t>(2) O podmínkách přenechání kulturní památky nebo národní kulturní památky k dočasnému užívání rozhodne krajský úřad po vyjádření odborné organizace státní památkové péče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0055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/>
              <a:t>Kulturní památky ve vztahu k zahraničí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Kulturní památku lze v zahraničí vystavovat, do zahraničí zapůjčit nebo do zahraničí vyvézt pro jiné účely jen s předchozím souhlasem ministerstva kultury.</a:t>
            </a:r>
          </a:p>
          <a:p>
            <a:pPr marL="0" indent="0">
              <a:buNone/>
            </a:pPr>
            <a:r>
              <a:rPr lang="cs-CZ" dirty="0" smtClean="0"/>
              <a:t>Věc</a:t>
            </a:r>
            <a:r>
              <a:rPr lang="cs-CZ" dirty="0"/>
              <a:t>, která vykazuje znaky kulturní památky podle </a:t>
            </a:r>
            <a:r>
              <a:rPr lang="cs-CZ" dirty="0">
                <a:hlinkClick r:id="rId2"/>
              </a:rPr>
              <a:t>§ 2 odst. 1</a:t>
            </a:r>
            <a:r>
              <a:rPr lang="cs-CZ" dirty="0"/>
              <a:t>, lze trvale převézt ze zahraničí do České republiky jen s předchozím souhlasem příslušného orgánu státu, z něhož má být dovezena, je-li zaručena </a:t>
            </a:r>
            <a:r>
              <a:rPr lang="cs-CZ" dirty="0" smtClean="0"/>
              <a:t>vzájemnost.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Věc </a:t>
            </a:r>
            <a:r>
              <a:rPr lang="cs-CZ" dirty="0"/>
              <a:t>vykazující znaky kulturní památky podle </a:t>
            </a:r>
            <a:r>
              <a:rPr lang="cs-CZ" dirty="0">
                <a:hlinkClick r:id="rId2"/>
              </a:rPr>
              <a:t>§ 2 odst. 1</a:t>
            </a:r>
            <a:r>
              <a:rPr lang="cs-CZ" dirty="0"/>
              <a:t>, která byla na území České republiky zapůjčena cizím státem, jenž prohlásil, že tato věc je v jeho vlastnictví, nepodléhá provedení jakéhokoliv výkonu rozhodnutí ani exekuci a předběžným opatřením nelze uložit s takovou věcí nenakládat; nelze ani přijmout jakékoli rozhodnutí nebo opatření, které by bránilo vrácení takové věci tomuto cizímu státu.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066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/>
              <a:t>z</a:t>
            </a:r>
            <a:r>
              <a:rPr lang="cs-CZ" b="1" u="sng" dirty="0" smtClean="0"/>
              <a:t>ákon č. 71/1994 Sb. o prodeji a vývozu předmětů kulturní hodnoty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cs-CZ" dirty="0"/>
              <a:t>Předměty kulturní hodnoty podle tohoto zákona jsou přírodniny nebo lidské výtvory nebo jejich soubory, které jsou významné pro historii, literaturu, umění, vědu nebo techniku a splňují kritéria obsažená v </a:t>
            </a:r>
            <a:r>
              <a:rPr lang="cs-CZ" dirty="0">
                <a:hlinkClick r:id="rId2"/>
              </a:rPr>
              <a:t>příloze č. 1</a:t>
            </a:r>
            <a:r>
              <a:rPr lang="cs-CZ" dirty="0"/>
              <a:t> tohoto zákona.</a:t>
            </a:r>
          </a:p>
          <a:p>
            <a:pPr algn="just"/>
            <a:r>
              <a:rPr lang="cs-CZ" dirty="0" smtClean="0"/>
              <a:t>Tento </a:t>
            </a:r>
            <a:r>
              <a:rPr lang="cs-CZ" dirty="0"/>
              <a:t>zákon se nevztahuje na prodej a vývoz kulturních památek a národních kulturních </a:t>
            </a:r>
            <a:r>
              <a:rPr lang="cs-CZ" dirty="0" smtClean="0"/>
              <a:t>památek,</a:t>
            </a:r>
            <a:r>
              <a:rPr lang="cs-CZ" baseline="30000" dirty="0"/>
              <a:t> </a:t>
            </a:r>
            <a:r>
              <a:rPr lang="cs-CZ" dirty="0" smtClean="0"/>
              <a:t>evidovaných </a:t>
            </a:r>
            <a:r>
              <a:rPr lang="cs-CZ" dirty="0"/>
              <a:t>sbírek muzejní povahy a sbírkových předmětů, které jsou jejich </a:t>
            </a:r>
            <a:r>
              <a:rPr lang="cs-CZ" dirty="0" smtClean="0"/>
              <a:t>součástmi, archiválií, </a:t>
            </a:r>
            <a:r>
              <a:rPr lang="cs-CZ" dirty="0"/>
              <a:t>originálů uměleckých děl žijících autorů, a na předměty dovezené do České republiky, které byly propuštěny do celního režimu dočasného použití</a:t>
            </a:r>
            <a:r>
              <a:rPr lang="cs-CZ" dirty="0" smtClean="0"/>
              <a:t>.</a:t>
            </a:r>
          </a:p>
          <a:p>
            <a:pPr algn="just"/>
            <a:r>
              <a:rPr lang="cs-CZ" dirty="0"/>
              <a:t>Předměty kulturní hodnoty lze vyvézt z území České republiky, pouze jsou-li doloženy osvědčením k vývozu na dobu určitou nebo osvědčením k trvalému vývozu (dále jen "osvědčení"). Osvědčení nemůže být nahrazeno posudkem znalce</a:t>
            </a:r>
            <a:r>
              <a:rPr lang="cs-CZ" dirty="0" smtClean="0"/>
              <a:t>. </a:t>
            </a:r>
            <a:r>
              <a:rPr lang="cs-CZ" dirty="0"/>
              <a:t>Osvědčení vydávají na základě žádosti podané fyzickou nebo právnickou osobou, která je vlastníkem předmětu kulturní hodnoty (dále jen "vlastník"), muzea, galerie, knihovny a pracoviště Národního památkového ústavu (dále jen "odborná organizace"), popřípadě Ministerstvo </a:t>
            </a:r>
            <a:r>
              <a:rPr lang="cs-CZ" dirty="0" smtClean="0"/>
              <a:t>kultury. Osvědčení k vývozu na dobu určitou se vydá, pokud se nejedná o kulturní památku nebo národní kulturní památku. </a:t>
            </a:r>
          </a:p>
          <a:p>
            <a:pPr algn="just"/>
            <a:r>
              <a:rPr lang="cs-CZ" dirty="0" smtClean="0"/>
              <a:t>Předměty kulturní hodnoty z oboru archeologie a předměty kulturní hodnoty sakrální a kultovní povahy nabízené k prodeji musí být opatřeny osvědčením k trvalému vývozu. Osvědčení vydáno za poplatek 500 Kč.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1229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/>
              <a:t>z</a:t>
            </a:r>
            <a:r>
              <a:rPr lang="cs-CZ" b="1" u="sng" dirty="0" smtClean="0"/>
              <a:t>ákon č. 122/2000 Sb., o ochraně sbírek muzejní povahy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Tímto zákonem se stanoví podmínky ochrany sbírek, uchovávaných zejména v muzeích a galeriích, stanoví se podmínky a způsob vedení evidence sbírek muzejní povahy, práva a povinnosti vlastníků sbírek muzejní povahy, upravují se veřejně prospěšné služby, vybrané veřejné služby a standardizované veřejné služby poskytované muzei a galeriemi a stanoví se podmínky jejich poskytování a správní tresty za porušení stanovených povinností.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Sbírkou muzejní povahy je sbírka, která je ve své celistvosti významná pro prehistorii, historii, umění, literaturu, techniku, přírodní nebo společenské vědy; tvoří ji soubor sbírkových předmětů shromážděných lidskou činností </a:t>
            </a:r>
          </a:p>
        </p:txBody>
      </p:sp>
    </p:spTree>
    <p:extLst>
      <p:ext uri="{BB962C8B-B14F-4D97-AF65-F5344CB8AC3E}">
        <p14:creationId xmlns:p14="http://schemas.microsoft.com/office/powerpoint/2010/main" val="371558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6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12475"/>
            <a:ext cx="10515600" cy="55644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Muzeem je instituce, která získává a shromažďuje přírodniny a lidské výtvory pro vědecké a studijní účely, zkoumá prostředí, z něhož jsou přírodniny a lidské výtvory získávány, z vybraných přírodnin a lidských výtvorů vytváří sbírky, které trvale uchovává, eviduje a odborně zpracovává, umožňuje způsobem zaručujícím rovný přístup všem bez rozdílu jejich využívání a zpřístupňování poskytováním vybraných veřejně prospěšných služeb, přičemž účelem těchto činností není zpravidla dosažení zisku. Galerií je muzeum specializované na sbírky výtvarného umění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Veřejně prospěšnými službami poskytovanými muzeem nebo galerií jsou služby, které slouží k uspokojování kulturních, výchovných, vzdělávacích a informačních potřeb veřejnosti (dále jen "veřejná služba"). Veřejné služby jsou zčásti nebo zcela financovány z veřejných rozpočtů.</a:t>
            </a:r>
          </a:p>
        </p:txBody>
      </p:sp>
    </p:spTree>
    <p:extLst>
      <p:ext uri="{BB962C8B-B14F-4D97-AF65-F5344CB8AC3E}">
        <p14:creationId xmlns:p14="http://schemas.microsoft.com/office/powerpoint/2010/main" val="3036474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075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72705" y="534836"/>
            <a:ext cx="10515600" cy="587459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Centrální evidence sbírek</a:t>
            </a:r>
            <a:r>
              <a:rPr lang="cs-CZ" dirty="0" smtClean="0"/>
              <a:t>: vede ji ministerstvo kultury</a:t>
            </a:r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Do </a:t>
            </a:r>
            <a:r>
              <a:rPr lang="cs-CZ" dirty="0"/>
              <a:t>centrální evidence ministerstvo zapíše sbírky, jejichž vlastníkem je Česká republika nebo územní samosprávný celek. Sbírky ostatních vlastníků se do centrální evidence zapíší, jestliže o tom rozhodne ministerstvo na základě žádosti vlastníka </a:t>
            </a:r>
            <a:r>
              <a:rPr lang="cs-CZ" dirty="0" smtClean="0"/>
              <a:t>sbírky.</a:t>
            </a:r>
          </a:p>
          <a:p>
            <a:pPr marL="0" indent="0" algn="just">
              <a:buNone/>
            </a:pPr>
            <a:r>
              <a:rPr lang="cs-CZ" dirty="0" smtClean="0"/>
              <a:t>Ministerstvo </a:t>
            </a:r>
            <a:r>
              <a:rPr lang="cs-CZ" dirty="0"/>
              <a:t>zapíše do centrální evidence pouze sbírku, která se trvale nachází na území České republiky a která obsahuje nejméně 5 sbírkových předmětů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/>
              <a:t>Do centrální evidence se zapisuje </a:t>
            </a:r>
          </a:p>
          <a:p>
            <a:pPr marL="0" indent="0">
              <a:buNone/>
            </a:pPr>
            <a:r>
              <a:rPr lang="cs-CZ" dirty="0"/>
              <a:t>a) název sbírky,</a:t>
            </a:r>
          </a:p>
          <a:p>
            <a:pPr marL="0" indent="0">
              <a:buNone/>
            </a:pPr>
            <a:r>
              <a:rPr lang="cs-CZ" dirty="0"/>
              <a:t>b) popis sbírky, který obsahuje její charakteristiku, obor, který dokumentuje, označení území, z něhož jsou jednotlivé sbírkové předměty převážně získávány, časové období, které převážně dokumentuje, a výčet charakteristických druhů sbírkových předmětů,</a:t>
            </a:r>
          </a:p>
          <a:p>
            <a:pPr marL="0" indent="0">
              <a:buNone/>
            </a:pPr>
            <a:r>
              <a:rPr lang="cs-CZ" dirty="0"/>
              <a:t>c) seznam sbírkových předmětů nebo výčet evidenčních čísel jednotlivých sbírkových předmětů, které sbírku tvoří ke dni zápisu do centrální evidence,</a:t>
            </a:r>
          </a:p>
          <a:p>
            <a:pPr marL="0" indent="0">
              <a:buNone/>
            </a:pPr>
            <a:r>
              <a:rPr lang="cs-CZ" dirty="0"/>
              <a:t>d) místo uložení sbírky,</a:t>
            </a:r>
          </a:p>
          <a:p>
            <a:pPr marL="0" indent="0">
              <a:buNone/>
            </a:pPr>
            <a:r>
              <a:rPr lang="cs-CZ" dirty="0"/>
              <a:t>e) vlastník sbírky, a sice Česká republika nebo příslušný územní samosprávný celek, nebo jméno, příjmení a místo trvalého pobytu fyzické osoby, a jde-li o občana České republiky, i jeho rodné číslo, nebo název a sídlo právnické osoby, včetně organizační složky na území České republiky, patřící právnické osobě se sídlem v zahraničí, a identifikační číslo osoby, </a:t>
            </a:r>
          </a:p>
          <a:p>
            <a:pPr marL="0" indent="0">
              <a:buNone/>
            </a:pPr>
            <a:r>
              <a:rPr lang="cs-CZ" dirty="0"/>
              <a:t>f) správce sbírky, jde-li o sbírku ve vlastnictví České republiky nebo územního samosprávného celku nebo o sbírku, kterou fyzická nebo právnická osoba spravuje na základě smlouvy s vlastníkem sbírky; pro rozsah zapisovaných údajů týkajících se správce sbírky platí obdobně písmeno e),</a:t>
            </a:r>
          </a:p>
          <a:p>
            <a:pPr marL="0" indent="0">
              <a:buNone/>
            </a:pPr>
            <a:r>
              <a:rPr lang="cs-CZ" dirty="0"/>
              <a:t>g) evidenční číslo sbírky přidělené ministerstvem,</a:t>
            </a:r>
          </a:p>
          <a:p>
            <a:pPr marL="0" indent="0">
              <a:buNone/>
            </a:pPr>
            <a:r>
              <a:rPr lang="cs-CZ" dirty="0"/>
              <a:t>h) datum zápisu sbírky do centrální </a:t>
            </a:r>
            <a:r>
              <a:rPr lang="cs-CZ" dirty="0" smtClean="0"/>
              <a:t>evidence.</a:t>
            </a:r>
          </a:p>
          <a:p>
            <a:pPr marL="0" indent="0">
              <a:buNone/>
            </a:pPr>
            <a:r>
              <a:rPr lang="cs-CZ" dirty="0" smtClean="0"/>
              <a:t>Pokud </a:t>
            </a:r>
            <a:r>
              <a:rPr lang="cs-CZ" dirty="0"/>
              <a:t>jsou součástí sbírky </a:t>
            </a:r>
            <a:r>
              <a:rPr lang="cs-CZ" dirty="0" smtClean="0"/>
              <a:t>archiválie, </a:t>
            </a:r>
            <a:r>
              <a:rPr lang="cs-CZ" dirty="0"/>
              <a:t>vyznačí se tato skutečnost v centrální evidenci.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47783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396815"/>
            <a:ext cx="10515600" cy="5780148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cs-CZ" dirty="0"/>
              <a:t>Vlastník sbírky zapsané v centrální evidenci je povinen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a</a:t>
            </a:r>
            <a:r>
              <a:rPr lang="cs-CZ" dirty="0"/>
              <a:t>) zajistit ochranu sbírky před krádeží a vloupáním;</a:t>
            </a:r>
          </a:p>
          <a:p>
            <a:pPr marL="0" indent="0">
              <a:buNone/>
            </a:pPr>
            <a:r>
              <a:rPr lang="cs-CZ" dirty="0"/>
              <a:t>b) zajistit ochranu sbírky před poškozením, zejména nepříznivými vlivy prostředí;</a:t>
            </a:r>
          </a:p>
          <a:p>
            <a:pPr marL="0" indent="0">
              <a:buNone/>
            </a:pPr>
            <a:r>
              <a:rPr lang="cs-CZ" dirty="0"/>
              <a:t>c) zajistit preparaci, konzervování a restaurování sbírky, je-li to třeba k jejímu trvalému uchování;</a:t>
            </a:r>
          </a:p>
          <a:p>
            <a:pPr marL="0" indent="0">
              <a:buNone/>
            </a:pPr>
            <a:r>
              <a:rPr lang="cs-CZ" dirty="0"/>
              <a:t>d) vést sbírkovou evidenci, která obsahuje tyto záznamy: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1</a:t>
            </a:r>
            <a:r>
              <a:rPr lang="cs-CZ" dirty="0"/>
              <a:t>. název a stručný popis jednotlivých sbírkových předmětů, popřípadě materiál, z něhož jsou vyrobeny, rozměry, hmotnost, časové zařazení, datum získání, identifikace autora nebo výrobce a další identifikační znaky,</a:t>
            </a:r>
          </a:p>
          <a:p>
            <a:pPr marL="0" indent="0">
              <a:buNone/>
            </a:pPr>
            <a:r>
              <a:rPr lang="cs-CZ" dirty="0" smtClean="0"/>
              <a:t>	2</a:t>
            </a:r>
            <a:r>
              <a:rPr lang="cs-CZ" dirty="0"/>
              <a:t>. označení území, z něhož sbírkové předměty pocházejí, je-li známo,</a:t>
            </a:r>
          </a:p>
          <a:p>
            <a:pPr marL="0" indent="0">
              <a:buNone/>
            </a:pPr>
            <a:r>
              <a:rPr lang="cs-CZ" dirty="0" smtClean="0"/>
              <a:t>	3</a:t>
            </a:r>
            <a:r>
              <a:rPr lang="cs-CZ" dirty="0"/>
              <a:t>. způsob a okolnosti nabytí jednotlivých sbírkových předmětů (například sběr, dar, dědictví, koupě),</a:t>
            </a:r>
          </a:p>
          <a:p>
            <a:pPr marL="0" indent="0">
              <a:buNone/>
            </a:pPr>
            <a:r>
              <a:rPr lang="cs-CZ" dirty="0" smtClean="0"/>
              <a:t>	4</a:t>
            </a:r>
            <a:r>
              <a:rPr lang="cs-CZ" dirty="0"/>
              <a:t>. stav sbírkových předmětů,</a:t>
            </a:r>
          </a:p>
          <a:p>
            <a:pPr marL="0" indent="0">
              <a:buNone/>
            </a:pPr>
            <a:r>
              <a:rPr lang="cs-CZ" dirty="0" smtClean="0"/>
              <a:t>	5</a:t>
            </a:r>
            <a:r>
              <a:rPr lang="cs-CZ" dirty="0"/>
              <a:t>. evidenční čísla jednotlivých sbírkových předmětů,</a:t>
            </a:r>
          </a:p>
          <a:p>
            <a:pPr marL="0" indent="0">
              <a:buNone/>
            </a:pPr>
            <a:r>
              <a:rPr lang="cs-CZ" dirty="0" smtClean="0"/>
              <a:t>	6</a:t>
            </a:r>
            <a:r>
              <a:rPr lang="cs-CZ" dirty="0"/>
              <a:t>. označení archiválií,</a:t>
            </a:r>
            <a:r>
              <a:rPr lang="cs-CZ" baseline="30000" dirty="0"/>
              <a:t>2)</a:t>
            </a:r>
            <a:r>
              <a:rPr lang="cs-CZ" dirty="0"/>
              <a:t> jsou-li součástí sbírky;</a:t>
            </a:r>
          </a:p>
          <a:p>
            <a:pPr marL="0" indent="0">
              <a:buNone/>
            </a:pPr>
            <a:r>
              <a:rPr lang="cs-CZ" dirty="0"/>
              <a:t>e) uchovávat sbírku v její celistvosti tak, jak byla zapsána do centrální evidence, s výjimkou vyřazení sbírkových předmětů ze sbírky nebo zařazení nových sbírkových předmětů do sbírky za podmínek stanovených tímto zákonem;</a:t>
            </a:r>
          </a:p>
          <a:p>
            <a:pPr marL="0" indent="0">
              <a:buNone/>
            </a:pPr>
            <a:r>
              <a:rPr lang="cs-CZ" dirty="0"/>
              <a:t>f) umožnit zpřístupnění sbírky nebo jednotlivých sbírkových předmětů veřejnosti pro studijní a vědecké účely vystavováním, veřejným předváděním jejich vzhledu, popřípadě funkce nebo zapůjčováním k dočasnému vystavování nebo veřejnému předvádění jejich vzhledu, popřípadě funkce v tuzemsku nebo v zahraničí s výjimkou podle odstavce 4;</a:t>
            </a:r>
          </a:p>
          <a:p>
            <a:pPr marL="0" indent="0">
              <a:buNone/>
            </a:pPr>
            <a:r>
              <a:rPr lang="cs-CZ" dirty="0"/>
              <a:t>g) stanovit režim zacházení se sbírkou nebo jednotlivými sbírkovými předměty a dbát na jeho dodržování;</a:t>
            </a:r>
          </a:p>
          <a:p>
            <a:pPr marL="0" indent="0">
              <a:buNone/>
            </a:pPr>
            <a:r>
              <a:rPr lang="cs-CZ" dirty="0"/>
              <a:t>h) provést mimořádnou inventarizaci sbírky nebo její určené části na základě rozhodnutí ministerstva;</a:t>
            </a:r>
          </a:p>
          <a:p>
            <a:pPr marL="0" indent="0">
              <a:buNone/>
            </a:pPr>
            <a:r>
              <a:rPr lang="cs-CZ" dirty="0"/>
              <a:t>i) provádět každoroční inventarizaci sbírek nebo jejich určených částí, s výjimkou sbírky nebo její části, u níž byla v předchozím roce provedena inventarizace mimořádná;</a:t>
            </a:r>
          </a:p>
          <a:p>
            <a:pPr marL="0" indent="0">
              <a:buNone/>
            </a:pPr>
            <a:r>
              <a:rPr lang="cs-CZ" dirty="0"/>
              <a:t>j) vyřazovat sbírkové předměty ze sbírky z důvodů jejich neupotřebitelnosti, přebytečnosti, výměny nebo ztráty a dbát, aby údaje ve sbírkové evidenci byly v souladu se skutečným stavem a s údaji v centrální evidenci;</a:t>
            </a:r>
          </a:p>
          <a:p>
            <a:pPr marL="0" indent="0">
              <a:buNone/>
            </a:pPr>
            <a:r>
              <a:rPr lang="cs-CZ" dirty="0"/>
              <a:t>k) umožnit zaměstnanci ministerstva provést kontrolu plnění ustanovení tohoto zákona;</a:t>
            </a:r>
          </a:p>
          <a:p>
            <a:pPr marL="0" indent="0">
              <a:buNone/>
            </a:pPr>
            <a:r>
              <a:rPr lang="cs-CZ" dirty="0"/>
              <a:t>l) strpět označení budovy, v níž je sbírka umístěna, předepsaným mezinárodním znakem, a to již v době míru tak, aby byla sbírka chráněna pro případ ozbrojeného konfliktu;</a:t>
            </a:r>
          </a:p>
          <a:p>
            <a:pPr marL="0" indent="0">
              <a:buNone/>
            </a:pPr>
            <a:r>
              <a:rPr lang="cs-CZ" dirty="0"/>
              <a:t>m) při převodu vlastnictví ke sbírce upozornit nabyvatele na skutečnost, že tato sbírka je zapsána v centrální evidenci;</a:t>
            </a:r>
          </a:p>
          <a:p>
            <a:pPr marL="0" indent="0">
              <a:buNone/>
            </a:pPr>
            <a:r>
              <a:rPr lang="cs-CZ" dirty="0"/>
              <a:t>n) oznámit ministerstvu zničení nebo odcizení sbírky nebo jednotlivých sbírkových předmětů, a to do 30 dnů ode dne, kdy se o tomto zničení nebo odcizení dozvěděl, a poskytnout Policii České republiky evidenční, popřípadě obrazové záznamy odcizených sbírkových předmětů.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90078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075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03849"/>
            <a:ext cx="10515600" cy="557311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dirty="0"/>
              <a:t>Vlastník sbírky zapsané do centrální evidence má právo </a:t>
            </a:r>
            <a:r>
              <a:rPr lang="cs-CZ" dirty="0" smtClean="0"/>
              <a:t>na: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dirty="0"/>
              <a:t>a) odbornou pomoc, jíž jsou mu povinny bezplatně poskytnout organizace státu nebo územního samosprávného celku určené ministerstvem,</a:t>
            </a:r>
          </a:p>
          <a:p>
            <a:pPr marL="0" indent="0">
              <a:buNone/>
            </a:pPr>
            <a:r>
              <a:rPr lang="cs-CZ" dirty="0"/>
              <a:t>b) služby, jež jsou mu povinny za úplatu poskytnout organizace státu nebo územního samosprávného celku určené ministerstvem.</a:t>
            </a:r>
          </a:p>
          <a:p>
            <a:pPr marL="0" indent="0">
              <a:buNone/>
            </a:pPr>
            <a:r>
              <a:rPr lang="cs-CZ" dirty="0" smtClean="0"/>
              <a:t>Odborná </a:t>
            </a:r>
            <a:r>
              <a:rPr lang="cs-CZ" dirty="0"/>
              <a:t>pomoc podle odstavce 1 písm. a) zahrnuje odborné určení sbírkových předmětů a jejich třídění, odborné určení vhodných podmínek a způsobu ukládání, uchovávání nebo vystavování sbírek a sbírkových předmětů včetně určení vhodných podmínek prostředí jejich uchovávání, revizi sbírek z hlediska potřeby preparace, konzervování nebo restaurování, poradenskou činnost týkající se evidence, inventarizace nebo vývozu sbírkových předmětů do zahraničí. Služby podle odstavce 1 písm. b) zahrnují preparaci, konzervování a restaurování.</a:t>
            </a:r>
          </a:p>
          <a:p>
            <a:pPr marL="0" indent="0">
              <a:buNone/>
            </a:pPr>
            <a:r>
              <a:rPr lang="cs-CZ" dirty="0" smtClean="0"/>
              <a:t>Vlastníku </a:t>
            </a:r>
            <a:r>
              <a:rPr lang="cs-CZ" dirty="0"/>
              <a:t>sbírky zapsané do centrální evidence mohou být poskytnuty z veřejných prostředků účelově určené příspěvky na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a</a:t>
            </a:r>
            <a:r>
              <a:rPr lang="cs-CZ" dirty="0"/>
              <a:t>) vybavení objektů, kde je sbírka umístěna, zabezpečovacími a protipožárními systémy,</a:t>
            </a:r>
          </a:p>
          <a:p>
            <a:pPr marL="0" indent="0">
              <a:buNone/>
            </a:pPr>
            <a:r>
              <a:rPr lang="cs-CZ" dirty="0"/>
              <a:t>b) preparaci, konzervování a restaurování sbírkových předmětů,</a:t>
            </a:r>
          </a:p>
          <a:p>
            <a:pPr marL="0" indent="0">
              <a:buNone/>
            </a:pPr>
            <a:r>
              <a:rPr lang="cs-CZ" dirty="0"/>
              <a:t>c) pořizování registru ohrožených sbírkových předmětů a dalších registrů sloužících ke zmírnění následků krádeží a k operativní evidenci sbírkových předmětů,</a:t>
            </a:r>
          </a:p>
          <a:p>
            <a:pPr marL="0" indent="0">
              <a:buNone/>
            </a:pPr>
            <a:r>
              <a:rPr lang="cs-CZ" dirty="0"/>
              <a:t>d) instalaci expozic a výstav,</a:t>
            </a:r>
          </a:p>
          <a:p>
            <a:pPr marL="0" indent="0">
              <a:buNone/>
            </a:pPr>
            <a:r>
              <a:rPr lang="cs-CZ" dirty="0"/>
              <a:t>e) zpřístupnění expozic a výstav osobám s omezenou schopností pohybu a orientace, nebo</a:t>
            </a:r>
          </a:p>
          <a:p>
            <a:pPr marL="0" indent="0">
              <a:buNone/>
            </a:pPr>
            <a:r>
              <a:rPr lang="cs-CZ" dirty="0"/>
              <a:t>f) plnění opatření vyplývajících z mezinárodních smluvních závazků České republiky, které se týkají ochrany, uchovávání a prezentace </a:t>
            </a:r>
            <a:r>
              <a:rPr lang="cs-CZ" dirty="0" smtClean="0"/>
              <a:t>sbírek.</a:t>
            </a:r>
          </a:p>
          <a:p>
            <a:pPr marL="0" indent="0">
              <a:buNone/>
            </a:pPr>
            <a:r>
              <a:rPr lang="cs-CZ" dirty="0" smtClean="0"/>
              <a:t>Poskytnutí </a:t>
            </a:r>
            <a:r>
              <a:rPr lang="cs-CZ" dirty="0"/>
              <a:t>příspěvku podle odstavce 3 může být podmíněno lhůtou, během níž vlastník sbírky nepodá návrh na zrušení zápisu sbírky v centrální evidenci. Podá-li vlastník sbírky návrh na zrušení zápisu sbírky v centrální evidenci před uplynutím této lhůty, je povinen vrátit orgánu, který mu příspěvek poskytl, poměrnou část tohoto příspěvku.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8887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44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534838"/>
            <a:ext cx="10515600" cy="56421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Vývoz sbírek do zahraničí </a:t>
            </a:r>
          </a:p>
          <a:p>
            <a:pPr marL="0" indent="0">
              <a:buNone/>
            </a:pPr>
            <a:r>
              <a:rPr lang="cs-CZ" dirty="0" smtClean="0"/>
              <a:t>Sbírku </a:t>
            </a:r>
            <a:r>
              <a:rPr lang="cs-CZ" dirty="0"/>
              <a:t>nebo jednotlivé sbírkové předměty zapsané v centrální evidenci lze vyvážet z území České republiky pouze z důvodů vystavování, veřejného předvádění vzhledu, popřípadě funkce, preparace, konzervování, restaurování nebo vědeckého zkoumání, a to na dobu určitou a na základě povolení ministerstva.</a:t>
            </a:r>
          </a:p>
          <a:p>
            <a:pPr marL="0" indent="0">
              <a:buNone/>
            </a:pPr>
            <a:r>
              <a:rPr lang="cs-CZ" dirty="0" smtClean="0"/>
              <a:t>Ministerstvo </a:t>
            </a:r>
            <a:r>
              <a:rPr lang="cs-CZ" dirty="0"/>
              <a:t>vydává povolení na základě žádosti vlastníka sbírky. Žádost o vydání povolení podává vlastník sbírky na předepsaném tiskopisu, jehož vzor je uveden v prováděcím právním předpise.</a:t>
            </a:r>
          </a:p>
          <a:p>
            <a:pPr marL="0" indent="0">
              <a:buNone/>
            </a:pPr>
            <a:r>
              <a:rPr lang="cs-CZ" dirty="0" smtClean="0"/>
              <a:t>Ministerstvo </a:t>
            </a:r>
            <a:r>
              <a:rPr lang="cs-CZ" dirty="0"/>
              <a:t>vydá povolení pouze tehdy, jestliže vývoz neohrozí fyzickou podstatu sbírky, popřípadě jednotlivých sbírkových předmětů a jsou-li poskytnuty dostatečné právní záruky pro její vrácení do České republiky.</a:t>
            </a:r>
          </a:p>
          <a:p>
            <a:pPr marL="0" indent="0">
              <a:buNone/>
            </a:pPr>
            <a:r>
              <a:rPr lang="cs-CZ" dirty="0" smtClean="0"/>
              <a:t>Sbírku </a:t>
            </a:r>
            <a:r>
              <a:rPr lang="cs-CZ" dirty="0"/>
              <a:t>nebo jednotlivé sbírkové předměty lze dočasně vyvézt z území České republiky jen ve lhůtě 1 roku ode dne vydání rozhodnutí ministerstva, kterým byl vývoz povolen, a to pouze na dobu stanovenou v tomto rozhodnutí.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55735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44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12475"/>
            <a:ext cx="10515600" cy="556448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Inventarizace </a:t>
            </a:r>
            <a:r>
              <a:rPr lang="cs-CZ" b="1" dirty="0" smtClean="0"/>
              <a:t>sbírek</a:t>
            </a:r>
          </a:p>
          <a:p>
            <a:pPr marL="0" indent="0">
              <a:buNone/>
            </a:pPr>
            <a:r>
              <a:rPr lang="cs-CZ" dirty="0" smtClean="0"/>
              <a:t>Soulad </a:t>
            </a:r>
            <a:r>
              <a:rPr lang="cs-CZ" dirty="0"/>
              <a:t>evidenčních záznamů jednotlivých sbírkových předmětů se skutečným stavem se ověřuje inventurou.</a:t>
            </a:r>
          </a:p>
          <a:p>
            <a:pPr marL="0" indent="0">
              <a:buNone/>
            </a:pPr>
            <a:r>
              <a:rPr lang="cs-CZ" dirty="0" smtClean="0"/>
              <a:t>Při </a:t>
            </a:r>
            <a:r>
              <a:rPr lang="cs-CZ" dirty="0"/>
              <a:t>inventuře sbírek se porovnává inventarizovaný sbírkový předmět s příslušným záznamem ve sbírkové evidenci, zjišťuje se identifikace sbírkového předmětu podle evidenčního záznamu, jeho stav, potřeba preparace, konzervace nebo restaurování, způsob jeho uložení a kontroluje se prostředí, v němž je sbírkový předmět uložen.</a:t>
            </a:r>
          </a:p>
          <a:p>
            <a:pPr marL="0" indent="0">
              <a:buNone/>
            </a:pPr>
            <a:r>
              <a:rPr lang="cs-CZ" dirty="0" smtClean="0"/>
              <a:t>Inventuru </a:t>
            </a:r>
            <a:r>
              <a:rPr lang="cs-CZ" dirty="0"/>
              <a:t>provádí inventarizační komise, kterou tvoří nejméně 3 osoby jmenované vlastníkem sbírky nebo v případě mimořádné inventarizace ministerstvem. O výsledku inventury sepíše inventarizační komise zápis, který podepíší její členové, a komise jej neprodleně předloží vlastníku sbírky, v případě mimořádné inventarizace ministerstvu. Zápis obsahuje jméno, příjmení, funkci a podpisy osob, které inventuru prováděly, a její datum. Zjistí-li se rozdíl mezi skutečným stavem a evidenčním záznamem ve sbírkové evidenci, je součástí zápisu protokol, ve kterém se uvedou zjištěné rozdíly, včetně jejich zdůvodnění.</a:t>
            </a:r>
          </a:p>
          <a:p>
            <a:pPr marL="0" indent="0">
              <a:buNone/>
            </a:pPr>
            <a:r>
              <a:rPr lang="cs-CZ" dirty="0" smtClean="0"/>
              <a:t>Pokud </a:t>
            </a:r>
            <a:r>
              <a:rPr lang="cs-CZ" dirty="0"/>
              <a:t>byly při inventarizaci zjištěny nedostatky, učiní vlastník sbírky opatření k jejich nápravě, nebo v případě mimořádné inventarizace stanoví opatření k jejich nápravě ministerstvo.</a:t>
            </a:r>
          </a:p>
          <a:p>
            <a:pPr marL="0" indent="0">
              <a:buNone/>
            </a:pPr>
            <a:r>
              <a:rPr lang="cs-CZ" dirty="0" smtClean="0"/>
              <a:t>Provedení </a:t>
            </a:r>
            <a:r>
              <a:rPr lang="cs-CZ" dirty="0"/>
              <a:t>inventarizace se zaznamenává do evidenční knihy s uvedením data provedení inventury.</a:t>
            </a:r>
          </a:p>
          <a:p>
            <a:pPr marL="0" indent="0">
              <a:buNone/>
            </a:pPr>
            <a:r>
              <a:rPr lang="cs-CZ" dirty="0" smtClean="0"/>
              <a:t>Vlastník </a:t>
            </a:r>
            <a:r>
              <a:rPr lang="cs-CZ" dirty="0"/>
              <a:t>sbírky je povinen oznámit ministerstvu provedení inventarizace a její výsledek, popřípadě opatření stanovená k nápravě zjištěných nedostatků.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5746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Právní úprava výkonu specializovaných profesí na úseku ochrany kulturního dědictví: povolení k restaurování kulturní </a:t>
            </a:r>
            <a:r>
              <a:rPr lang="cs-CZ" b="1" dirty="0" smtClean="0"/>
              <a:t>památky (§ 14a)</a:t>
            </a:r>
            <a:r>
              <a:rPr lang="cs-CZ" b="1" dirty="0"/>
              <a:t/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6654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b="1" dirty="0"/>
              <a:t>Osoby oprávněné provádět restaurování kulturní </a:t>
            </a:r>
            <a:r>
              <a:rPr lang="cs-CZ" b="1" dirty="0" smtClean="0"/>
              <a:t>památky:</a:t>
            </a:r>
          </a:p>
          <a:p>
            <a:pPr marL="0" indent="0" algn="just">
              <a:buNone/>
            </a:pPr>
            <a:r>
              <a:rPr lang="cs-CZ" dirty="0" smtClean="0"/>
              <a:t>Obecné </a:t>
            </a:r>
            <a:r>
              <a:rPr lang="cs-CZ" dirty="0"/>
              <a:t>podmínky, jež musí splňovat fyzické osoby jako zhotovitelé pro restaurování </a:t>
            </a:r>
            <a:r>
              <a:rPr lang="cs-CZ" b="1" dirty="0"/>
              <a:t>kulturních památek </a:t>
            </a:r>
            <a:r>
              <a:rPr lang="cs-CZ" dirty="0"/>
              <a:t>nebo jejich částí, které jsou díly výtvarných umění nebo uměleckého </a:t>
            </a:r>
            <a:r>
              <a:rPr lang="cs-CZ" dirty="0" smtClean="0"/>
              <a:t>řemesla: </a:t>
            </a:r>
          </a:p>
          <a:p>
            <a:pPr marL="0" indent="0" algn="just">
              <a:buNone/>
            </a:pPr>
            <a:r>
              <a:rPr lang="cs-CZ" dirty="0" smtClean="0"/>
              <a:t>svéprávnost</a:t>
            </a:r>
            <a:r>
              <a:rPr lang="cs-CZ" dirty="0"/>
              <a:t>, bezúhonnost a povolení k </a:t>
            </a:r>
            <a:r>
              <a:rPr lang="cs-CZ" dirty="0" smtClean="0"/>
              <a:t>restaurování (toto </a:t>
            </a:r>
            <a:r>
              <a:rPr lang="cs-CZ" dirty="0"/>
              <a:t>ustanovení obsahuje výjimku umožňující studentům, kteří vykonávají restaurátorskou činnost jako součást svého řádného studia v oboru restaurování na vysoké škole nebo na vyšší odborné škole zařazené v síti škol, předškolních zařízení a školských zařízení, provádět restaurování, resp. participovat na něm ve smyslu odst. 1, ačkoli nejsou držiteli povolení k restaurování. U některých specializací restaurátorských činností totiž prakticky není příležitost uplatnit je na věcech, které nejsou kulturní památkou (např. nástěnná malba z období středověku), a tudíž by ani nebylo možno prokázat pro účely vydání povolení k dokumentaci těchto akcí ve smyslu odst. 5 písm. c). Tato činnost je však podmíněna dohledem pedagoga, který je držitelem povolení k </a:t>
            </a:r>
            <a:r>
              <a:rPr lang="cs-CZ" dirty="0" smtClean="0"/>
              <a:t>restaurování).</a:t>
            </a:r>
            <a:endParaRPr lang="cs-CZ" b="1" dirty="0"/>
          </a:p>
          <a:p>
            <a:pPr marL="0" indent="0" algn="just">
              <a:buNone/>
            </a:pPr>
            <a:r>
              <a:rPr lang="cs-CZ" b="1" dirty="0" smtClean="0"/>
              <a:t>Pozor: odlišné </a:t>
            </a:r>
            <a:r>
              <a:rPr lang="cs-CZ" dirty="0"/>
              <a:t>od vázané živnosti se stejným názvem podle </a:t>
            </a:r>
            <a:r>
              <a:rPr lang="cs-CZ" dirty="0" smtClean="0"/>
              <a:t>živnostenského zákona, </a:t>
            </a:r>
            <a:r>
              <a:rPr lang="cs-CZ" dirty="0"/>
              <a:t>u níž je sice předmětem činnosti obnova předmětů, které jsou díly výtvarného umění či uměleckořemeslnými pracemi, avšak nejsou kulturními </a:t>
            </a:r>
            <a:r>
              <a:rPr lang="cs-CZ" dirty="0" smtClean="0"/>
              <a:t>památkami.</a:t>
            </a:r>
            <a:endParaRPr lang="cs-CZ" b="1" dirty="0" smtClean="0"/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583897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3833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707366"/>
            <a:ext cx="10515600" cy="577107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cs-CZ" dirty="0" smtClean="0"/>
              <a:t>Orgánem příslušným k povolení restaurování = Ministerstvo kultury ČR – povolení vydá po předchozím prokázání odborné kvalifikace.</a:t>
            </a:r>
          </a:p>
          <a:p>
            <a:pPr algn="just"/>
            <a:r>
              <a:rPr lang="cs-CZ" dirty="0"/>
              <a:t>Zákon stanoví odlišné kvalifikační požadavky na restaurování kulturních památek nebo jejich částí, které jsou </a:t>
            </a:r>
            <a:r>
              <a:rPr lang="cs-CZ" b="1" dirty="0"/>
              <a:t>díly výtvarného umění</a:t>
            </a:r>
            <a:r>
              <a:rPr lang="cs-CZ" dirty="0"/>
              <a:t>, a na restaurování kulturních památek nebo jejich částí, které jsou </a:t>
            </a:r>
            <a:r>
              <a:rPr lang="cs-CZ" b="1" dirty="0"/>
              <a:t>díly uměleckého řemesla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r>
              <a:rPr lang="cs-CZ" u="sng" dirty="0" smtClean="0"/>
              <a:t>Díla výtvarného umění</a:t>
            </a:r>
            <a:r>
              <a:rPr lang="cs-CZ" dirty="0" smtClean="0"/>
              <a:t>: vysokoškolské </a:t>
            </a:r>
            <a:r>
              <a:rPr lang="cs-CZ" dirty="0"/>
              <a:t>vzdělání získané studiem v magisterském studijním programu zaměřeném na restaurování, případně vysokoškolské vzdělání získané studiem v magisterském studijním programu příslušného uměleckého oboru a osvědčení o absolvování restaurátorského studia v rámci celoživotního vzdělávání nebo o vysokoškolské vzdělání v bakalářském studijním programu příslušného zaměření a </a:t>
            </a:r>
            <a:r>
              <a:rPr lang="cs-CZ" dirty="0" smtClean="0"/>
              <a:t>2 roky </a:t>
            </a:r>
            <a:r>
              <a:rPr lang="cs-CZ" dirty="0"/>
              <a:t>odborné praxe. </a:t>
            </a:r>
            <a:endParaRPr lang="cs-CZ" dirty="0" smtClean="0"/>
          </a:p>
          <a:p>
            <a:pPr algn="just"/>
            <a:r>
              <a:rPr lang="cs-CZ" u="sng" dirty="0" smtClean="0"/>
              <a:t>Díla uměleckého řemesla</a:t>
            </a:r>
            <a:r>
              <a:rPr lang="cs-CZ" dirty="0" smtClean="0"/>
              <a:t>: vyšší </a:t>
            </a:r>
            <a:r>
              <a:rPr lang="cs-CZ" dirty="0"/>
              <a:t>odborné či úplné střední odborné vzdělání v oboru restaurování nebo vyšší odborné či úplné střední odborné vzdělání v příslušném oboru a </a:t>
            </a:r>
            <a:r>
              <a:rPr lang="cs-CZ" dirty="0" smtClean="0"/>
              <a:t>5 let </a:t>
            </a:r>
            <a:r>
              <a:rPr lang="cs-CZ" dirty="0"/>
              <a:t>odborné praxe. V případě specializací, pro něž středoškolské studium nebylo zřízeno, postačí vyučení v příslušném oboru a </a:t>
            </a:r>
            <a:r>
              <a:rPr lang="cs-CZ" dirty="0" smtClean="0"/>
              <a:t>8let </a:t>
            </a:r>
            <a:r>
              <a:rPr lang="cs-CZ" dirty="0"/>
              <a:t>praxe při restaurování věcí, které nejsou kulturními </a:t>
            </a:r>
            <a:r>
              <a:rPr lang="cs-CZ" dirty="0" smtClean="0"/>
              <a:t>památkami. </a:t>
            </a:r>
          </a:p>
          <a:p>
            <a:pPr marL="0" indent="0" algn="just">
              <a:buNone/>
            </a:pPr>
            <a:r>
              <a:rPr lang="cs-CZ" dirty="0" smtClean="0"/>
              <a:t>+ </a:t>
            </a:r>
            <a:r>
              <a:rPr lang="cs-CZ" b="1" dirty="0" smtClean="0"/>
              <a:t>potřeba doložení odborných </a:t>
            </a:r>
            <a:r>
              <a:rPr lang="cs-CZ" b="1" dirty="0"/>
              <a:t>schopností</a:t>
            </a:r>
            <a:r>
              <a:rPr lang="cs-CZ" dirty="0"/>
              <a:t>, které jsou souhrnem znalostí a dovedností, zaručujících zachování hmotné podstaty kulturních památek nebo jejich částí, které jsou díly výtvarných umění nebo uměleckořemeslnými pracemi při respektování jejich autenticity; prokazují se předložením dokumentace, ze které vyplývá, že fyzická osoba žádající o udělení povolení k restaurování již úspěšně a samostatně restaurovala věci, které nejsou kulturními památkami.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8645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22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483079"/>
            <a:ext cx="10515600" cy="5693884"/>
          </a:xfrm>
        </p:spPr>
        <p:txBody>
          <a:bodyPr>
            <a:normAutofit/>
          </a:bodyPr>
          <a:lstStyle/>
          <a:p>
            <a:r>
              <a:rPr lang="cs-CZ" dirty="0" smtClean="0"/>
              <a:t>Povolení na základě </a:t>
            </a:r>
            <a:r>
              <a:rPr lang="cs-CZ" b="1" dirty="0" smtClean="0"/>
              <a:t>žádosti</a:t>
            </a:r>
            <a:r>
              <a:rPr lang="cs-CZ" dirty="0" smtClean="0"/>
              <a:t>: </a:t>
            </a:r>
          </a:p>
          <a:p>
            <a:pPr marL="0" indent="0">
              <a:buNone/>
            </a:pPr>
            <a:r>
              <a:rPr lang="cs-CZ" dirty="0" smtClean="0"/>
              <a:t>- vymezení </a:t>
            </a:r>
            <a:r>
              <a:rPr lang="cs-CZ" dirty="0"/>
              <a:t>požadované restaurátorské specializace podle </a:t>
            </a:r>
            <a:r>
              <a:rPr lang="cs-CZ" dirty="0" smtClean="0"/>
              <a:t>přílohy č. 1 k zákonu č. 20/1987 Sb. + </a:t>
            </a:r>
            <a:endParaRPr lang="cs-CZ" dirty="0"/>
          </a:p>
          <a:p>
            <a:pPr marL="514350" indent="-514350">
              <a:buAutoNum type="alphaLcParenR"/>
            </a:pPr>
            <a:r>
              <a:rPr lang="cs-CZ" dirty="0" smtClean="0"/>
              <a:t>vyplněný </a:t>
            </a:r>
            <a:r>
              <a:rPr lang="cs-CZ" dirty="0"/>
              <a:t>evidenční dotazník, jehož vzor je uveden v </a:t>
            </a:r>
            <a:r>
              <a:rPr lang="cs-CZ" dirty="0" smtClean="0"/>
              <a:t>příloze č. 2 zákona č. 20/1987 Sb.</a:t>
            </a:r>
          </a:p>
          <a:p>
            <a:pPr marL="514350" indent="-514350">
              <a:buAutoNum type="alphaLcParenR"/>
            </a:pPr>
            <a:r>
              <a:rPr lang="cs-CZ" dirty="0" smtClean="0"/>
              <a:t>ověřené </a:t>
            </a:r>
            <a:r>
              <a:rPr lang="cs-CZ" dirty="0"/>
              <a:t>kopie dokladů o dosažené kvalifikaci a odborné praxi podle odstavce 4 písm. a), nejde-li o fyzickou osobu, na kterou se vztahuje postup při uznávání odborné kvalifikace a jiné způsobilosti podle </a:t>
            </a:r>
            <a:r>
              <a:rPr lang="cs-CZ" dirty="0">
                <a:hlinkClick r:id="rId2"/>
              </a:rPr>
              <a:t>zákona o uznávání odborné </a:t>
            </a:r>
            <a:r>
              <a:rPr lang="cs-CZ" dirty="0" smtClean="0">
                <a:hlinkClick r:id="rId2"/>
              </a:rPr>
              <a:t>kvalifikace</a:t>
            </a:r>
            <a:r>
              <a:rPr lang="cs-CZ" dirty="0" smtClean="0"/>
              <a:t>,</a:t>
            </a:r>
          </a:p>
          <a:p>
            <a:pPr marL="514350" indent="-514350">
              <a:buAutoNum type="alphaLcParenR"/>
            </a:pPr>
            <a:r>
              <a:rPr lang="cs-CZ" dirty="0" smtClean="0"/>
              <a:t>dokumentace </a:t>
            </a:r>
            <a:r>
              <a:rPr lang="cs-CZ" dirty="0"/>
              <a:t>nejméně 3 restaurátorských prací na věcech, které nejsou kulturními památkami, z nichž nejméně 1 nesmí být starší 2 let, provedených v restaurátorské specializaci, v níž se žádá o udělení povolení k restaurování.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3287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715992"/>
            <a:ext cx="10515600" cy="5460971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Rozhodnutí Ministerstva kultury: stanovena specializace restaurátorské činnosti + další podmínky pro její výkon.</a:t>
            </a:r>
          </a:p>
          <a:p>
            <a:pPr marL="0" indent="0">
              <a:buNone/>
            </a:pPr>
            <a:r>
              <a:rPr lang="cs-CZ" dirty="0" smtClean="0"/>
              <a:t>Ministerstvo kultury vede seznam osob s povolením k restaurování – možnost nahlížet v případě osvědčení právního zájmu. </a:t>
            </a:r>
            <a:r>
              <a:rPr lang="cs-CZ" dirty="0"/>
              <a:t>Seznam osob s povolením k restaurování je dostupný na internetových stránkách Národního památkového ústavu </a:t>
            </a:r>
            <a:r>
              <a:rPr lang="cs-CZ" dirty="0">
                <a:hlinkClick r:id="rId2"/>
              </a:rPr>
              <a:t>http://monumnet.npu.cz</a:t>
            </a:r>
            <a:r>
              <a:rPr lang="cs-CZ" dirty="0"/>
              <a:t>, kde do něho lze </a:t>
            </a:r>
            <a:r>
              <a:rPr lang="cs-CZ" dirty="0" smtClean="0"/>
              <a:t>nahlížet (po získání povolení – PIN).</a:t>
            </a:r>
          </a:p>
          <a:p>
            <a:pPr marL="0" indent="0">
              <a:buNone/>
            </a:pPr>
            <a:r>
              <a:rPr lang="cs-CZ" dirty="0" smtClean="0"/>
              <a:t>Držitel povolení k restaurování povinen neprodleně oznámit každou změnu v údajích a ve lhůtě 30 dnů změnu doložit.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0257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44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03849"/>
            <a:ext cx="10515600" cy="5573114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Ministerstvo kultury </a:t>
            </a:r>
            <a:r>
              <a:rPr lang="cs-CZ" b="1" dirty="0"/>
              <a:t>zruší</a:t>
            </a:r>
            <a:r>
              <a:rPr lang="cs-CZ" dirty="0"/>
              <a:t> povolení k restaurování, jestliže držitel povolení k restaurování</a:t>
            </a:r>
          </a:p>
          <a:p>
            <a:pPr marL="0" indent="0">
              <a:buNone/>
            </a:pPr>
            <a:r>
              <a:rPr lang="cs-CZ" dirty="0"/>
              <a:t>a) byl omezen ve svéprávnosti,</a:t>
            </a:r>
          </a:p>
          <a:p>
            <a:pPr marL="0" indent="0">
              <a:buNone/>
            </a:pPr>
            <a:r>
              <a:rPr lang="cs-CZ" dirty="0"/>
              <a:t>b) přestal splňovat podmínku bezúhonnosti,</a:t>
            </a:r>
          </a:p>
          <a:p>
            <a:pPr marL="0" indent="0">
              <a:buNone/>
            </a:pPr>
            <a:r>
              <a:rPr lang="cs-CZ" dirty="0"/>
              <a:t>c) hrubým způsobem nebo méně závažným způsobem, ale opakovaně prokazatelně poškodil při restaurování kulturní památku nebo její část, která je dílem výtvarných umění nebo uměleckořemeslnými pracemi,</a:t>
            </a:r>
          </a:p>
          <a:p>
            <a:pPr marL="0" indent="0">
              <a:buNone/>
            </a:pPr>
            <a:r>
              <a:rPr lang="cs-CZ" dirty="0"/>
              <a:t>d) uvedl v žádosti </a:t>
            </a:r>
            <a:r>
              <a:rPr lang="cs-CZ" dirty="0" smtClean="0"/>
              <a:t>o povolení k restaurování nepravdivé </a:t>
            </a:r>
            <a:r>
              <a:rPr lang="cs-CZ" dirty="0"/>
              <a:t>údaje,</a:t>
            </a:r>
          </a:p>
          <a:p>
            <a:pPr marL="0" indent="0">
              <a:buNone/>
            </a:pPr>
            <a:r>
              <a:rPr lang="cs-CZ" dirty="0"/>
              <a:t>e) požádal o zrušení povolení k restaurování.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1315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701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03849"/>
            <a:ext cx="10515600" cy="5573114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Ministerstvo kultury může rozhodnout o </a:t>
            </a:r>
            <a:r>
              <a:rPr lang="cs-CZ" b="1" dirty="0"/>
              <a:t>pozastavení</a:t>
            </a:r>
            <a:r>
              <a:rPr lang="cs-CZ" dirty="0"/>
              <a:t> restaurátorské činnosti prováděné na základě povolení k restaurování, jestliže proti jeho držiteli</a:t>
            </a:r>
          </a:p>
          <a:p>
            <a:pPr marL="0" indent="0">
              <a:buNone/>
            </a:pPr>
            <a:r>
              <a:rPr lang="cs-CZ" dirty="0"/>
              <a:t>a) bylo zahájeno trestní řízení, v jehož důsledku může přestat splňovat podmínku bezúhonnosti,</a:t>
            </a:r>
          </a:p>
          <a:p>
            <a:pPr marL="0" indent="0">
              <a:buNone/>
            </a:pPr>
            <a:r>
              <a:rPr lang="cs-CZ" dirty="0"/>
              <a:t>b) bylo zahájeno řízení o omezení svéprávnosti,</a:t>
            </a:r>
          </a:p>
          <a:p>
            <a:pPr marL="0" indent="0">
              <a:buNone/>
            </a:pPr>
            <a:r>
              <a:rPr lang="cs-CZ" dirty="0"/>
              <a:t>a to až do nabytí právní moci rozhodnutí, kterým toto řízení končí.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8702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943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534838"/>
            <a:ext cx="10515600" cy="5642125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cs-CZ" b="1" u="sng" dirty="0"/>
              <a:t>Posuzování odborné kvalifikace a jiné způsobilosti uchazeče pro restaurování kulturních </a:t>
            </a:r>
            <a:r>
              <a:rPr lang="cs-CZ" b="1" u="sng" dirty="0" smtClean="0"/>
              <a:t>památek (§ 14b)</a:t>
            </a:r>
          </a:p>
          <a:p>
            <a:pPr marL="0" indent="0" algn="just">
              <a:buNone/>
            </a:pPr>
            <a:r>
              <a:rPr lang="cs-CZ" dirty="0"/>
              <a:t>Při uznávání odborné kvalifikace a bezúhonnosti uchazeče, tj. osoby, na kterou se vztahuje postup při uznávání odborné kvalifikace a jiné způsobilosti podle </a:t>
            </a:r>
            <a:r>
              <a:rPr lang="cs-CZ" dirty="0">
                <a:hlinkClick r:id="rId2"/>
              </a:rPr>
              <a:t>zákona o uznávání odborné kvalifikace</a:t>
            </a:r>
            <a:r>
              <a:rPr lang="cs-CZ" dirty="0"/>
              <a:t>, postupuje ministerstvo kultury podle uvedeného zákona, neboť je v případě odborné kvalifikace k restaurování uznávacím orgánem ve smyslu </a:t>
            </a:r>
            <a:r>
              <a:rPr lang="cs-CZ" dirty="0">
                <a:hlinkClick r:id="rId3"/>
              </a:rPr>
              <a:t>§ 29 zák. o </a:t>
            </a:r>
            <a:r>
              <a:rPr lang="cs-CZ" dirty="0" err="1">
                <a:hlinkClick r:id="rId3"/>
              </a:rPr>
              <a:t>uzn</a:t>
            </a:r>
            <a:r>
              <a:rPr lang="cs-CZ" dirty="0">
                <a:hlinkClick r:id="rId3"/>
              </a:rPr>
              <a:t>. </a:t>
            </a:r>
            <a:r>
              <a:rPr lang="cs-CZ" dirty="0" err="1">
                <a:hlinkClick r:id="rId3"/>
              </a:rPr>
              <a:t>odb</a:t>
            </a:r>
            <a:r>
              <a:rPr lang="cs-CZ" dirty="0">
                <a:hlinkClick r:id="rId3"/>
              </a:rPr>
              <a:t>. </a:t>
            </a:r>
            <a:r>
              <a:rPr lang="cs-CZ" dirty="0" err="1">
                <a:hlinkClick r:id="rId3"/>
              </a:rPr>
              <a:t>kval</a:t>
            </a:r>
            <a:r>
              <a:rPr lang="cs-CZ" dirty="0">
                <a:hlinkClick r:id="rId3"/>
              </a:rPr>
              <a:t>.</a:t>
            </a:r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Ministerstvo </a:t>
            </a:r>
            <a:r>
              <a:rPr lang="cs-CZ" dirty="0"/>
              <a:t>kultury k vedení evidence osob oprávněných k restaurování. Jde o evidenci odlišnou od seznamu osob s povolením k restaurování podle § 14a odst. 8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/>
              <a:t>Požaduje-li ministerstvo kultury před uznáním odborné kvalifikace uchazeče splnění kompenzačních opatření ve smyslu </a:t>
            </a:r>
            <a:r>
              <a:rPr lang="cs-CZ" dirty="0">
                <a:hlinkClick r:id="rId2"/>
              </a:rPr>
              <a:t>zákona o uznávání odborné kvalifikace</a:t>
            </a:r>
            <a:r>
              <a:rPr lang="cs-CZ" dirty="0"/>
              <a:t>, rozhodne o požadovaném kompenzačním opatření, tj. rozdílové zkoušce nebo absolvování adaptačního období.</a:t>
            </a:r>
          </a:p>
          <a:p>
            <a:pPr marL="0" indent="0">
              <a:buNone/>
            </a:pPr>
            <a:r>
              <a:rPr lang="cs-CZ" dirty="0"/>
              <a:t>V případě volby splnění kompenzačního opatření formou rozdílové zkoušky stanoví rozsah rozdílové zkoušky, která může zahrnovat ověření jak teoretických, tak i praktických dovedností uchazeče, jež nejsou podle jím předloženého dokladu součástí odborné kvalifikace uchazeče (srov. § 14b odst. 2 a 3). Dále toto ustanovení zmocňuje ministerstvo kultury ke stanovení školy, na které uchazeč složí rozdílovou zkoušku podle restaurátorské specializace, ve které hodlá v České republice působit, avšak toto zmocnění není v souladu s úpravou obsaženou v odst. 2.</a:t>
            </a:r>
          </a:p>
          <a:p>
            <a:pPr marL="0" indent="0">
              <a:buNone/>
            </a:pPr>
            <a:r>
              <a:rPr lang="cs-CZ" dirty="0"/>
              <a:t>Pro případ volby splnění kompenzačního opatření formou adaptačního období ministerstvo kultury stanoví délku a odborné zaměření adaptačního období, včetně oblastí, jejichž znalost je nezbytná pro restaurování v restaurátorské specializaci, ve které uchazeč hodlá působit v České republice, a jež nejsou podle předloženého dokladu součástí odborné kvalifikace uchazeče, tedy odborné praxe. Dále ministerstvo kultury stanoví obsah dokumentace restaurátorských prací v rozsahu nejvýše tří prací provedených během adaptačního období, způsob jejího vyhodnocení a způsob vyhodnocení adaptačního období.</a:t>
            </a:r>
          </a:p>
          <a:p>
            <a:pPr marL="0" indent="0">
              <a:buNone/>
            </a:pPr>
            <a:r>
              <a:rPr lang="cs-CZ" dirty="0"/>
              <a:t>Odborně způsobilým k výkonu regulované činnosti podle zvláštního právního předpisu se uchazeč stává až rozhodnutím vydaným podle </a:t>
            </a:r>
            <a:r>
              <a:rPr lang="cs-CZ" dirty="0">
                <a:hlinkClick r:id="rId4"/>
              </a:rPr>
              <a:t>§ 24 odst. 6 zák. o </a:t>
            </a:r>
            <a:r>
              <a:rPr lang="cs-CZ" dirty="0" err="1">
                <a:hlinkClick r:id="rId4"/>
              </a:rPr>
              <a:t>uzn</a:t>
            </a:r>
            <a:r>
              <a:rPr lang="cs-CZ" dirty="0">
                <a:hlinkClick r:id="rId4"/>
              </a:rPr>
              <a:t>. </a:t>
            </a:r>
            <a:r>
              <a:rPr lang="cs-CZ" dirty="0" err="1">
                <a:hlinkClick r:id="rId4"/>
              </a:rPr>
              <a:t>odb</a:t>
            </a:r>
            <a:r>
              <a:rPr lang="cs-CZ" dirty="0">
                <a:hlinkClick r:id="rId4"/>
              </a:rPr>
              <a:t>. </a:t>
            </a:r>
            <a:r>
              <a:rPr lang="cs-CZ" dirty="0" err="1">
                <a:hlinkClick r:id="rId4"/>
              </a:rPr>
              <a:t>kval</a:t>
            </a:r>
            <a:r>
              <a:rPr lang="cs-CZ" dirty="0">
                <a:hlinkClick r:id="rId4"/>
              </a:rPr>
              <a:t>.</a:t>
            </a:r>
            <a:r>
              <a:rPr lang="cs-CZ" dirty="0"/>
              <a:t>, pokud doložil splnění kompenzačního opatření.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761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u="sng" dirty="0"/>
              <a:t>Přemisťování a vývoz kulturních památek a předmětů kulturní hodnoty do zahraničí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dirty="0"/>
              <a:t>K přemísťování kulturních památek by mělo docházet jen ve výjimečných případech, neboť by měla být respektována zásada, že památka by neměla být vytrhována ze svého </a:t>
            </a:r>
            <a:r>
              <a:rPr lang="cs-CZ" dirty="0" smtClean="0"/>
              <a:t>prostředí.</a:t>
            </a:r>
          </a:p>
          <a:p>
            <a:pPr marL="0" indent="0" algn="just">
              <a:buNone/>
            </a:pPr>
            <a:r>
              <a:rPr lang="cs-CZ" dirty="0" smtClean="0"/>
              <a:t>§ 18 zákona č. 20/1987 Sb.:</a:t>
            </a:r>
          </a:p>
          <a:p>
            <a:pPr marL="0" indent="0">
              <a:buNone/>
            </a:pPr>
            <a:r>
              <a:rPr lang="cs-CZ" dirty="0"/>
              <a:t>Stavbu, která je kulturní památkou, lze přemístit jen s předchozím souhlasem krajského úřadu po vyjádření odborné organizace státní památkové péče.</a:t>
            </a:r>
          </a:p>
          <a:p>
            <a:pPr marL="0" indent="0">
              <a:buNone/>
            </a:pPr>
            <a:r>
              <a:rPr lang="cs-CZ" dirty="0" smtClean="0"/>
              <a:t>Movitou </a:t>
            </a:r>
            <a:r>
              <a:rPr lang="cs-CZ" dirty="0"/>
              <a:t>věc, která je kulturní památkou, lze z veřejně přístupného místa trvale přemístit jen s předchozím souhlasem krajského úřadu po vyjádření odborné organizace státní památkové </a:t>
            </a:r>
            <a:r>
              <a:rPr lang="cs-CZ" dirty="0" smtClean="0"/>
              <a:t>péče.</a:t>
            </a:r>
          </a:p>
          <a:p>
            <a:pPr marL="0" indent="0">
              <a:buNone/>
            </a:pPr>
            <a:r>
              <a:rPr lang="cs-CZ" dirty="0" smtClean="0"/>
              <a:t>Krajský </a:t>
            </a:r>
            <a:r>
              <a:rPr lang="cs-CZ" dirty="0"/>
              <a:t>úřad, který dal souhlas k přemístění kulturní památky podle odstavců 1 a 2, uvědomí o tom odbornou organizaci státní památkové péče.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632425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1160</TotalTime>
  <Words>3000</Words>
  <Application>Microsoft Office PowerPoint</Application>
  <PresentationFormat>Vlastní</PresentationFormat>
  <Paragraphs>123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Motiv Office</vt:lpstr>
      <vt:lpstr>Právní rámec ochrany kulturního dědictví 5</vt:lpstr>
      <vt:lpstr>Právní úprava výkonu specializovaných profesí na úseku ochrany kulturního dědictví: povolení k restaurování kulturní památky (§ 14a)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Přemisťování a vývoz kulturních památek a předmětů kulturní hodnoty do zahraničí </vt:lpstr>
      <vt:lpstr>Užívání kulturních památek pro vědecký výzkum nebo pro účely výstavní</vt:lpstr>
      <vt:lpstr>Kulturní památky ve vztahu k zahraničí</vt:lpstr>
      <vt:lpstr>zákon č. 71/1994 Sb. o prodeji a vývozu předmětů kulturní hodnoty</vt:lpstr>
      <vt:lpstr>zákon č. 122/2000 Sb., o ochraně sbírek muzejní povahy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Právní rámec ochrany kulturního dědictví</dc:title>
  <dc:creator>Zdeňka Žáčková</dc:creator>
  <cp:lastModifiedBy>Žáčková Zdeňka Mgr. et. Mgr</cp:lastModifiedBy>
  <cp:revision>68</cp:revision>
  <dcterms:created xsi:type="dcterms:W3CDTF">2021-03-02T15:22:50Z</dcterms:created>
  <dcterms:modified xsi:type="dcterms:W3CDTF">2021-05-04T14:03:09Z</dcterms:modified>
</cp:coreProperties>
</file>