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299" r:id="rId4"/>
    <p:sldId id="300" r:id="rId5"/>
    <p:sldId id="301" r:id="rId6"/>
    <p:sldId id="302" r:id="rId7"/>
    <p:sldId id="303" r:id="rId8"/>
    <p:sldId id="304" r:id="rId9"/>
    <p:sldId id="305" r:id="rId10"/>
    <p:sldId id="306" r:id="rId11"/>
    <p:sldId id="307" r:id="rId12"/>
    <p:sldId id="308" r:id="rId13"/>
    <p:sldId id="316" r:id="rId14"/>
    <p:sldId id="317" r:id="rId15"/>
    <p:sldId id="318" r:id="rId16"/>
    <p:sldId id="319" r:id="rId17"/>
    <p:sldId id="320" r:id="rId18"/>
    <p:sldId id="321" r:id="rId19"/>
    <p:sldId id="322" r:id="rId20"/>
    <p:sldId id="323" r:id="rId21"/>
    <p:sldId id="309" r:id="rId22"/>
    <p:sldId id="324" r:id="rId23"/>
    <p:sldId id="325" r:id="rId24"/>
    <p:sldId id="326" r:id="rId25"/>
    <p:sldId id="327" r:id="rId26"/>
    <p:sldId id="328"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883" autoAdjust="0"/>
  </p:normalViewPr>
  <p:slideViewPr>
    <p:cSldViewPr snapToGrid="0">
      <p:cViewPr varScale="1">
        <p:scale>
          <a:sx n="63" d="100"/>
          <a:sy n="63" d="100"/>
        </p:scale>
        <p:origin x="804"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9304BA-8710-4954-8FB1-421773F2FFD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4196470-042A-4BDB-9474-442E23EC5E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49EBE77-318D-4B90-8E46-6E84DDC9EE3C}"/>
              </a:ext>
            </a:extLst>
          </p:cNvPr>
          <p:cNvSpPr>
            <a:spLocks noGrp="1"/>
          </p:cNvSpPr>
          <p:nvPr>
            <p:ph type="dt" sz="half" idx="10"/>
          </p:nvPr>
        </p:nvSpPr>
        <p:spPr/>
        <p:txBody>
          <a:bodyPr/>
          <a:lstStyle/>
          <a:p>
            <a:fld id="{177FCE3F-5ADE-47BD-AA8F-39BAE5383F99}" type="datetimeFigureOut">
              <a:rPr lang="cs-CZ" smtClean="0"/>
              <a:t>18.05.2021</a:t>
            </a:fld>
            <a:endParaRPr lang="cs-CZ"/>
          </a:p>
        </p:txBody>
      </p:sp>
      <p:sp>
        <p:nvSpPr>
          <p:cNvPr id="5" name="Zástupný symbol pro zápatí 4">
            <a:extLst>
              <a:ext uri="{FF2B5EF4-FFF2-40B4-BE49-F238E27FC236}">
                <a16:creationId xmlns:a16="http://schemas.microsoft.com/office/drawing/2014/main" id="{3FA6AE71-A092-4CEC-B4F2-87072CB5086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CE619CD-6CB4-4E69-9279-25A0F4164961}"/>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2316712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7EF04E-A6D0-4131-8577-CF4FFEB6842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63E4430-9C6E-4AA4-8F15-E8EDEBBD8C74}"/>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BC193F3-C434-4743-9074-52FB55D2ABF5}"/>
              </a:ext>
            </a:extLst>
          </p:cNvPr>
          <p:cNvSpPr>
            <a:spLocks noGrp="1"/>
          </p:cNvSpPr>
          <p:nvPr>
            <p:ph type="dt" sz="half" idx="10"/>
          </p:nvPr>
        </p:nvSpPr>
        <p:spPr/>
        <p:txBody>
          <a:bodyPr/>
          <a:lstStyle/>
          <a:p>
            <a:fld id="{177FCE3F-5ADE-47BD-AA8F-39BAE5383F99}" type="datetimeFigureOut">
              <a:rPr lang="cs-CZ" smtClean="0"/>
              <a:t>18.05.2021</a:t>
            </a:fld>
            <a:endParaRPr lang="cs-CZ"/>
          </a:p>
        </p:txBody>
      </p:sp>
      <p:sp>
        <p:nvSpPr>
          <p:cNvPr id="5" name="Zástupný symbol pro zápatí 4">
            <a:extLst>
              <a:ext uri="{FF2B5EF4-FFF2-40B4-BE49-F238E27FC236}">
                <a16:creationId xmlns:a16="http://schemas.microsoft.com/office/drawing/2014/main" id="{CF26326E-5270-4AFE-A993-5BCE4628E49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5AF15DB-0030-4680-9ABA-C141281A82DF}"/>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3796677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9DAF9CC-E07F-40C4-828C-40F3DD74B9E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8388DB7-B976-462A-B7ED-E02A70DEF4D2}"/>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37F817B-5F7C-400B-B999-BC48BB3F13E4}"/>
              </a:ext>
            </a:extLst>
          </p:cNvPr>
          <p:cNvSpPr>
            <a:spLocks noGrp="1"/>
          </p:cNvSpPr>
          <p:nvPr>
            <p:ph type="dt" sz="half" idx="10"/>
          </p:nvPr>
        </p:nvSpPr>
        <p:spPr/>
        <p:txBody>
          <a:bodyPr/>
          <a:lstStyle/>
          <a:p>
            <a:fld id="{177FCE3F-5ADE-47BD-AA8F-39BAE5383F99}" type="datetimeFigureOut">
              <a:rPr lang="cs-CZ" smtClean="0"/>
              <a:t>18.05.2021</a:t>
            </a:fld>
            <a:endParaRPr lang="cs-CZ"/>
          </a:p>
        </p:txBody>
      </p:sp>
      <p:sp>
        <p:nvSpPr>
          <p:cNvPr id="5" name="Zástupný symbol pro zápatí 4">
            <a:extLst>
              <a:ext uri="{FF2B5EF4-FFF2-40B4-BE49-F238E27FC236}">
                <a16:creationId xmlns:a16="http://schemas.microsoft.com/office/drawing/2014/main" id="{4B1F107F-9C4F-4CAB-A2B3-960224DAD02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EA3FA02-9B4A-419F-9E34-CB9F97FEC802}"/>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2781502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40E537-2BEB-41FA-BE92-6733B297DE4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B8B33CA-5CED-44A6-B708-2ED64BCFCB5E}"/>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5014B4D-C1BF-4817-A813-985D38AB35DD}"/>
              </a:ext>
            </a:extLst>
          </p:cNvPr>
          <p:cNvSpPr>
            <a:spLocks noGrp="1"/>
          </p:cNvSpPr>
          <p:nvPr>
            <p:ph type="dt" sz="half" idx="10"/>
          </p:nvPr>
        </p:nvSpPr>
        <p:spPr/>
        <p:txBody>
          <a:bodyPr/>
          <a:lstStyle/>
          <a:p>
            <a:fld id="{177FCE3F-5ADE-47BD-AA8F-39BAE5383F99}" type="datetimeFigureOut">
              <a:rPr lang="cs-CZ" smtClean="0"/>
              <a:t>18.05.2021</a:t>
            </a:fld>
            <a:endParaRPr lang="cs-CZ"/>
          </a:p>
        </p:txBody>
      </p:sp>
      <p:sp>
        <p:nvSpPr>
          <p:cNvPr id="5" name="Zástupný symbol pro zápatí 4">
            <a:extLst>
              <a:ext uri="{FF2B5EF4-FFF2-40B4-BE49-F238E27FC236}">
                <a16:creationId xmlns:a16="http://schemas.microsoft.com/office/drawing/2014/main" id="{0D7CF36A-1AB7-442A-A1CB-9F9704A21AC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5A9CDEC-77AF-4CD7-AE09-1AA2032BFAAE}"/>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21630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5C79E7-A953-4C63-8448-F91AAEF28AA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6274B072-55B7-4DA6-BCC5-0BC72A0DDC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A87824DC-556D-45A6-9C5A-1E6396FB889E}"/>
              </a:ext>
            </a:extLst>
          </p:cNvPr>
          <p:cNvSpPr>
            <a:spLocks noGrp="1"/>
          </p:cNvSpPr>
          <p:nvPr>
            <p:ph type="dt" sz="half" idx="10"/>
          </p:nvPr>
        </p:nvSpPr>
        <p:spPr/>
        <p:txBody>
          <a:bodyPr/>
          <a:lstStyle/>
          <a:p>
            <a:fld id="{177FCE3F-5ADE-47BD-AA8F-39BAE5383F99}" type="datetimeFigureOut">
              <a:rPr lang="cs-CZ" smtClean="0"/>
              <a:t>18.05.2021</a:t>
            </a:fld>
            <a:endParaRPr lang="cs-CZ"/>
          </a:p>
        </p:txBody>
      </p:sp>
      <p:sp>
        <p:nvSpPr>
          <p:cNvPr id="5" name="Zástupný symbol pro zápatí 4">
            <a:extLst>
              <a:ext uri="{FF2B5EF4-FFF2-40B4-BE49-F238E27FC236}">
                <a16:creationId xmlns:a16="http://schemas.microsoft.com/office/drawing/2014/main" id="{0A5987E7-9248-4F89-85DB-619050682B5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D9ADAFD-1BB4-462C-8A60-171A2E127EA5}"/>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791799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9D5A90-E8AD-4B89-AA58-6198CA678513}"/>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9984B1A-487E-47D3-A4D7-54F59667EDDC}"/>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F31C4EE3-4CD5-41FF-A0EB-29C57B345091}"/>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BCCB488-75BF-4A0A-834B-7E340722DC79}"/>
              </a:ext>
            </a:extLst>
          </p:cNvPr>
          <p:cNvSpPr>
            <a:spLocks noGrp="1"/>
          </p:cNvSpPr>
          <p:nvPr>
            <p:ph type="dt" sz="half" idx="10"/>
          </p:nvPr>
        </p:nvSpPr>
        <p:spPr/>
        <p:txBody>
          <a:bodyPr/>
          <a:lstStyle/>
          <a:p>
            <a:fld id="{177FCE3F-5ADE-47BD-AA8F-39BAE5383F99}" type="datetimeFigureOut">
              <a:rPr lang="cs-CZ" smtClean="0"/>
              <a:t>18.05.2021</a:t>
            </a:fld>
            <a:endParaRPr lang="cs-CZ"/>
          </a:p>
        </p:txBody>
      </p:sp>
      <p:sp>
        <p:nvSpPr>
          <p:cNvPr id="6" name="Zástupný symbol pro zápatí 5">
            <a:extLst>
              <a:ext uri="{FF2B5EF4-FFF2-40B4-BE49-F238E27FC236}">
                <a16:creationId xmlns:a16="http://schemas.microsoft.com/office/drawing/2014/main" id="{7A5DEA4D-0DDE-47E9-ABEC-2B478CF96C2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F361CD0-213B-487C-BCDD-BE173C8B40EC}"/>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5925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2CC60A-3DE0-4E5D-A874-EFBFEC54B85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6470FBA1-B394-4A44-BD2A-4450261BF4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58C9921-A9FC-41C8-B615-952374F78DBA}"/>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C0430BD5-2DEF-4D91-B50E-3DD6D44DCE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3A8491F-1A62-4074-AA23-E4F979A3B0AE}"/>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0624B120-9619-4E0B-8189-48B07400E2D2}"/>
              </a:ext>
            </a:extLst>
          </p:cNvPr>
          <p:cNvSpPr>
            <a:spLocks noGrp="1"/>
          </p:cNvSpPr>
          <p:nvPr>
            <p:ph type="dt" sz="half" idx="10"/>
          </p:nvPr>
        </p:nvSpPr>
        <p:spPr/>
        <p:txBody>
          <a:bodyPr/>
          <a:lstStyle/>
          <a:p>
            <a:fld id="{177FCE3F-5ADE-47BD-AA8F-39BAE5383F99}" type="datetimeFigureOut">
              <a:rPr lang="cs-CZ" smtClean="0"/>
              <a:t>18.05.2021</a:t>
            </a:fld>
            <a:endParaRPr lang="cs-CZ"/>
          </a:p>
        </p:txBody>
      </p:sp>
      <p:sp>
        <p:nvSpPr>
          <p:cNvPr id="8" name="Zástupný symbol pro zápatí 7">
            <a:extLst>
              <a:ext uri="{FF2B5EF4-FFF2-40B4-BE49-F238E27FC236}">
                <a16:creationId xmlns:a16="http://schemas.microsoft.com/office/drawing/2014/main" id="{03FA88DA-6084-40B5-8869-04EE3387B73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6EB9939-652E-40D7-99A1-05E3177AAADC}"/>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36027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7673EA-490D-4C57-A263-11E8E790B28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F3B3962-FF28-4946-B56F-9E14808D3FC5}"/>
              </a:ext>
            </a:extLst>
          </p:cNvPr>
          <p:cNvSpPr>
            <a:spLocks noGrp="1"/>
          </p:cNvSpPr>
          <p:nvPr>
            <p:ph type="dt" sz="half" idx="10"/>
          </p:nvPr>
        </p:nvSpPr>
        <p:spPr/>
        <p:txBody>
          <a:bodyPr/>
          <a:lstStyle/>
          <a:p>
            <a:fld id="{177FCE3F-5ADE-47BD-AA8F-39BAE5383F99}" type="datetimeFigureOut">
              <a:rPr lang="cs-CZ" smtClean="0"/>
              <a:t>18.05.2021</a:t>
            </a:fld>
            <a:endParaRPr lang="cs-CZ"/>
          </a:p>
        </p:txBody>
      </p:sp>
      <p:sp>
        <p:nvSpPr>
          <p:cNvPr id="4" name="Zástupný symbol pro zápatí 3">
            <a:extLst>
              <a:ext uri="{FF2B5EF4-FFF2-40B4-BE49-F238E27FC236}">
                <a16:creationId xmlns:a16="http://schemas.microsoft.com/office/drawing/2014/main" id="{26B79705-0514-4354-8CEE-41F4091B5AA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FF7E494-EF27-4710-8B90-23ED69E85C06}"/>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722046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3FA046C-8226-452B-B0F7-BAA5B3432002}"/>
              </a:ext>
            </a:extLst>
          </p:cNvPr>
          <p:cNvSpPr>
            <a:spLocks noGrp="1"/>
          </p:cNvSpPr>
          <p:nvPr>
            <p:ph type="dt" sz="half" idx="10"/>
          </p:nvPr>
        </p:nvSpPr>
        <p:spPr/>
        <p:txBody>
          <a:bodyPr/>
          <a:lstStyle/>
          <a:p>
            <a:fld id="{177FCE3F-5ADE-47BD-AA8F-39BAE5383F99}" type="datetimeFigureOut">
              <a:rPr lang="cs-CZ" smtClean="0"/>
              <a:t>18.05.2021</a:t>
            </a:fld>
            <a:endParaRPr lang="cs-CZ"/>
          </a:p>
        </p:txBody>
      </p:sp>
      <p:sp>
        <p:nvSpPr>
          <p:cNvPr id="3" name="Zástupný symbol pro zápatí 2">
            <a:extLst>
              <a:ext uri="{FF2B5EF4-FFF2-40B4-BE49-F238E27FC236}">
                <a16:creationId xmlns:a16="http://schemas.microsoft.com/office/drawing/2014/main" id="{8D9D6C66-1637-4AB5-B895-45223A6E914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58B3D73-2247-4F74-85F9-FB5EFB11A900}"/>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280970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38F4E7-0DEC-4F53-8FE4-C3D7486A9A6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124BC8CD-CBDD-447A-828C-2B57D17AF5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0EE45E27-F9E3-4767-80E2-47812B5DBA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C6B16160-B529-42CF-9619-0E56BF294F64}"/>
              </a:ext>
            </a:extLst>
          </p:cNvPr>
          <p:cNvSpPr>
            <a:spLocks noGrp="1"/>
          </p:cNvSpPr>
          <p:nvPr>
            <p:ph type="dt" sz="half" idx="10"/>
          </p:nvPr>
        </p:nvSpPr>
        <p:spPr/>
        <p:txBody>
          <a:bodyPr/>
          <a:lstStyle/>
          <a:p>
            <a:fld id="{177FCE3F-5ADE-47BD-AA8F-39BAE5383F99}" type="datetimeFigureOut">
              <a:rPr lang="cs-CZ" smtClean="0"/>
              <a:t>18.05.2021</a:t>
            </a:fld>
            <a:endParaRPr lang="cs-CZ"/>
          </a:p>
        </p:txBody>
      </p:sp>
      <p:sp>
        <p:nvSpPr>
          <p:cNvPr id="6" name="Zástupný symbol pro zápatí 5">
            <a:extLst>
              <a:ext uri="{FF2B5EF4-FFF2-40B4-BE49-F238E27FC236}">
                <a16:creationId xmlns:a16="http://schemas.microsoft.com/office/drawing/2014/main" id="{FA069426-4D51-4621-A51A-5D074CB574C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175571C-564D-4355-A73E-048C0C93F332}"/>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4070119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2C9E4-E08D-45D0-8F64-4308407261D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8E975A5-1178-4C92-88DA-46F32F71D1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234FF8B7-57A7-4AD6-83CF-2212F9F33F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53EAB52-D8AB-4D5E-AC26-DEA55DBC2B15}"/>
              </a:ext>
            </a:extLst>
          </p:cNvPr>
          <p:cNvSpPr>
            <a:spLocks noGrp="1"/>
          </p:cNvSpPr>
          <p:nvPr>
            <p:ph type="dt" sz="half" idx="10"/>
          </p:nvPr>
        </p:nvSpPr>
        <p:spPr/>
        <p:txBody>
          <a:bodyPr/>
          <a:lstStyle/>
          <a:p>
            <a:fld id="{177FCE3F-5ADE-47BD-AA8F-39BAE5383F99}" type="datetimeFigureOut">
              <a:rPr lang="cs-CZ" smtClean="0"/>
              <a:t>18.05.2021</a:t>
            </a:fld>
            <a:endParaRPr lang="cs-CZ"/>
          </a:p>
        </p:txBody>
      </p:sp>
      <p:sp>
        <p:nvSpPr>
          <p:cNvPr id="6" name="Zástupný symbol pro zápatí 5">
            <a:extLst>
              <a:ext uri="{FF2B5EF4-FFF2-40B4-BE49-F238E27FC236}">
                <a16:creationId xmlns:a16="http://schemas.microsoft.com/office/drawing/2014/main" id="{B3ECCE99-A69B-48C4-8FCC-DB44D227821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45EFCB3-4034-4ED7-896D-7DBC6BFF9A59}"/>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4005064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5524A3D-0D9D-475E-AA6D-41DC284C7E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E670AC65-2187-4834-9410-D4F933AC02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77586F8-A1CD-4023-9CCA-407122FC9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FCE3F-5ADE-47BD-AA8F-39BAE5383F99}" type="datetimeFigureOut">
              <a:rPr lang="cs-CZ" smtClean="0"/>
              <a:t>18.05.2021</a:t>
            </a:fld>
            <a:endParaRPr lang="cs-CZ"/>
          </a:p>
        </p:txBody>
      </p:sp>
      <p:sp>
        <p:nvSpPr>
          <p:cNvPr id="5" name="Zástupný symbol pro zápatí 4">
            <a:extLst>
              <a:ext uri="{FF2B5EF4-FFF2-40B4-BE49-F238E27FC236}">
                <a16:creationId xmlns:a16="http://schemas.microsoft.com/office/drawing/2014/main" id="{D59B09AF-18BC-4152-8E71-BCDA6949B8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212A7DA-8578-47DD-8090-F638B49B40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3CF7F-0ACC-49E6-95FA-6138D937829A}" type="slidenum">
              <a:rPr lang="cs-CZ" smtClean="0"/>
              <a:t>‹#›</a:t>
            </a:fld>
            <a:endParaRPr lang="cs-CZ"/>
          </a:p>
        </p:txBody>
      </p:sp>
    </p:spTree>
    <p:extLst>
      <p:ext uri="{BB962C8B-B14F-4D97-AF65-F5344CB8AC3E}">
        <p14:creationId xmlns:p14="http://schemas.microsoft.com/office/powerpoint/2010/main" val="331695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aspi.cz/products/lawText/7/33950/1/ASPI%253A/244/1998%20Sb.%2523?ucin-k-dni=21.7.2003" TargetMode="External"/><Relationship Id="rId2" Type="http://schemas.openxmlformats.org/officeDocument/2006/relationships/hyperlink" Target="https://www.aspi.cz/products/lawText/7/33950/1/ASPI%253A/148/1998%20Sb.%2523?ucin-k-dni=21.7.2003" TargetMode="External"/><Relationship Id="rId1" Type="http://schemas.openxmlformats.org/officeDocument/2006/relationships/slideLayout" Target="../slideLayouts/slideLayout2.xml"/><Relationship Id="rId6" Type="http://schemas.openxmlformats.org/officeDocument/2006/relationships/hyperlink" Target="https://www.aspi.cz/products/lawText/7/33950/1/ASPI%253A/101/2000%20Sb.%2523?ucin-k-dni=21.7.2003" TargetMode="External"/><Relationship Id="rId5" Type="http://schemas.openxmlformats.org/officeDocument/2006/relationships/hyperlink" Target="https://www.aspi.cz/products/lawText/7/33950/1/ASPI%253A/391/2001%20Sb.%2523?ucin-k-dni=21.7.2003" TargetMode="External"/><Relationship Id="rId4" Type="http://schemas.openxmlformats.org/officeDocument/2006/relationships/hyperlink" Target="https://www.aspi.cz/products/lawText/7/33950/1/ASPI%253A/338/1999%20Sb.%2523?ucin-k-dni=21.7.200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unesco-czech.cz/unesco-pamatky/"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spi.cz/products/lawText/1/58364/1/ASPI%3A/499/2004%20Sb.%23P%F8%EDl/.2" TargetMode="External"/><Relationship Id="rId2" Type="http://schemas.openxmlformats.org/officeDocument/2006/relationships/hyperlink" Target="https://www.aspi.cz/products/lawText/1/58364/1/ASPI%3A/499/2004%20Sb.%23P%F8%EDl/.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aspi.cz/products/lawText/1/58364/1/ASPI%3A/499/2004%20Sb.%23P%F8%EDl/.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0054E7-ABFD-4730-B040-360769B60E6B}"/>
              </a:ext>
            </a:extLst>
          </p:cNvPr>
          <p:cNvSpPr>
            <a:spLocks noGrp="1"/>
          </p:cNvSpPr>
          <p:nvPr>
            <p:ph type="ctrTitle"/>
          </p:nvPr>
        </p:nvSpPr>
        <p:spPr/>
        <p:txBody>
          <a:bodyPr/>
          <a:lstStyle/>
          <a:p>
            <a:r>
              <a:rPr lang="cs-CZ" dirty="0"/>
              <a:t>Právní rámec ochrany kulturního dědictví 6</a:t>
            </a:r>
          </a:p>
        </p:txBody>
      </p:sp>
      <p:sp>
        <p:nvSpPr>
          <p:cNvPr id="3" name="Podnadpis 2">
            <a:extLst>
              <a:ext uri="{FF2B5EF4-FFF2-40B4-BE49-F238E27FC236}">
                <a16:creationId xmlns:a16="http://schemas.microsoft.com/office/drawing/2014/main" id="{0B0767FA-5199-4CB7-8050-3D0CCD4C401B}"/>
              </a:ext>
            </a:extLst>
          </p:cNvPr>
          <p:cNvSpPr>
            <a:spLocks noGrp="1"/>
          </p:cNvSpPr>
          <p:nvPr>
            <p:ph type="subTitle" idx="1"/>
          </p:nvPr>
        </p:nvSpPr>
        <p:spPr>
          <a:xfrm>
            <a:off x="1524000" y="3602037"/>
            <a:ext cx="9326252" cy="2133599"/>
          </a:xfrm>
        </p:spPr>
        <p:txBody>
          <a:bodyPr>
            <a:normAutofit/>
          </a:bodyPr>
          <a:lstStyle/>
          <a:p>
            <a:r>
              <a:rPr lang="cs-CZ" dirty="0"/>
              <a:t>Zákon o archivnictví</a:t>
            </a:r>
          </a:p>
          <a:p>
            <a:r>
              <a:rPr lang="cs-CZ" dirty="0"/>
              <a:t>Ochrana kulturního dědictví na mezinárodní úrovni: UNESCO, ochrana kulturního dědictví v rámci EU, ochrana kulturního dědictví v rámci Rady Evropy, postup zápisu vybrané kulturní památky na seznam UNESCO.</a:t>
            </a:r>
          </a:p>
          <a:p>
            <a:endParaRPr lang="cs-CZ" dirty="0"/>
          </a:p>
          <a:p>
            <a:endParaRPr lang="cs-CZ" dirty="0"/>
          </a:p>
        </p:txBody>
      </p:sp>
    </p:spTree>
    <p:extLst>
      <p:ext uri="{BB962C8B-B14F-4D97-AF65-F5344CB8AC3E}">
        <p14:creationId xmlns:p14="http://schemas.microsoft.com/office/powerpoint/2010/main" val="2741911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45719"/>
          </a:xfrm>
        </p:spPr>
        <p:txBody>
          <a:bodyPr>
            <a:normAutofit fontScale="90000"/>
          </a:bodyPr>
          <a:lstStyle/>
          <a:p>
            <a:pPr algn="ctr"/>
            <a:endParaRPr lang="cs-CZ" b="1" u="sng" dirty="0"/>
          </a:p>
        </p:txBody>
      </p:sp>
      <p:sp>
        <p:nvSpPr>
          <p:cNvPr id="3" name="Zástupný symbol pro obsah 2"/>
          <p:cNvSpPr>
            <a:spLocks noGrp="1"/>
          </p:cNvSpPr>
          <p:nvPr>
            <p:ph idx="1"/>
          </p:nvPr>
        </p:nvSpPr>
        <p:spPr>
          <a:xfrm>
            <a:off x="838200" y="543464"/>
            <a:ext cx="10515600" cy="5633499"/>
          </a:xfrm>
        </p:spPr>
        <p:txBody>
          <a:bodyPr/>
          <a:lstStyle/>
          <a:p>
            <a:pPr marL="0" indent="0" algn="just">
              <a:buNone/>
            </a:pPr>
            <a:r>
              <a:rPr lang="cs-CZ" dirty="0"/>
              <a:t>Podle </a:t>
            </a:r>
            <a:r>
              <a:rPr lang="cs-CZ" b="1" dirty="0"/>
              <a:t>původu</a:t>
            </a:r>
            <a:r>
              <a:rPr lang="cs-CZ" dirty="0"/>
              <a:t> se za archiválie příslušným archivem vybírají dokumenty, které mají trvalou hodnotu vzhledem k významu, funkci anebo postavení jejich původce.</a:t>
            </a:r>
          </a:p>
          <a:p>
            <a:pPr marL="0" indent="0" algn="just">
              <a:buNone/>
            </a:pPr>
            <a:r>
              <a:rPr lang="cs-CZ" dirty="0"/>
              <a:t>Podle </a:t>
            </a:r>
            <a:r>
              <a:rPr lang="cs-CZ" b="1" dirty="0"/>
              <a:t>vnějších znaků </a:t>
            </a:r>
            <a:r>
              <a:rPr lang="cs-CZ" dirty="0"/>
              <a:t>se za archiválie příslušným archivem vybírají dokumenty, které mají trvalou hodnotu vzhledem k jejich výtvarné hodnotě, jazyku, písmu, psací látce, způsobu vyhotovení, případně i dalším obdobným vlastnostem.</a:t>
            </a:r>
          </a:p>
          <a:p>
            <a:pPr marL="0" indent="0">
              <a:buNone/>
            </a:pPr>
            <a:endParaRPr lang="cs-CZ" dirty="0"/>
          </a:p>
        </p:txBody>
      </p:sp>
    </p:spTree>
    <p:extLst>
      <p:ext uri="{BB962C8B-B14F-4D97-AF65-F5344CB8AC3E}">
        <p14:creationId xmlns:p14="http://schemas.microsoft.com/office/powerpoint/2010/main" val="2740055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4822"/>
          </a:xfrm>
        </p:spPr>
        <p:txBody>
          <a:bodyPr>
            <a:normAutofit fontScale="90000"/>
          </a:bodyPr>
          <a:lstStyle/>
          <a:p>
            <a:endParaRPr lang="cs-CZ" b="1" u="sng" dirty="0"/>
          </a:p>
        </p:txBody>
      </p:sp>
      <p:sp>
        <p:nvSpPr>
          <p:cNvPr id="3" name="Zástupný symbol pro obsah 2"/>
          <p:cNvSpPr>
            <a:spLocks noGrp="1"/>
          </p:cNvSpPr>
          <p:nvPr>
            <p:ph idx="1"/>
          </p:nvPr>
        </p:nvSpPr>
        <p:spPr>
          <a:xfrm>
            <a:off x="838200" y="534838"/>
            <a:ext cx="10515600" cy="5642125"/>
          </a:xfrm>
        </p:spPr>
        <p:txBody>
          <a:bodyPr>
            <a:normAutofit fontScale="92500" lnSpcReduction="10000"/>
          </a:bodyPr>
          <a:lstStyle/>
          <a:p>
            <a:pPr marL="0" indent="0">
              <a:buNone/>
            </a:pPr>
            <a:r>
              <a:rPr lang="cs-CZ" b="1" dirty="0"/>
              <a:t>Výběr</a:t>
            </a:r>
            <a:r>
              <a:rPr lang="cs-CZ" dirty="0"/>
              <a:t> archiválií z dokumentů původců provádí </a:t>
            </a:r>
            <a:r>
              <a:rPr lang="cs-CZ" b="1" dirty="0"/>
              <a:t>příslušný archiv</a:t>
            </a:r>
            <a:r>
              <a:rPr lang="cs-CZ" dirty="0"/>
              <a:t> </a:t>
            </a:r>
            <a:r>
              <a:rPr lang="cs-CZ" b="1" dirty="0"/>
              <a:t>ve</a:t>
            </a:r>
            <a:r>
              <a:rPr lang="cs-CZ" dirty="0"/>
              <a:t> </a:t>
            </a:r>
            <a:r>
              <a:rPr lang="cs-CZ" b="1" dirty="0"/>
              <a:t>skartačním</a:t>
            </a:r>
            <a:r>
              <a:rPr lang="cs-CZ" dirty="0"/>
              <a:t> řízení nebo </a:t>
            </a:r>
            <a:r>
              <a:rPr lang="cs-CZ" b="1" dirty="0"/>
              <a:t>mimo skartační řízení</a:t>
            </a:r>
            <a:r>
              <a:rPr lang="cs-CZ" dirty="0"/>
              <a:t>.</a:t>
            </a:r>
          </a:p>
          <a:p>
            <a:pPr marL="0" indent="0">
              <a:buNone/>
            </a:pPr>
            <a:endParaRPr lang="cs-CZ" dirty="0"/>
          </a:p>
          <a:p>
            <a:r>
              <a:rPr lang="cs-CZ" b="1" dirty="0"/>
              <a:t>Ve skartačním řízení</a:t>
            </a:r>
            <a:r>
              <a:rPr lang="cs-CZ" dirty="0"/>
              <a:t>: </a:t>
            </a:r>
          </a:p>
          <a:p>
            <a:pPr marL="0" indent="0" algn="just">
              <a:buNone/>
            </a:pPr>
            <a:r>
              <a:rPr lang="cs-CZ" dirty="0"/>
              <a:t>Výběr archiválií ve skartačním řízení provádí příslušný archiv z dokumentů veřejnoprávního původce, z dokumentů jeho právního předchůdce a z dokumentů soukromoprávního původce, má-li zřízen soukromý archiv.</a:t>
            </a:r>
          </a:p>
          <a:p>
            <a:pPr marL="0" indent="0" algn="just">
              <a:buNone/>
            </a:pPr>
            <a:r>
              <a:rPr lang="cs-CZ" dirty="0"/>
              <a:t>Výběr archiválií ve skartačním řízení provádí příslušný archiv z dokumentů soukromoprávního původce, požádá-li o to soukromoprávní původce.</a:t>
            </a:r>
          </a:p>
          <a:p>
            <a:pPr marL="0" indent="0" algn="just">
              <a:buNone/>
            </a:pPr>
            <a:r>
              <a:rPr lang="cs-CZ" dirty="0"/>
              <a:t>Skartační řízení je postup, při kterém se vyřazují dokumenty, jimž uplynuly skartační lhůty a jež jsou nadále nepotřebné pro činnost původce.</a:t>
            </a:r>
          </a:p>
          <a:p>
            <a:pPr marL="0" indent="0" algn="just">
              <a:buNone/>
            </a:pPr>
            <a:r>
              <a:rPr lang="cs-CZ" dirty="0"/>
              <a:t>Na základě skartačního řízení příslušný archiv určí, do čí péče budou dokumenty vybrané jako archiválie náležet, a vyhotoví protokol o provedeném skartačním řízení – opravný prostředek – námitky ke správnímu orgánu</a:t>
            </a:r>
          </a:p>
        </p:txBody>
      </p:sp>
    </p:spTree>
    <p:extLst>
      <p:ext uri="{BB962C8B-B14F-4D97-AF65-F5344CB8AC3E}">
        <p14:creationId xmlns:p14="http://schemas.microsoft.com/office/powerpoint/2010/main" val="383066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45719"/>
          </a:xfrm>
        </p:spPr>
        <p:txBody>
          <a:bodyPr>
            <a:normAutofit fontScale="90000"/>
          </a:bodyPr>
          <a:lstStyle/>
          <a:p>
            <a:pPr algn="ctr"/>
            <a:endParaRPr lang="cs-CZ" b="1" u="sng" dirty="0"/>
          </a:p>
        </p:txBody>
      </p:sp>
      <p:sp>
        <p:nvSpPr>
          <p:cNvPr id="3" name="Zástupný symbol pro obsah 2"/>
          <p:cNvSpPr>
            <a:spLocks noGrp="1"/>
          </p:cNvSpPr>
          <p:nvPr>
            <p:ph idx="1"/>
          </p:nvPr>
        </p:nvSpPr>
        <p:spPr>
          <a:xfrm>
            <a:off x="838200" y="612475"/>
            <a:ext cx="10515600" cy="5564488"/>
          </a:xfrm>
        </p:spPr>
        <p:txBody>
          <a:bodyPr>
            <a:normAutofit fontScale="47500" lnSpcReduction="20000"/>
          </a:bodyPr>
          <a:lstStyle/>
          <a:p>
            <a:pPr marL="0" indent="0">
              <a:buNone/>
            </a:pPr>
            <a:r>
              <a:rPr lang="cs-CZ" b="1" dirty="0"/>
              <a:t>Mimo skartační řízení: </a:t>
            </a:r>
          </a:p>
          <a:p>
            <a:pPr marL="0" indent="0">
              <a:buNone/>
            </a:pPr>
            <a:r>
              <a:rPr lang="cs-CZ" dirty="0"/>
              <a:t>Výběr archiválií mimo skartační řízení provádí příslušný archiv z dokumentů</a:t>
            </a:r>
          </a:p>
          <a:p>
            <a:pPr marL="0" indent="0">
              <a:buNone/>
            </a:pPr>
            <a:r>
              <a:rPr lang="cs-CZ" dirty="0"/>
              <a:t>a) soukromoprávního původce,</a:t>
            </a:r>
          </a:p>
          <a:p>
            <a:pPr marL="0" indent="0">
              <a:buNone/>
            </a:pPr>
            <a:r>
              <a:rPr lang="cs-CZ" dirty="0"/>
              <a:t>b) původce veřejnoprávního, které neprošly skartačním řízením,</a:t>
            </a:r>
          </a:p>
          <a:p>
            <a:pPr marL="0" indent="0">
              <a:buNone/>
            </a:pPr>
            <a:r>
              <a:rPr lang="cs-CZ" dirty="0"/>
              <a:t>c) nabídnutých vlastníkem České republice nebo jinému zřizovateli veřejného archivu darem, ke koupi nebo do úschovy,</a:t>
            </a:r>
          </a:p>
          <a:p>
            <a:pPr marL="0" indent="0">
              <a:buNone/>
            </a:pPr>
            <a:r>
              <a:rPr lang="cs-CZ" dirty="0"/>
              <a:t>d) České republiky, které připadlo vlastnictví k nim odúmrtí,</a:t>
            </a:r>
          </a:p>
          <a:p>
            <a:pPr marL="0" indent="0">
              <a:buNone/>
            </a:pPr>
            <a:r>
              <a:rPr lang="cs-CZ" dirty="0"/>
              <a:t>e) nalezených.</a:t>
            </a:r>
          </a:p>
          <a:p>
            <a:pPr marL="0" indent="0">
              <a:buNone/>
            </a:pPr>
            <a:endParaRPr lang="cs-CZ" dirty="0"/>
          </a:p>
          <a:p>
            <a:pPr marL="0" indent="0">
              <a:buNone/>
            </a:pPr>
            <a:r>
              <a:rPr lang="cs-CZ" dirty="0"/>
              <a:t>Mimo skartační řízení se provádí výběr archiválií buď na žádost původce, nebo vlastníka, anebo z moci úřední.</a:t>
            </a:r>
          </a:p>
          <a:p>
            <a:pPr marL="0" indent="0">
              <a:buNone/>
            </a:pPr>
            <a:r>
              <a:rPr lang="cs-CZ" dirty="0"/>
              <a:t>Výběr archiválií mimo skartační řízení se provádí z písemností původců, kteří nemají povinnost vykonávat spisovou službu. Další případy výběru archiválií mimo skartační řízení mohou nastat u písemností nabídnutých státu darem nebo ke koupi nebo u písemností na žádost původce nebo vlastníka.</a:t>
            </a:r>
          </a:p>
          <a:p>
            <a:pPr marL="0" indent="0">
              <a:buNone/>
            </a:pPr>
            <a:r>
              <a:rPr lang="cs-CZ" dirty="0"/>
              <a:t>Z moci úřední bude řízení zahájeno u písemností původců, kteří vykonávají spisovou službu, jestliže písemnosti neprošly skartačním řízením, a u písemností nalezených.</a:t>
            </a:r>
          </a:p>
          <a:p>
            <a:pPr marL="0" indent="0">
              <a:buNone/>
            </a:pPr>
            <a:r>
              <a:rPr lang="cs-CZ" dirty="0"/>
              <a:t>Výsledkem tohoto postupu je rovněž rozhodnutí příslušného archivu o vybrání písemností za archiválie a o jejich vzetí do evidence archiválií. Uložení archiválií ve veřejných archivech bude přicházet do úvahy pouze v případech, kdy vlastník archiválie nebude mít zřízen soukromý archiv a bude s tím souhlasit. </a:t>
            </a:r>
          </a:p>
          <a:p>
            <a:pPr marL="0" indent="0">
              <a:buNone/>
            </a:pPr>
            <a:r>
              <a:rPr lang="cs-CZ" dirty="0"/>
              <a:t>Výběr archiválií ze záznamů obsahujících utajované skutečnosti se provádí podle zvláštních předpisů - zákona č. </a:t>
            </a:r>
            <a:r>
              <a:rPr lang="cs-CZ" dirty="0">
                <a:hlinkClick r:id="rId2"/>
              </a:rPr>
              <a:t>148/1998 Sb.</a:t>
            </a:r>
            <a:r>
              <a:rPr lang="cs-CZ" dirty="0"/>
              <a:t>, o ochraně utajovaných skutečností a o změně některých zákonů, ve znění pozdějších předpisů, a vyhlášky Národního bezpečnostního úřadu č. </a:t>
            </a:r>
            <a:r>
              <a:rPr lang="cs-CZ" dirty="0">
                <a:hlinkClick r:id="rId3"/>
              </a:rPr>
              <a:t>244/1998 Sb.</a:t>
            </a:r>
            <a:r>
              <a:rPr lang="cs-CZ" dirty="0"/>
              <a:t>, o podrobnostech stanovení a označení stupně utajení a o postupech při tvorbě, evidenci, přenášení, přepravě, zapůjčování, ukládání, jiné manipulaci a skartaci utajovaných písemností, ve znění vyhlášky č. </a:t>
            </a:r>
            <a:r>
              <a:rPr lang="cs-CZ" dirty="0">
                <a:hlinkClick r:id="rId4"/>
              </a:rPr>
              <a:t>338/1999 Sb.</a:t>
            </a:r>
            <a:r>
              <a:rPr lang="cs-CZ" dirty="0"/>
              <a:t> a vyhlášky č. </a:t>
            </a:r>
            <a:r>
              <a:rPr lang="cs-CZ" dirty="0">
                <a:hlinkClick r:id="rId5"/>
              </a:rPr>
              <a:t>391/2001 Sb.</a:t>
            </a:r>
            <a:r>
              <a:rPr lang="cs-CZ" dirty="0"/>
              <a:t> Další možností bude zrušit nejprve stupeň utajení a pak teprve provést skartační řízení. Národní archiv nebo státní oblastní archivy nemohou do své péče přejímat archiválie, u nichž nebyl zrušen stupeň utajení.</a:t>
            </a:r>
          </a:p>
          <a:p>
            <a:pPr marL="0" indent="0">
              <a:buNone/>
            </a:pPr>
            <a:r>
              <a:rPr lang="cs-CZ" dirty="0"/>
              <a:t>Obdobně se bude postupovat u písemností obsahujících obchodní nebo bankovní tajemství. K výběru archiválií, k nahlížení do nich a pořizování výpisů, opisů nebo kopií se bude vždy vyžadovat souhlas podnikatele nebo klienta, případně třetí osoby, jíž se obchodní nebo bankovní tajemství týká.</a:t>
            </a:r>
          </a:p>
          <a:p>
            <a:pPr marL="0" indent="0">
              <a:buNone/>
            </a:pPr>
            <a:r>
              <a:rPr lang="cs-CZ" dirty="0"/>
              <a:t>V případě výběru archiválií obsahujících osobní údaje se také řeší vztah k zákonu č. </a:t>
            </a:r>
            <a:r>
              <a:rPr lang="cs-CZ" dirty="0">
                <a:hlinkClick r:id="rId6"/>
              </a:rPr>
              <a:t>101/2000 Sb.</a:t>
            </a:r>
            <a:r>
              <a:rPr lang="cs-CZ" dirty="0"/>
              <a:t>, o ochraně osobních údajů a o změně některých zákonů, ve znění pozdějších předpisů.</a:t>
            </a:r>
          </a:p>
          <a:p>
            <a:pPr marL="0" indent="0">
              <a:buNone/>
            </a:pPr>
            <a:endParaRPr lang="cs-CZ" dirty="0"/>
          </a:p>
          <a:p>
            <a:pPr marL="0" indent="0">
              <a:buNone/>
            </a:pPr>
            <a:endParaRPr lang="cs-CZ" dirty="0"/>
          </a:p>
          <a:p>
            <a:pPr marL="0" indent="0">
              <a:buNone/>
            </a:pPr>
            <a:endParaRPr lang="cs-CZ" b="1" dirty="0"/>
          </a:p>
        </p:txBody>
      </p:sp>
    </p:spTree>
    <p:extLst>
      <p:ext uri="{BB962C8B-B14F-4D97-AF65-F5344CB8AC3E}">
        <p14:creationId xmlns:p14="http://schemas.microsoft.com/office/powerpoint/2010/main" val="1291229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38200" y="422694"/>
            <a:ext cx="10515600" cy="5754269"/>
          </a:xfrm>
        </p:spPr>
        <p:txBody>
          <a:bodyPr>
            <a:normAutofit fontScale="70000" lnSpcReduction="20000"/>
          </a:bodyPr>
          <a:lstStyle/>
          <a:p>
            <a:pPr marL="0" indent="0">
              <a:buNone/>
            </a:pPr>
            <a:r>
              <a:rPr lang="cs-CZ" dirty="0"/>
              <a:t>Dokumenty vybrané jako archiválie a určené do péče archivu předá původce nebo vlastník dokumentu na základě protokolu o provedeném skartačním řízení nebo protokolu o provedeném výběru archiválií mimo skartační řízení určenému archivu. O předání se sepíše úřední záznam, jehož součástí je soupis předávaných dokumentů; u každého dokumentu v digitální podobě se uvedou údaje nutné pro jeho vyhledávání. Prováděcí právní předpis stanoví náležitosti soupisu předávaných dokumentů v digitální podobě.</a:t>
            </a:r>
          </a:p>
          <a:p>
            <a:pPr marL="0" indent="0">
              <a:buNone/>
            </a:pPr>
            <a:r>
              <a:rPr lang="cs-CZ" dirty="0"/>
              <a:t> Archiválie ve vlastnictví České republiky a archiválie ve vlastnictví územních samosprávných celků nebo jiných veřejnoprávních původců náležejí do péče veřejných archivů. Archiválie získané akviziční a sbírkotvornou činností kulturně vědecké instituce náležejí do péče této instituce.</a:t>
            </a:r>
          </a:p>
          <a:p>
            <a:pPr marL="0" indent="0">
              <a:buNone/>
            </a:pPr>
            <a:r>
              <a:rPr lang="cs-CZ" dirty="0"/>
              <a:t>Archiválie v digitální podobě náležející do péče Národního archivu, Archivu bezpečnostních složek nebo státních oblastních archivů se ukládají v Národním archivu. Archiválie v digitální podobě náležející do péče ostatních archivů se v těchto archivech ukládají, je-li jejich zřizovatelům uděleno oprávnění k ukládání archiválií v digitální podobě. Není-li zřizovatel archivu držitelem oprávnění k ukládání archiválií v digitální podobě, archiválie v digitální podobě náležející do jeho péče se na základě písemné dohody zřizovatelů archivů uloží v Národním archivu nebo v archivu, jehož zřizovateli je uděleno oprávnění k ukládání archiválií v digitální podobě (dále jen „digitální archiv“). Neuzavře-li zřizovatel archivu dohodu o uložení archiválií, archiválie v digitální podobě náležející do jeho péče se uloží v Národním archivu. Příslušnost archivu, do jehož péče archiválie v digitální podobě náleží, není jejím uložením v Národním archivu nebo v digitálním archivu dotčena.</a:t>
            </a:r>
          </a:p>
          <a:p>
            <a:pPr marL="0" indent="0">
              <a:buNone/>
            </a:pPr>
            <a:r>
              <a:rPr lang="cs-CZ" dirty="0"/>
              <a:t>Příslušný archiv může na základě žádosti původce vydat trvalý skartační souhlas na jím stanovený druh dokumentů, které lze zničit i bez výběru archiválií. Nedodrží-li původce podmínky stanovené v trvalém skartačním souhlasu, příslušný archiv může trvalý skartační souhlas zrušit z moci úřední. V případě zániku původce vydaný trvalý skartační souhlas nepřechází na právního nástupce.</a:t>
            </a:r>
          </a:p>
          <a:p>
            <a:endParaRPr lang="cs-CZ" dirty="0"/>
          </a:p>
        </p:txBody>
      </p:sp>
    </p:spTree>
    <p:extLst>
      <p:ext uri="{BB962C8B-B14F-4D97-AF65-F5344CB8AC3E}">
        <p14:creationId xmlns:p14="http://schemas.microsoft.com/office/powerpoint/2010/main" val="231111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38200" y="457200"/>
            <a:ext cx="10515600" cy="5995358"/>
          </a:xfrm>
        </p:spPr>
        <p:txBody>
          <a:bodyPr>
            <a:normAutofit fontScale="77500" lnSpcReduction="20000"/>
          </a:bodyPr>
          <a:lstStyle/>
          <a:p>
            <a:pPr marL="0" indent="0" algn="just">
              <a:buNone/>
            </a:pPr>
            <a:r>
              <a:rPr lang="cs-CZ" dirty="0"/>
              <a:t>Archiválie je třeba evidovat tak jako jiné součásti národního kulturního dědictví. Evidenční povinnosti podléhají všechny archiválie. Evidenční povinnost se nevztahuje na záznamy, které jsou na území České republiky přechodně, např. za účelem výstavy, studia nebo jako součást majetku zahraničních fyzických a právnických osob, protože u nás nejsou evidovány jako archiválie. Součástí </a:t>
            </a:r>
            <a:r>
              <a:rPr lang="cs-CZ" b="1" dirty="0"/>
              <a:t>Národního archivního fondu </a:t>
            </a:r>
            <a:r>
              <a:rPr lang="cs-CZ" dirty="0"/>
              <a:t>jsou však i archiválie cizí provenience, které jsou trvale na území České republiky a jsou jako takové evidovány (např. tzv. trofejní archivní fondy německé provenience, které po skončení druhé světové války zůstaly na území Československé republiky, archivní fondy cizích rodů, které přenesly v minulosti své sídlo na území dnešní České republiky, archiválie cizí provenience získané koupí, darem, sbírkotvornou činností apod.).</a:t>
            </a:r>
          </a:p>
          <a:p>
            <a:pPr marL="0" indent="0" algn="just">
              <a:buNone/>
            </a:pPr>
            <a:r>
              <a:rPr lang="cs-CZ" dirty="0"/>
              <a:t>Základní evidenci Národního archivního dědictví, která zahrnuje evidenci přírůstků a úbytků archiválií, evidenční listy Národního archivního dědictví a evidenci archivních pomůcek, vedou </a:t>
            </a:r>
            <a:r>
              <a:rPr lang="cs-CZ" b="1" dirty="0"/>
              <a:t>archivy a kulturně vědecké instituce, v jejichž péči se archiválie nacházejí</a:t>
            </a:r>
            <a:r>
              <a:rPr lang="cs-CZ" dirty="0"/>
              <a:t>. Archivy a kulturně vědecké instituce zařadí základní jednotky evidence do základní evidence Národního archivního dědictví po výběru archiválií. Pokud je jako archiválie vybrán dokument v digitální podobě, jako archiválie se eviduje a v Národním archivu nebo v digitálním archivu se ukládá jeho replika; replikou se pro účely péče o archiválii v digitální podobě rozumí řetězec znaků totožný s dokumentem v digitální podobě, z něhož byl vytvořen.</a:t>
            </a:r>
          </a:p>
          <a:p>
            <a:pPr marL="0" indent="0" algn="just">
              <a:buNone/>
            </a:pPr>
            <a:r>
              <a:rPr lang="cs-CZ" dirty="0"/>
              <a:t>Ústřední evidenci Národního archivního dědictví, která zahrnuje evidenční listy Národního archivního dědictví a evidenci archivních pomůcek, vede ministerstvo. Archivy a kulturně vědecké instituce vedoucí základní evidenci jsou povinny poskytovat ministerstvu údaje z evidenčních listů Národního archivního dědictví a z evidence archivních pomůcek a zasílat mu stejnopisy svých archivních pomůcek. </a:t>
            </a:r>
          </a:p>
        </p:txBody>
      </p:sp>
    </p:spTree>
    <p:extLst>
      <p:ext uri="{BB962C8B-B14F-4D97-AF65-F5344CB8AC3E}">
        <p14:creationId xmlns:p14="http://schemas.microsoft.com/office/powerpoint/2010/main" val="3808887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38200" y="465826"/>
            <a:ext cx="10515600" cy="5711137"/>
          </a:xfrm>
        </p:spPr>
        <p:txBody>
          <a:bodyPr>
            <a:normAutofit fontScale="85000" lnSpcReduction="20000"/>
          </a:bodyPr>
          <a:lstStyle/>
          <a:p>
            <a:pPr marL="0" indent="0">
              <a:buNone/>
            </a:pPr>
            <a:r>
              <a:rPr lang="cs-CZ" dirty="0"/>
              <a:t>Ministerstvo rozhodne na návrh zřizovatele archivu o </a:t>
            </a:r>
            <a:r>
              <a:rPr lang="cs-CZ" b="1" dirty="0"/>
              <a:t>vyřazení z evidencí Národního archivního dědictví</a:t>
            </a:r>
          </a:p>
          <a:p>
            <a:pPr marL="0" indent="0">
              <a:buNone/>
            </a:pPr>
            <a:r>
              <a:rPr lang="cs-CZ" dirty="0"/>
              <a:t>a) archivního fondu nebo archivní sbírky z důvodu přehodnocení jejich významu,</a:t>
            </a:r>
          </a:p>
          <a:p>
            <a:pPr marL="0" indent="0">
              <a:buNone/>
            </a:pPr>
            <a:r>
              <a:rPr lang="cs-CZ" dirty="0"/>
              <a:t>b) archivního fondu, archivní sbírky nebo archiválie z důvodu zničení; v případě archivního fondu, archivní sbírky nebo archiválie v digitální podobě se za zničení považuje rovněž narušení jejich obsahu, ztráta jejich čitelnosti nebo ztráta </a:t>
            </a:r>
            <a:r>
              <a:rPr lang="cs-CZ" dirty="0" err="1"/>
              <a:t>metadat</a:t>
            </a:r>
            <a:r>
              <a:rPr lang="cs-CZ" dirty="0"/>
              <a:t> nezbytných pro nakládání s archivním fondem, archivní sbírkou nebo archiválií v digitální podobě,</a:t>
            </a:r>
          </a:p>
          <a:p>
            <a:pPr marL="0" indent="0">
              <a:buNone/>
            </a:pPr>
            <a:r>
              <a:rPr lang="cs-CZ" dirty="0"/>
              <a:t>c) archivního fondu, archivní sbírky nebo archiválie z důvodu vydání do zahraničí.</a:t>
            </a:r>
          </a:p>
          <a:p>
            <a:pPr marL="0" indent="0">
              <a:buNone/>
            </a:pPr>
            <a:r>
              <a:rPr lang="cs-CZ" dirty="0"/>
              <a:t>Archiv nebo kulturně vědecká instituce vyřadí archiválii, kterou vedou v základní evidenci, z evidencí Národního archivního dědictví z důvodu přehodnocení významu.</a:t>
            </a:r>
          </a:p>
          <a:p>
            <a:pPr marL="0" indent="0">
              <a:buNone/>
            </a:pPr>
            <a:r>
              <a:rPr lang="cs-CZ" dirty="0"/>
              <a:t>Návrh na vyřazení z evidencí Národního archivního dědictví podle odstavce 2 podávají subjekty vedoucí archivní fond, archivní sbírku nebo archiválie v základní evidenci.</a:t>
            </a:r>
          </a:p>
          <a:p>
            <a:pPr marL="0" indent="0">
              <a:buNone/>
            </a:pPr>
            <a:r>
              <a:rPr lang="cs-CZ" dirty="0"/>
              <a:t>V případě zániku veřejného archivu určí ministerstvo archiv, do jehož péče budou archiválie náležet; určení archivu předchází zániku veřejného archivu. Archiválie mohou být svěřeny do péče Národního archivu nebo státního oblastního archivu.</a:t>
            </a:r>
          </a:p>
        </p:txBody>
      </p:sp>
    </p:spTree>
    <p:extLst>
      <p:ext uri="{BB962C8B-B14F-4D97-AF65-F5344CB8AC3E}">
        <p14:creationId xmlns:p14="http://schemas.microsoft.com/office/powerpoint/2010/main" val="2476072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2075"/>
          </a:xfrm>
        </p:spPr>
        <p:txBody>
          <a:bodyPr>
            <a:normAutofit fontScale="90000"/>
          </a:bodyPr>
          <a:lstStyle/>
          <a:p>
            <a:endParaRPr lang="cs-CZ" dirty="0"/>
          </a:p>
        </p:txBody>
      </p:sp>
      <p:sp>
        <p:nvSpPr>
          <p:cNvPr id="3" name="Zástupný symbol pro obsah 2"/>
          <p:cNvSpPr>
            <a:spLocks noGrp="1"/>
          </p:cNvSpPr>
          <p:nvPr>
            <p:ph idx="1"/>
          </p:nvPr>
        </p:nvSpPr>
        <p:spPr>
          <a:xfrm>
            <a:off x="838200" y="534838"/>
            <a:ext cx="10515600" cy="5642125"/>
          </a:xfrm>
        </p:spPr>
        <p:txBody>
          <a:bodyPr>
            <a:normAutofit fontScale="77500" lnSpcReduction="20000"/>
          </a:bodyPr>
          <a:lstStyle/>
          <a:p>
            <a:pPr marL="0" indent="0">
              <a:buNone/>
            </a:pPr>
            <a:r>
              <a:rPr lang="cs-CZ" b="1" u="sng" dirty="0"/>
              <a:t>Prohlášení archiválie za národní kulturní památku</a:t>
            </a:r>
            <a:r>
              <a:rPr lang="cs-CZ" dirty="0"/>
              <a:t>:</a:t>
            </a:r>
          </a:p>
          <a:p>
            <a:pPr marL="0" indent="0">
              <a:buNone/>
            </a:pPr>
            <a:r>
              <a:rPr lang="cs-CZ" dirty="0"/>
              <a:t>Za archivní kulturní památku může být prohlášena archiválie, archivní sbírka, archivní fond nebo jejich ucelená část, která vzhledem k době vzniku, obsahu, formě, původci nebo vnějším znakům má význam pro dějiny obecné, národní nebo regionální, pro dějiny vědy, techniky nebo kultury nebo vzhledem k jedinečnosti nebo původnosti anebo k případné další výjimečné vlastnosti má mimořádný význam pro společnost; u souboru archiválií se přihlíží k jejich obsahové i věcné jednotě.</a:t>
            </a:r>
          </a:p>
          <a:p>
            <a:pPr marL="0" indent="0">
              <a:buNone/>
            </a:pPr>
            <a:endParaRPr lang="cs-CZ" dirty="0"/>
          </a:p>
          <a:p>
            <a:pPr marL="0" indent="0">
              <a:buNone/>
            </a:pPr>
            <a:r>
              <a:rPr lang="cs-CZ" dirty="0"/>
              <a:t>Žádost o prohlášení archiválie, archivní sbírky, archivního fondu nebo jejich ucelené části za archivní kulturní památku může podat</a:t>
            </a:r>
          </a:p>
          <a:p>
            <a:pPr marL="0" indent="0">
              <a:buNone/>
            </a:pPr>
            <a:r>
              <a:rPr lang="cs-CZ" dirty="0"/>
              <a:t>a) archiv nebo kulturně vědecká instituce, do jejichž péče archiválie, archivní sbírka, archivní fond nebo jejich ucelená část náleží,</a:t>
            </a:r>
          </a:p>
          <a:p>
            <a:pPr marL="0" indent="0">
              <a:buNone/>
            </a:pPr>
            <a:r>
              <a:rPr lang="cs-CZ" dirty="0"/>
              <a:t>b) archiv, který je vede v základní nebo druhotné evidenci,</a:t>
            </a:r>
          </a:p>
          <a:p>
            <a:pPr marL="0" indent="0">
              <a:buNone/>
            </a:pPr>
            <a:r>
              <a:rPr lang="cs-CZ" dirty="0"/>
              <a:t>c) vlastník archiválie.</a:t>
            </a:r>
          </a:p>
          <a:p>
            <a:pPr marL="0" indent="0">
              <a:buNone/>
            </a:pPr>
            <a:endParaRPr lang="cs-CZ" dirty="0"/>
          </a:p>
          <a:p>
            <a:pPr marL="0" indent="0">
              <a:buNone/>
            </a:pPr>
            <a:r>
              <a:rPr lang="cs-CZ" dirty="0"/>
              <a:t>O žádosti rozhoduje ministerstvo vnitra. Vláda může nařízením prohlásit archivní kulturní památku za národní kulturní památku</a:t>
            </a:r>
          </a:p>
          <a:p>
            <a:pPr marL="0" indent="0">
              <a:buNone/>
            </a:pPr>
            <a:endParaRPr lang="cs-CZ" dirty="0"/>
          </a:p>
        </p:txBody>
      </p:sp>
    </p:spTree>
    <p:extLst>
      <p:ext uri="{BB962C8B-B14F-4D97-AF65-F5344CB8AC3E}">
        <p14:creationId xmlns:p14="http://schemas.microsoft.com/office/powerpoint/2010/main" val="2135194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838200" y="319406"/>
            <a:ext cx="10515600" cy="45719"/>
          </a:xfrm>
        </p:spPr>
        <p:txBody>
          <a:bodyPr>
            <a:normAutofit fontScale="90000"/>
          </a:bodyPr>
          <a:lstStyle/>
          <a:p>
            <a:endParaRPr lang="cs-CZ" dirty="0"/>
          </a:p>
        </p:txBody>
      </p:sp>
      <p:sp>
        <p:nvSpPr>
          <p:cNvPr id="3" name="Zástupný symbol pro obsah 2"/>
          <p:cNvSpPr>
            <a:spLocks noGrp="1"/>
          </p:cNvSpPr>
          <p:nvPr>
            <p:ph idx="1"/>
          </p:nvPr>
        </p:nvSpPr>
        <p:spPr>
          <a:xfrm>
            <a:off x="838200" y="293298"/>
            <a:ext cx="10515600" cy="5883665"/>
          </a:xfrm>
        </p:spPr>
        <p:txBody>
          <a:bodyPr/>
          <a:lstStyle/>
          <a:p>
            <a:pPr marL="0" indent="0" algn="just">
              <a:buNone/>
            </a:pPr>
            <a:r>
              <a:rPr lang="cs-CZ" dirty="0"/>
              <a:t>Archiválie ve vlastnictví České republiky nebo právnických osob zřízených zákonem nelze převést na jinou osobu.</a:t>
            </a:r>
          </a:p>
          <a:p>
            <a:pPr marL="0" indent="0" algn="just">
              <a:buNone/>
            </a:pPr>
            <a:r>
              <a:rPr lang="cs-CZ" dirty="0"/>
              <a:t>Archiválie ve vlastnictví České republiky nebo právnických osob zřízených zákonem lze převést do zahraničí, jen stanoví-li tak vláda nařízením.</a:t>
            </a:r>
          </a:p>
          <a:p>
            <a:pPr marL="0" indent="0" algn="just">
              <a:buNone/>
            </a:pPr>
            <a:r>
              <a:rPr lang="cs-CZ" dirty="0"/>
              <a:t>Archiválie, které jsou ve vlastnictví České republiky nebo právnických osob zřízených zákonem, lze do užívání právnické nebo fyzické osobě přenechat pouze s předchozím souhlasem ministerstva. Tento souhlas ministerstvo udělí pouze tehdy, pokud jsou právnické nebo fyzické osoby schopny zabezpečit splnění podmínek stanovených tímto zákonem k ochraně archiválií a péči o ně.</a:t>
            </a:r>
          </a:p>
          <a:p>
            <a:endParaRPr lang="cs-CZ" dirty="0"/>
          </a:p>
        </p:txBody>
      </p:sp>
    </p:spTree>
    <p:extLst>
      <p:ext uri="{BB962C8B-B14F-4D97-AF65-F5344CB8AC3E}">
        <p14:creationId xmlns:p14="http://schemas.microsoft.com/office/powerpoint/2010/main" val="434475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38200" y="612475"/>
            <a:ext cx="10515600" cy="5564488"/>
          </a:xfrm>
        </p:spPr>
        <p:txBody>
          <a:bodyPr>
            <a:normAutofit fontScale="77500" lnSpcReduction="20000"/>
          </a:bodyPr>
          <a:lstStyle/>
          <a:p>
            <a:pPr marL="0" indent="0">
              <a:buNone/>
            </a:pPr>
            <a:r>
              <a:rPr lang="cs-CZ" b="1" dirty="0"/>
              <a:t>Práva a povinnosti vlastníka archiválie:</a:t>
            </a:r>
          </a:p>
          <a:p>
            <a:pPr marL="0" indent="0" algn="just">
              <a:buNone/>
            </a:pPr>
            <a:r>
              <a:rPr lang="cs-CZ" dirty="0"/>
              <a:t>Vlastník nebo držitel archiválie má právo na </a:t>
            </a:r>
            <a:r>
              <a:rPr lang="cs-CZ" b="1" dirty="0"/>
              <a:t>bezplatné poskytování informačních a poradenských služeb týkajících se péče o archiválie</a:t>
            </a:r>
            <a:r>
              <a:rPr lang="cs-CZ" dirty="0"/>
              <a:t>. Tyto služby poskytuje Národní archiv nebo státní oblastní archiv.</a:t>
            </a:r>
          </a:p>
          <a:p>
            <a:pPr marL="0" indent="0" algn="just">
              <a:buNone/>
            </a:pPr>
            <a:r>
              <a:rPr lang="cs-CZ" dirty="0"/>
              <a:t> Vlastník archiválie, která nenáleží do péče veřejného archivu, a nejedná-li se o archiválii ve vlastnictví České republiky, právnické osoby zřízené zákonem nebo územního samosprávného celku, má v souvislosti s prohlášením dokumentu za archiválii nárok na poskytnutí </a:t>
            </a:r>
            <a:r>
              <a:rPr lang="cs-CZ" b="1" dirty="0"/>
              <a:t>paušálního státního příspěvku za prohlášení dokumentu za archiválii</a:t>
            </a:r>
            <a:r>
              <a:rPr lang="cs-CZ" dirty="0"/>
              <a:t>. Nárok musí vlastník archiválie uplatnit do 3 měsíců ode dne vybrání dokumentu za archiválii, jinak nárok zaniká. Nárok se uplatňuje písemně u ministerstva prostřednictvím státního oblastního archivu nebo Národního archivu, který archiválii vede v základní nebo druhotné evidenci.</a:t>
            </a:r>
          </a:p>
          <a:p>
            <a:pPr marL="0" indent="0" algn="just">
              <a:buNone/>
            </a:pPr>
            <a:r>
              <a:rPr lang="cs-CZ" dirty="0"/>
              <a:t>Výši státního příspěvku podle odstavce 2 stanoví prováděcí právní předpis s ohledem na náklady vlastníka archiválie na pořízení kopií archiválií, na možný ušlý zisk nebo náhradu mzdy a případné další vynaložené náklady v souvislosti s výběrem dokumentu za archiválii.</a:t>
            </a:r>
          </a:p>
          <a:p>
            <a:pPr marL="0" indent="0" algn="just">
              <a:buNone/>
            </a:pPr>
            <a:r>
              <a:rPr lang="cs-CZ" dirty="0"/>
              <a:t>Vlastník archiválie, s výjimkou České republiky, právnických osob zřízených zákonem nebo územního samosprávného celku, která nenáleží do péče veřejného archivu, má nárok na náhradu nezbytných nákladů, které mu vznikly při zákonem uložené péči o archiválie. Nárok musí vlastník archiválie uplatnit písemně u ministerstva prostřednictvím Národního archivu nebo státního oblastního archivu, který ji vede v základní nebo druhotné evidenci, ve lhůtě 6 měsíců ode dne, kdy k výdajům došlo, jinak nárok zaniká.</a:t>
            </a:r>
          </a:p>
          <a:p>
            <a:endParaRPr lang="cs-CZ" dirty="0"/>
          </a:p>
        </p:txBody>
      </p:sp>
    </p:spTree>
    <p:extLst>
      <p:ext uri="{BB962C8B-B14F-4D97-AF65-F5344CB8AC3E}">
        <p14:creationId xmlns:p14="http://schemas.microsoft.com/office/powerpoint/2010/main" val="3629427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4822"/>
          </a:xfrm>
        </p:spPr>
        <p:txBody>
          <a:bodyPr>
            <a:normAutofit fontScale="90000"/>
          </a:bodyPr>
          <a:lstStyle/>
          <a:p>
            <a:endParaRPr lang="cs-CZ" dirty="0"/>
          </a:p>
        </p:txBody>
      </p:sp>
      <p:sp>
        <p:nvSpPr>
          <p:cNvPr id="3" name="Zástupný symbol pro obsah 2"/>
          <p:cNvSpPr>
            <a:spLocks noGrp="1"/>
          </p:cNvSpPr>
          <p:nvPr>
            <p:ph idx="1"/>
          </p:nvPr>
        </p:nvSpPr>
        <p:spPr>
          <a:xfrm>
            <a:off x="838200" y="457200"/>
            <a:ext cx="10515600" cy="5719763"/>
          </a:xfrm>
        </p:spPr>
        <p:txBody>
          <a:bodyPr>
            <a:normAutofit fontScale="77500" lnSpcReduction="20000"/>
          </a:bodyPr>
          <a:lstStyle/>
          <a:p>
            <a:pPr marL="0" indent="0">
              <a:buNone/>
            </a:pPr>
            <a:r>
              <a:rPr lang="cs-CZ" dirty="0"/>
              <a:t>Vlastník nebo držitel archiválie </a:t>
            </a:r>
            <a:r>
              <a:rPr lang="cs-CZ" b="1" dirty="0"/>
              <a:t>je povinen</a:t>
            </a:r>
          </a:p>
          <a:p>
            <a:pPr marL="0" indent="0">
              <a:buNone/>
            </a:pPr>
            <a:r>
              <a:rPr lang="cs-CZ" dirty="0"/>
              <a:t>a) řádně pečovat o archiválii v analogové podobě; za tím účelem je povinen udržovat archiválii v dobrém stavu, chránit ji před poškozením, znehodnocením, zničením, ztrátou a odcizením a užívat archiválii pouze způsobem, který odpovídá jejímu stavu,</a:t>
            </a:r>
          </a:p>
          <a:p>
            <a:pPr marL="0" indent="0">
              <a:buNone/>
            </a:pPr>
            <a:r>
              <a:rPr lang="cs-CZ" dirty="0"/>
              <a:t>b) vytvořit z dokumentu v digitální podobě vybraného jako archiválie jeho repliku v datovém formátu stanoveném prováděcím právním přepisem a předat ji neprodleně po provedeném výběru archiválií Národnímu archivu nebo digitálnímu archivu k uložení,</a:t>
            </a:r>
          </a:p>
          <a:p>
            <a:pPr marL="0" indent="0">
              <a:buNone/>
            </a:pPr>
            <a:r>
              <a:rPr lang="cs-CZ" dirty="0"/>
              <a:t>c) neprodleně a předem oznámit Národnímu archivu, nebo příslušnému státnímu oblastnímu archivu každý zamýšlený převod vlastnického práva k archiválii nebo uzavření smlouvy o její úschově.</a:t>
            </a:r>
          </a:p>
          <a:p>
            <a:pPr marL="0" indent="0">
              <a:buNone/>
            </a:pPr>
            <a:r>
              <a:rPr lang="cs-CZ" dirty="0"/>
              <a:t>Vlastník nebo držitel archiválie v analogové podobě, která je uložena mimo archiv a kterou vede v základní evidenci Národního archivního dědictví příslušný archiv podle své působnosti, je povinen předávat těmto archivům na vyžádání údaje potřebné pro vedení této evidence.</a:t>
            </a:r>
          </a:p>
          <a:p>
            <a:pPr marL="0" indent="0" algn="just">
              <a:buNone/>
            </a:pPr>
            <a:r>
              <a:rPr lang="cs-CZ" dirty="0"/>
              <a:t>Na žádost vlastníka nebo držitele archiválie, který není schopen zajistit její řádnou ochranu a odbornou péči o ni a jehož archiválie nenáleží do péče archivu, Národní archiv nebo příslušný státní oblastní archiv</a:t>
            </a:r>
          </a:p>
          <a:p>
            <a:pPr marL="0" indent="0" algn="just">
              <a:buNone/>
            </a:pPr>
            <a:r>
              <a:rPr lang="cs-CZ" dirty="0"/>
              <a:t>a) poskytne vlastníkovi nebo držiteli archiválie bezplatnou odbornou pomoc, nebo</a:t>
            </a:r>
          </a:p>
          <a:p>
            <a:pPr marL="0" indent="0" algn="just">
              <a:buNone/>
            </a:pPr>
            <a:r>
              <a:rPr lang="cs-CZ" dirty="0"/>
              <a:t>b) převezme archiválii na dobu určitou do své péče.</a:t>
            </a:r>
          </a:p>
          <a:p>
            <a:pPr marL="0" indent="0" algn="just">
              <a:buNone/>
            </a:pPr>
            <a:endParaRPr lang="cs-CZ" dirty="0"/>
          </a:p>
        </p:txBody>
      </p:sp>
    </p:spTree>
    <p:extLst>
      <p:ext uri="{BB962C8B-B14F-4D97-AF65-F5344CB8AC3E}">
        <p14:creationId xmlns:p14="http://schemas.microsoft.com/office/powerpoint/2010/main" val="2755058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b="1" dirty="0"/>
              <a:t>Zákon o archivnictví a spisové službě (499/2004 Sb.)</a:t>
            </a:r>
          </a:p>
        </p:txBody>
      </p:sp>
      <p:sp>
        <p:nvSpPr>
          <p:cNvPr id="3" name="Zástupný symbol pro obsah 2"/>
          <p:cNvSpPr>
            <a:spLocks noGrp="1"/>
          </p:cNvSpPr>
          <p:nvPr>
            <p:ph idx="1"/>
          </p:nvPr>
        </p:nvSpPr>
        <p:spPr>
          <a:xfrm>
            <a:off x="838200" y="1825624"/>
            <a:ext cx="10515600" cy="4566549"/>
          </a:xfrm>
        </p:spPr>
        <p:txBody>
          <a:bodyPr>
            <a:normAutofit fontScale="77500" lnSpcReduction="20000"/>
          </a:bodyPr>
          <a:lstStyle/>
          <a:p>
            <a:pPr marL="0" indent="0">
              <a:buNone/>
            </a:pPr>
            <a:r>
              <a:rPr lang="cs-CZ" dirty="0"/>
              <a:t>Upravuje:</a:t>
            </a:r>
          </a:p>
          <a:p>
            <a:pPr marL="0" indent="0">
              <a:buNone/>
            </a:pPr>
            <a:r>
              <a:rPr lang="cs-CZ" dirty="0"/>
              <a:t>a) výběr a evidenci archiválií,</a:t>
            </a:r>
          </a:p>
          <a:p>
            <a:pPr marL="0" indent="0">
              <a:buNone/>
            </a:pPr>
            <a:r>
              <a:rPr lang="cs-CZ" dirty="0"/>
              <a:t>b) ochranu archiválií,</a:t>
            </a:r>
          </a:p>
          <a:p>
            <a:pPr marL="0" indent="0">
              <a:buNone/>
            </a:pPr>
            <a:r>
              <a:rPr lang="cs-CZ" dirty="0"/>
              <a:t>c) práva a povinnosti vlastníků archiválií,</a:t>
            </a:r>
          </a:p>
          <a:p>
            <a:pPr marL="0" indent="0">
              <a:buNone/>
            </a:pPr>
            <a:r>
              <a:rPr lang="cs-CZ" dirty="0"/>
              <a:t>d) práva a povinnosti držitelů a správců archiválií (dále jen "držitel archiválie"),</a:t>
            </a:r>
          </a:p>
          <a:p>
            <a:pPr marL="0" indent="0">
              <a:buNone/>
            </a:pPr>
            <a:r>
              <a:rPr lang="cs-CZ" dirty="0"/>
              <a:t>e) využívání archiválií,</a:t>
            </a:r>
          </a:p>
          <a:p>
            <a:pPr marL="0" indent="0">
              <a:buNone/>
            </a:pPr>
            <a:r>
              <a:rPr lang="cs-CZ" dirty="0"/>
              <a:t>f) zpracování osobních údajů pro účely archivnictví,</a:t>
            </a:r>
          </a:p>
          <a:p>
            <a:pPr marL="0" indent="0">
              <a:buNone/>
            </a:pPr>
            <a:r>
              <a:rPr lang="cs-CZ" dirty="0"/>
              <a:t>g) soustavu archivů,</a:t>
            </a:r>
          </a:p>
          <a:p>
            <a:pPr marL="0" indent="0">
              <a:buNone/>
            </a:pPr>
            <a:r>
              <a:rPr lang="cs-CZ" dirty="0"/>
              <a:t>h) práva a povinnosti zřizovatelů archivů,</a:t>
            </a:r>
          </a:p>
          <a:p>
            <a:pPr marL="0" indent="0">
              <a:buNone/>
            </a:pPr>
            <a:r>
              <a:rPr lang="cs-CZ" dirty="0"/>
              <a:t>i) spisovou službu,</a:t>
            </a:r>
          </a:p>
          <a:p>
            <a:pPr marL="0" indent="0">
              <a:buNone/>
            </a:pPr>
            <a:r>
              <a:rPr lang="cs-CZ" dirty="0"/>
              <a:t>j) působnost Ministerstva vnitra (dále jen "ministerstvo") a dalších správních úřadů na úseku archivnictví a výkonu spisové služby,</a:t>
            </a:r>
          </a:p>
          <a:p>
            <a:pPr marL="0" indent="0">
              <a:buNone/>
            </a:pPr>
            <a:r>
              <a:rPr lang="cs-CZ" dirty="0"/>
              <a:t>k) přestupky.</a:t>
            </a:r>
          </a:p>
          <a:p>
            <a:pPr marL="0" indent="0">
              <a:buNone/>
            </a:pPr>
            <a:endParaRPr lang="cs-CZ" b="1" dirty="0"/>
          </a:p>
        </p:txBody>
      </p:sp>
    </p:spTree>
    <p:extLst>
      <p:ext uri="{BB962C8B-B14F-4D97-AF65-F5344CB8AC3E}">
        <p14:creationId xmlns:p14="http://schemas.microsoft.com/office/powerpoint/2010/main" val="2583897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4822"/>
          </a:xfrm>
        </p:spPr>
        <p:txBody>
          <a:bodyPr>
            <a:normAutofit fontScale="90000"/>
          </a:bodyPr>
          <a:lstStyle/>
          <a:p>
            <a:endParaRPr lang="cs-CZ" dirty="0"/>
          </a:p>
        </p:txBody>
      </p:sp>
      <p:sp>
        <p:nvSpPr>
          <p:cNvPr id="3" name="Zástupný symbol pro obsah 2"/>
          <p:cNvSpPr>
            <a:spLocks noGrp="1"/>
          </p:cNvSpPr>
          <p:nvPr>
            <p:ph idx="1"/>
          </p:nvPr>
        </p:nvSpPr>
        <p:spPr>
          <a:xfrm>
            <a:off x="838200" y="603849"/>
            <a:ext cx="10515600" cy="5573114"/>
          </a:xfrm>
        </p:spPr>
        <p:txBody>
          <a:bodyPr>
            <a:normAutofit fontScale="55000" lnSpcReduction="20000"/>
          </a:bodyPr>
          <a:lstStyle/>
          <a:p>
            <a:pPr marL="0" indent="0">
              <a:buNone/>
            </a:pPr>
            <a:r>
              <a:rPr lang="cs-CZ" b="1" dirty="0"/>
              <a:t>Převod archiválií:</a:t>
            </a:r>
          </a:p>
          <a:p>
            <a:pPr marL="0" indent="0" algn="just">
              <a:buNone/>
            </a:pPr>
            <a:r>
              <a:rPr lang="cs-CZ" dirty="0"/>
              <a:t>V případě zamýšleného převodu vlastnictví archiválie je její vlastník povinen přednostně ji nabídnout ke koupi České republice, pokud nepůjde o převod</a:t>
            </a:r>
          </a:p>
          <a:p>
            <a:pPr marL="0" indent="0" algn="just">
              <a:buNone/>
            </a:pPr>
            <a:r>
              <a:rPr lang="cs-CZ" dirty="0"/>
              <a:t>a) mezi osobami blízkými, spoluvlastníky, církevními právnickými osobami téže církve nebo náboženské společnosti,</a:t>
            </a:r>
          </a:p>
          <a:p>
            <a:pPr marL="0" indent="0" algn="just">
              <a:buNone/>
            </a:pPr>
            <a:r>
              <a:rPr lang="cs-CZ" dirty="0"/>
              <a:t>b) do vlastnictví územního samosprávného celku,</a:t>
            </a:r>
          </a:p>
          <a:p>
            <a:pPr marL="0" indent="0" algn="just">
              <a:buNone/>
            </a:pPr>
            <a:r>
              <a:rPr lang="cs-CZ" dirty="0"/>
              <a:t>c) do vlastnictví právnické osoby zřízené zákonem, nebo</a:t>
            </a:r>
          </a:p>
          <a:p>
            <a:pPr marL="0" indent="0" algn="just">
              <a:buNone/>
            </a:pPr>
            <a:r>
              <a:rPr lang="cs-CZ" dirty="0"/>
              <a:t>d) na státní podnik nebo na státní příspěvkovou organizaci.</a:t>
            </a:r>
          </a:p>
          <a:p>
            <a:pPr marL="0" indent="0" algn="just">
              <a:buNone/>
            </a:pPr>
            <a:r>
              <a:rPr lang="cs-CZ" dirty="0"/>
              <a:t>Písemnou nabídku je vlastník archiválie povinen České republice učinit </a:t>
            </a:r>
            <a:r>
              <a:rPr lang="cs-CZ" b="1" dirty="0"/>
              <a:t>prostřednictvím</a:t>
            </a:r>
            <a:r>
              <a:rPr lang="cs-CZ" dirty="0"/>
              <a:t> Národního archivu, Archivu bezpečnostních složek nebo příslušného státního oblastního archivu.</a:t>
            </a:r>
          </a:p>
          <a:p>
            <a:pPr marL="0" indent="0" algn="just">
              <a:buNone/>
            </a:pPr>
            <a:r>
              <a:rPr lang="cs-CZ" dirty="0"/>
              <a:t>Vlastník je povinen </a:t>
            </a:r>
            <a:r>
              <a:rPr lang="cs-CZ" b="1" dirty="0"/>
              <a:t>strpět prohlídku archiválie pověřeným zaměstnancem </a:t>
            </a:r>
            <a:r>
              <a:rPr lang="cs-CZ" dirty="0"/>
              <a:t>Národního archivu, Archivu bezpečnostních složek nebo příslušného státního oblastního archivu za účelem zhotovení popisu či vyobrazení archiválie pro návrh kupní smlouvy. Prohlídka se musí uskutečnit do 30 dnů od podání nabídky. Pokud se prohlídka neučiní v této lhůtě z důvodů na straně vlastníka, prodlužuje se lhůta k předložení návrhu kupní smlouvy podle odstavce 4 o 30 dnů a běh lhůty pro provedení prohlídky počíná znovu.</a:t>
            </a:r>
          </a:p>
          <a:p>
            <a:pPr marL="0" indent="0" algn="just">
              <a:buNone/>
            </a:pPr>
            <a:r>
              <a:rPr lang="cs-CZ" dirty="0"/>
              <a:t>Uplatní-li Česká republika právo k přednostní koupi, předloží Národní archiv, Archiv bezpečnostních složek nebo příslušný státní oblastní archiv do 180 dnů ode dne doručení písemné nabídky vlastníku archiválie návrh kupní smlouvy. Návrh kupní smlouvy musí obsahovat popis nebo vyobrazení archiválie, navrhovanou cenu a lhůtu pro zaplacení. Tato lhůta nesmí být delší než 30 dnů ode dne uzavření kupní smlouvy, pokud vlastník archiválie nenavrhne lhůtu delší.</a:t>
            </a:r>
          </a:p>
          <a:p>
            <a:pPr marL="0" indent="0" algn="just">
              <a:buNone/>
            </a:pPr>
            <a:r>
              <a:rPr lang="cs-CZ" dirty="0"/>
              <a:t>Pokud Národní archiv, Archiv bezpečnostních složek nebo příslušný státní oblastní archiv ve stanovené lhůtě návrh kupní smlouvy vlastníkovi archiválie nepředloží, právo České republiky k přednostní koupi vůči tomuto vlastníkovi archiválie zaniká.</a:t>
            </a:r>
          </a:p>
          <a:p>
            <a:pPr marL="0" indent="0" algn="just">
              <a:buNone/>
            </a:pPr>
            <a:endParaRPr lang="cs-CZ" b="1" dirty="0"/>
          </a:p>
        </p:txBody>
      </p:sp>
    </p:spTree>
    <p:extLst>
      <p:ext uri="{BB962C8B-B14F-4D97-AF65-F5344CB8AC3E}">
        <p14:creationId xmlns:p14="http://schemas.microsoft.com/office/powerpoint/2010/main" val="3066148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u="sng" dirty="0"/>
              <a:t>Ochrana kulturního dědictví na mezinárodní úrovni</a:t>
            </a:r>
          </a:p>
        </p:txBody>
      </p:sp>
      <p:sp>
        <p:nvSpPr>
          <p:cNvPr id="3" name="Zástupný symbol pro obsah 2"/>
          <p:cNvSpPr>
            <a:spLocks noGrp="1"/>
          </p:cNvSpPr>
          <p:nvPr>
            <p:ph idx="1"/>
          </p:nvPr>
        </p:nvSpPr>
        <p:spPr/>
        <p:txBody>
          <a:bodyPr>
            <a:normAutofit/>
          </a:bodyPr>
          <a:lstStyle/>
          <a:p>
            <a:pPr marL="0" indent="0">
              <a:buNone/>
            </a:pPr>
            <a:r>
              <a:rPr lang="cs-CZ" b="1" u="sng" dirty="0"/>
              <a:t>Na půdě OSN</a:t>
            </a:r>
            <a:r>
              <a:rPr lang="cs-CZ" sz="3200" dirty="0"/>
              <a:t>: UNESCO – úmluva o ochraně světového kulturního a přírodního dědictví z roku 1972 + úmluva o zachování nemateriálního kulturního dědictví z r. 2003</a:t>
            </a:r>
          </a:p>
          <a:p>
            <a:pPr marL="0" indent="0">
              <a:buNone/>
            </a:pPr>
            <a:endParaRPr lang="cs-CZ" sz="3200" dirty="0"/>
          </a:p>
          <a:p>
            <a:pPr marL="0" indent="0">
              <a:buNone/>
            </a:pPr>
            <a:r>
              <a:rPr lang="cs-CZ" dirty="0"/>
              <a:t>Na půdě Rady Evropy: úmluva o ochraně architektonického dědictví Evropy (1985), úmluva o ochraně archeologického dědictví Evropy (1992)</a:t>
            </a:r>
          </a:p>
        </p:txBody>
      </p:sp>
    </p:spTree>
    <p:extLst>
      <p:ext uri="{BB962C8B-B14F-4D97-AF65-F5344CB8AC3E}">
        <p14:creationId xmlns:p14="http://schemas.microsoft.com/office/powerpoint/2010/main" val="371558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5B1C76-00B1-4C0C-883A-B4233F7CD481}"/>
              </a:ext>
            </a:extLst>
          </p:cNvPr>
          <p:cNvSpPr>
            <a:spLocks noGrp="1"/>
          </p:cNvSpPr>
          <p:nvPr>
            <p:ph type="title"/>
          </p:nvPr>
        </p:nvSpPr>
        <p:spPr/>
        <p:txBody>
          <a:bodyPr/>
          <a:lstStyle/>
          <a:p>
            <a:r>
              <a:rPr lang="cs-CZ" dirty="0"/>
              <a:t>UNESCO</a:t>
            </a:r>
          </a:p>
        </p:txBody>
      </p:sp>
      <p:sp>
        <p:nvSpPr>
          <p:cNvPr id="3" name="Zástupný symbol pro obsah 2">
            <a:extLst>
              <a:ext uri="{FF2B5EF4-FFF2-40B4-BE49-F238E27FC236}">
                <a16:creationId xmlns:a16="http://schemas.microsoft.com/office/drawing/2014/main" id="{E0B441B7-CFF5-4604-8C06-AAEEF49A0714}"/>
              </a:ext>
            </a:extLst>
          </p:cNvPr>
          <p:cNvSpPr>
            <a:spLocks noGrp="1"/>
          </p:cNvSpPr>
          <p:nvPr>
            <p:ph idx="1"/>
          </p:nvPr>
        </p:nvSpPr>
        <p:spPr/>
        <p:txBody>
          <a:bodyPr>
            <a:normAutofit fontScale="85000" lnSpcReduction="20000"/>
          </a:bodyPr>
          <a:lstStyle/>
          <a:p>
            <a:pPr marL="0" indent="0">
              <a:buNone/>
            </a:pPr>
            <a:r>
              <a:rPr lang="cs-CZ" b="1" dirty="0"/>
              <a:t>Předmět ochrany - kulturní dědictví</a:t>
            </a:r>
            <a:r>
              <a:rPr lang="cs-CZ" dirty="0"/>
              <a:t>: </a:t>
            </a:r>
          </a:p>
          <a:p>
            <a:pPr marL="0" indent="0">
              <a:buNone/>
            </a:pPr>
            <a:r>
              <a:rPr lang="cs-CZ" dirty="0"/>
              <a:t>Památníky: architektonická díla, díla monumentálního sochařství a malířství, prvky či struktury archeologické povahy, nápisy, jeskynní obydlí a kombinace prvků, jež mají výjimečnou světovou hodnotu z hlediska dějin, umění či vědy; </a:t>
            </a:r>
          </a:p>
          <a:p>
            <a:pPr marL="0" indent="0">
              <a:buNone/>
            </a:pPr>
            <a:r>
              <a:rPr lang="cs-CZ" dirty="0"/>
              <a:t>skupiny budov: skupiny oddělených či spojených budov, které mají z důvodu své architektury, stejnorodosti či umístění v krajině výjimečnou světovou hodnotu z hlediska dějin, umění či vědy; </a:t>
            </a:r>
          </a:p>
          <a:p>
            <a:pPr marL="0" indent="0">
              <a:buNone/>
            </a:pPr>
            <a:r>
              <a:rPr lang="cs-CZ" dirty="0"/>
              <a:t>lokality: výtvory člověka či kombinovaná díla přírody a člověka a oblasti zahrnující místa archeologických nálezů mající výjimečnou světovou hodnotu z dějinného, estetického, etnologického či antropologického hlediska.“ </a:t>
            </a:r>
          </a:p>
          <a:p>
            <a:pPr marL="0" indent="0">
              <a:buNone/>
            </a:pPr>
            <a:r>
              <a:rPr lang="cs-CZ" dirty="0"/>
              <a:t>Tento výčet neobsahuje tzv. kulturní krajiny (</a:t>
            </a:r>
            <a:r>
              <a:rPr lang="cs-CZ" dirty="0" err="1"/>
              <a:t>cultural</a:t>
            </a:r>
            <a:r>
              <a:rPr lang="cs-CZ" dirty="0"/>
              <a:t> </a:t>
            </a:r>
            <a:r>
              <a:rPr lang="cs-CZ" dirty="0" err="1"/>
              <a:t>landscapes</a:t>
            </a:r>
            <a:r>
              <a:rPr lang="cs-CZ" dirty="0"/>
              <a:t>), které jsou ale podle Směrnic k provádění Úmluvy pokládány též za kulturní dědictví. Takové krajiny jsou definovány jako kulturní pozemky, které representují sloučení výtvorů přírody a člověka.1</a:t>
            </a:r>
          </a:p>
        </p:txBody>
      </p:sp>
    </p:spTree>
    <p:extLst>
      <p:ext uri="{BB962C8B-B14F-4D97-AF65-F5344CB8AC3E}">
        <p14:creationId xmlns:p14="http://schemas.microsoft.com/office/powerpoint/2010/main" val="1393226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14FF2E-1951-4281-8C2E-1FE50D6A5994}"/>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58ABC58-5C92-47A1-9C3C-D04AB7293505}"/>
              </a:ext>
            </a:extLst>
          </p:cNvPr>
          <p:cNvSpPr>
            <a:spLocks noGrp="1"/>
          </p:cNvSpPr>
          <p:nvPr>
            <p:ph idx="1"/>
          </p:nvPr>
        </p:nvSpPr>
        <p:spPr>
          <a:xfrm>
            <a:off x="838200" y="518160"/>
            <a:ext cx="10515600" cy="5658803"/>
          </a:xfrm>
        </p:spPr>
        <p:txBody>
          <a:bodyPr>
            <a:normAutofit/>
          </a:bodyPr>
          <a:lstStyle/>
          <a:p>
            <a:pPr marL="0" indent="0" algn="just">
              <a:buNone/>
            </a:pPr>
            <a:r>
              <a:rPr lang="cs-CZ" b="1" dirty="0"/>
              <a:t>Přírodní dědictví</a:t>
            </a:r>
            <a:r>
              <a:rPr lang="cs-CZ" dirty="0"/>
              <a:t>: </a:t>
            </a:r>
          </a:p>
          <a:p>
            <a:pPr marL="0" indent="0" algn="just">
              <a:buNone/>
            </a:pPr>
            <a:endParaRPr lang="cs-CZ" dirty="0"/>
          </a:p>
          <a:p>
            <a:pPr marL="0" indent="0" algn="just">
              <a:buNone/>
            </a:pPr>
            <a:r>
              <a:rPr lang="cs-CZ" dirty="0"/>
              <a:t>přírodní jevy tvořené fyzickými a biologickými útvary nebo skupinami takovýchto útvarů, jež mají výjimečnou světovou hodnotu z estetického či vědeckého hlediska; </a:t>
            </a:r>
          </a:p>
          <a:p>
            <a:pPr marL="0" indent="0" algn="just">
              <a:buNone/>
            </a:pPr>
            <a:r>
              <a:rPr lang="cs-CZ" dirty="0"/>
              <a:t>geologické a fyziografické útvary a přesně vymezené oblasti, které tvoří místo přirozeného výskytu ohrožených druhů zvířat a rostlin výjimečné světové hodnoty z hlediska vědy či péče o zachování přírody; </a:t>
            </a:r>
          </a:p>
          <a:p>
            <a:pPr marL="0" indent="0" algn="just">
              <a:buNone/>
            </a:pPr>
            <a:r>
              <a:rPr lang="cs-CZ" dirty="0"/>
              <a:t>přírodní lokality, či přesně vymezené přírodní oblasti světové hodnoty z hlediska vědy, péče o zachování přírody nebo přírodní krásy.“</a:t>
            </a:r>
          </a:p>
        </p:txBody>
      </p:sp>
    </p:spTree>
    <p:extLst>
      <p:ext uri="{BB962C8B-B14F-4D97-AF65-F5344CB8AC3E}">
        <p14:creationId xmlns:p14="http://schemas.microsoft.com/office/powerpoint/2010/main" val="18519404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4A9962-1E83-4DEE-A4FE-0C03FA885DC1}"/>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F6FEED83-53A9-49FC-9E17-7DAF437B7F81}"/>
              </a:ext>
            </a:extLst>
          </p:cNvPr>
          <p:cNvSpPr>
            <a:spLocks noGrp="1"/>
          </p:cNvSpPr>
          <p:nvPr>
            <p:ph idx="1"/>
          </p:nvPr>
        </p:nvSpPr>
        <p:spPr>
          <a:xfrm>
            <a:off x="838200" y="640080"/>
            <a:ext cx="10515600" cy="5536883"/>
          </a:xfrm>
        </p:spPr>
        <p:txBody>
          <a:bodyPr/>
          <a:lstStyle/>
          <a:p>
            <a:r>
              <a:rPr lang="cs-CZ" b="1" dirty="0"/>
              <a:t>Je v působnosti každé smluvní strany, aby určila a vymezila vlastnictví nacházející se na jejím území + povinnost zabezpečit označení, zachování, prezentování a předávání budoucím generacím kulturního a přírodního dědictví uvedeného v čl. 1 a 2 a nacházejícího se na jeho území. </a:t>
            </a:r>
          </a:p>
          <a:p>
            <a:r>
              <a:rPr lang="cs-CZ" dirty="0"/>
              <a:t>ČSFR k Úmluvě přistoupila v listopadu 1990 a v únoru 1991 se stala závaznou.</a:t>
            </a:r>
          </a:p>
          <a:p>
            <a:pPr marL="0" indent="0">
              <a:buNone/>
            </a:pPr>
            <a:endParaRPr lang="cs-CZ" b="1" dirty="0"/>
          </a:p>
        </p:txBody>
      </p:sp>
    </p:spTree>
    <p:extLst>
      <p:ext uri="{BB962C8B-B14F-4D97-AF65-F5344CB8AC3E}">
        <p14:creationId xmlns:p14="http://schemas.microsoft.com/office/powerpoint/2010/main" val="1976287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4C2384-4720-4EDE-A0CB-8E306914B912}"/>
              </a:ext>
            </a:extLst>
          </p:cNvPr>
          <p:cNvSpPr>
            <a:spLocks noGrp="1"/>
          </p:cNvSpPr>
          <p:nvPr>
            <p:ph type="title"/>
          </p:nvPr>
        </p:nvSpPr>
        <p:spPr>
          <a:xfrm>
            <a:off x="838200" y="365125"/>
            <a:ext cx="10515600" cy="691515"/>
          </a:xfrm>
        </p:spPr>
        <p:txBody>
          <a:bodyPr>
            <a:normAutofit fontScale="90000"/>
          </a:bodyPr>
          <a:lstStyle/>
          <a:p>
            <a:r>
              <a:rPr lang="cs-CZ" b="1" dirty="0"/>
              <a:t>Památky zapsané na seznam UNESCO v ČR:</a:t>
            </a:r>
            <a:br>
              <a:rPr lang="cs-CZ" b="1" dirty="0"/>
            </a:br>
            <a:endParaRPr lang="cs-CZ" dirty="0"/>
          </a:p>
        </p:txBody>
      </p:sp>
      <p:sp>
        <p:nvSpPr>
          <p:cNvPr id="3" name="Zástupný symbol pro obsah 2">
            <a:extLst>
              <a:ext uri="{FF2B5EF4-FFF2-40B4-BE49-F238E27FC236}">
                <a16:creationId xmlns:a16="http://schemas.microsoft.com/office/drawing/2014/main" id="{3111CE17-EDD3-4034-9537-F8FB5533CED2}"/>
              </a:ext>
            </a:extLst>
          </p:cNvPr>
          <p:cNvSpPr>
            <a:spLocks noGrp="1"/>
          </p:cNvSpPr>
          <p:nvPr>
            <p:ph idx="1"/>
          </p:nvPr>
        </p:nvSpPr>
        <p:spPr>
          <a:xfrm>
            <a:off x="838200" y="894080"/>
            <a:ext cx="10515600" cy="5282883"/>
          </a:xfrm>
        </p:spPr>
        <p:txBody>
          <a:bodyPr/>
          <a:lstStyle/>
          <a:p>
            <a:r>
              <a:rPr lang="cs-CZ" dirty="0">
                <a:hlinkClick r:id="rId2"/>
              </a:rPr>
              <a:t>UNESCO památky - České dědictví UNESCO (unesco-czech.cz)</a:t>
            </a:r>
            <a:endParaRPr lang="cs-CZ" dirty="0"/>
          </a:p>
          <a:p>
            <a:endParaRPr lang="cs-CZ" dirty="0"/>
          </a:p>
          <a:p>
            <a:r>
              <a:rPr lang="cs-CZ" b="1" u="sng" dirty="0"/>
              <a:t>Nominační dokumentace + přezkumné řízení: </a:t>
            </a:r>
          </a:p>
          <a:p>
            <a:pPr marL="0" indent="0">
              <a:buNone/>
            </a:pPr>
            <a:r>
              <a:rPr lang="cs-CZ" b="1" dirty="0"/>
              <a:t>Kritéria</a:t>
            </a:r>
            <a:r>
              <a:rPr lang="cs-CZ" dirty="0"/>
              <a:t>: mimořádná univerzální hodnota – výbor světového dědictví zkoumá, jak státy při návrhu na zápis památky formulovaly </a:t>
            </a:r>
            <a:r>
              <a:rPr lang="cs-CZ" b="1" dirty="0"/>
              <a:t>prohlášení</a:t>
            </a:r>
            <a:r>
              <a:rPr lang="cs-CZ" dirty="0"/>
              <a:t> této hodnoty: tj. zda předložená dokumentace skutečně prokazuje, že nominovaný statek je něco výjimečného, přínosného a nezpochybnitelného. </a:t>
            </a:r>
          </a:p>
          <a:p>
            <a:pPr marL="0" indent="0">
              <a:buNone/>
            </a:pPr>
            <a:r>
              <a:rPr lang="cs-CZ" b="1" dirty="0"/>
              <a:t>Indikativní seznam</a:t>
            </a:r>
            <a:r>
              <a:rPr lang="cs-CZ" dirty="0"/>
              <a:t>: seznam záměrů jednotlivých členských států úmluvy pro jejich plánované nominace k zápisu na seznam UNESCO</a:t>
            </a:r>
          </a:p>
        </p:txBody>
      </p:sp>
    </p:spTree>
    <p:extLst>
      <p:ext uri="{BB962C8B-B14F-4D97-AF65-F5344CB8AC3E}">
        <p14:creationId xmlns:p14="http://schemas.microsoft.com/office/powerpoint/2010/main" val="14180164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06C5D7-2B56-42D5-8F12-514CFA884585}"/>
              </a:ext>
            </a:extLst>
          </p:cNvPr>
          <p:cNvSpPr>
            <a:spLocks noGrp="1"/>
          </p:cNvSpPr>
          <p:nvPr>
            <p:ph type="title"/>
          </p:nvPr>
        </p:nvSpPr>
        <p:spPr/>
        <p:txBody>
          <a:bodyPr/>
          <a:lstStyle/>
          <a:p>
            <a:r>
              <a:rPr lang="cs-CZ" b="1" dirty="0"/>
              <a:t>Úmluva o zachování nemateriálního kulturního dědictví (17. 10. 2003)</a:t>
            </a:r>
          </a:p>
        </p:txBody>
      </p:sp>
      <p:sp>
        <p:nvSpPr>
          <p:cNvPr id="3" name="Zástupný symbol pro obsah 2">
            <a:extLst>
              <a:ext uri="{FF2B5EF4-FFF2-40B4-BE49-F238E27FC236}">
                <a16:creationId xmlns:a16="http://schemas.microsoft.com/office/drawing/2014/main" id="{F89CA6DE-D676-42D8-994D-038267E755C7}"/>
              </a:ext>
            </a:extLst>
          </p:cNvPr>
          <p:cNvSpPr>
            <a:spLocks noGrp="1"/>
          </p:cNvSpPr>
          <p:nvPr>
            <p:ph idx="1"/>
          </p:nvPr>
        </p:nvSpPr>
        <p:spPr/>
        <p:txBody>
          <a:bodyPr>
            <a:normAutofit lnSpcReduction="10000"/>
          </a:bodyPr>
          <a:lstStyle/>
          <a:p>
            <a:r>
              <a:rPr lang="cs-CZ" b="1" dirty="0"/>
              <a:t>Nemateriální kulturní dědictví: </a:t>
            </a:r>
            <a:r>
              <a:rPr lang="cs-CZ" dirty="0"/>
              <a:t>zkušenosti, znázornění, vyjádření, znalosti, dovednosti, jakož i nástroje, předměty, artefakty a kulturní prostory s nimi související, které společenství, skupiny a v některých případech též jednotlivci považují za součást svého kulturního dědictví.</a:t>
            </a:r>
          </a:p>
          <a:p>
            <a:r>
              <a:rPr lang="cs-CZ" dirty="0"/>
              <a:t>Projevuje se mimo jiné v těchto oblastech: </a:t>
            </a:r>
          </a:p>
          <a:p>
            <a:pPr lvl="1"/>
            <a:r>
              <a:rPr lang="cs-CZ" dirty="0"/>
              <a:t>Ústní tradice a vyjádření včetně jazyka jakožto prostředku nemateriálního kulturního dědictví</a:t>
            </a:r>
          </a:p>
          <a:p>
            <a:pPr lvl="1"/>
            <a:r>
              <a:rPr lang="cs-CZ" dirty="0"/>
              <a:t>interpretační umění</a:t>
            </a:r>
          </a:p>
          <a:p>
            <a:pPr lvl="1"/>
            <a:r>
              <a:rPr lang="cs-CZ" dirty="0"/>
              <a:t>Společenské zvyklosti, obřady a slavnostní události</a:t>
            </a:r>
          </a:p>
          <a:p>
            <a:pPr lvl="1"/>
            <a:r>
              <a:rPr lang="cs-CZ" dirty="0"/>
              <a:t>Vědomosti a zkušenosti týkající se přírody a vesmíru</a:t>
            </a:r>
          </a:p>
          <a:p>
            <a:pPr lvl="1"/>
            <a:r>
              <a:rPr lang="cs-CZ" dirty="0"/>
              <a:t>Dovednosti spojené s tradičními řemesly</a:t>
            </a:r>
          </a:p>
          <a:p>
            <a:pPr lvl="1"/>
            <a:endParaRPr lang="cs-CZ" dirty="0"/>
          </a:p>
          <a:p>
            <a:pPr lvl="1"/>
            <a:endParaRPr lang="cs-CZ" dirty="0"/>
          </a:p>
        </p:txBody>
      </p:sp>
    </p:spTree>
    <p:extLst>
      <p:ext uri="{BB962C8B-B14F-4D97-AF65-F5344CB8AC3E}">
        <p14:creationId xmlns:p14="http://schemas.microsoft.com/office/powerpoint/2010/main" val="3943293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43833"/>
          </a:xfrm>
        </p:spPr>
        <p:txBody>
          <a:bodyPr>
            <a:normAutofit fontScale="90000"/>
          </a:bodyPr>
          <a:lstStyle/>
          <a:p>
            <a:endParaRPr lang="cs-CZ" dirty="0"/>
          </a:p>
        </p:txBody>
      </p:sp>
      <p:sp>
        <p:nvSpPr>
          <p:cNvPr id="3" name="Zástupný symbol pro obsah 2"/>
          <p:cNvSpPr>
            <a:spLocks noGrp="1"/>
          </p:cNvSpPr>
          <p:nvPr>
            <p:ph idx="1"/>
          </p:nvPr>
        </p:nvSpPr>
        <p:spPr>
          <a:xfrm>
            <a:off x="838200" y="707366"/>
            <a:ext cx="10515600" cy="5771072"/>
          </a:xfrm>
        </p:spPr>
        <p:txBody>
          <a:bodyPr>
            <a:normAutofit lnSpcReduction="10000"/>
          </a:bodyPr>
          <a:lstStyle/>
          <a:p>
            <a:pPr marL="0" indent="0" algn="just">
              <a:buNone/>
            </a:pPr>
            <a:r>
              <a:rPr lang="cs-CZ" b="1" dirty="0"/>
              <a:t>Archivnictví</a:t>
            </a:r>
            <a:r>
              <a:rPr lang="cs-CZ" dirty="0"/>
              <a:t>: obor lidské činnosti zaměřený na péči o archiválie jako součásti národního kulturního dědictví a plnící funkce správní, informační, vědecké a kulturní</a:t>
            </a:r>
          </a:p>
          <a:p>
            <a:r>
              <a:rPr lang="cs-CZ" dirty="0"/>
              <a:t>archivní péče je vykonávána </a:t>
            </a:r>
            <a:r>
              <a:rPr lang="cs-CZ" b="1" dirty="0"/>
              <a:t>ve veřejném zájmu</a:t>
            </a:r>
            <a:r>
              <a:rPr lang="cs-CZ" dirty="0"/>
              <a:t> jako výraz péče o prameny k poznání historie státu a národa i o dokumenty sloužící jako doklad nebo informace pro občany, veřejnoprávní instituce i jiné právnické osoby.</a:t>
            </a:r>
          </a:p>
          <a:p>
            <a:r>
              <a:rPr lang="cs-CZ" dirty="0"/>
              <a:t>Archivní dokumenty mají význam nejen historicko-kulturní, ale též právně-důkazní, jak prokázal v minulých letech celý proces rehabilitací, majetkových restitucí, odškodnění, transformace vlastnických vztahů apod.</a:t>
            </a:r>
          </a:p>
          <a:p>
            <a:r>
              <a:rPr lang="cs-CZ" dirty="0"/>
              <a:t>Zákonná úprava spisové služby je zapotřebí pro vnesení pořádku do péče o písemnosti za účelem jejich přesné evidence, rychlého vyhledávání, ověřování jejich věrohodnosti, právní průkaznosti a poskytování informací uživatelům. </a:t>
            </a:r>
          </a:p>
          <a:p>
            <a:pPr marL="0" indent="0" algn="just">
              <a:buNone/>
            </a:pPr>
            <a:endParaRPr lang="cs-CZ" dirty="0"/>
          </a:p>
        </p:txBody>
      </p:sp>
    </p:spTree>
    <p:extLst>
      <p:ext uri="{BB962C8B-B14F-4D97-AF65-F5344CB8AC3E}">
        <p14:creationId xmlns:p14="http://schemas.microsoft.com/office/powerpoint/2010/main" val="3968645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4822"/>
          </a:xfrm>
        </p:spPr>
        <p:txBody>
          <a:bodyPr>
            <a:normAutofit fontScale="90000"/>
          </a:bodyPr>
          <a:lstStyle/>
          <a:p>
            <a:endParaRPr lang="cs-CZ" dirty="0"/>
          </a:p>
        </p:txBody>
      </p:sp>
      <p:sp>
        <p:nvSpPr>
          <p:cNvPr id="3" name="Zástupný symbol pro obsah 2"/>
          <p:cNvSpPr>
            <a:spLocks noGrp="1"/>
          </p:cNvSpPr>
          <p:nvPr>
            <p:ph idx="1"/>
          </p:nvPr>
        </p:nvSpPr>
        <p:spPr>
          <a:xfrm>
            <a:off x="838200" y="483079"/>
            <a:ext cx="10515600" cy="5693884"/>
          </a:xfrm>
        </p:spPr>
        <p:txBody>
          <a:bodyPr>
            <a:normAutofit fontScale="62500" lnSpcReduction="20000"/>
          </a:bodyPr>
          <a:lstStyle/>
          <a:p>
            <a:pPr marL="0" indent="0" algn="just">
              <a:buNone/>
            </a:pPr>
            <a:r>
              <a:rPr lang="cs-CZ" b="1" dirty="0"/>
              <a:t>Archiválie</a:t>
            </a:r>
            <a:r>
              <a:rPr lang="cs-CZ" dirty="0"/>
              <a:t>: dokument, který byl vzhledem k době vzniku, obsahu, původu, vnějším znakům a trvalé hodnotě dané politickým, hospodářským, právním, historickým, kulturním, vědeckým nebo informačním významem vybrán ve veřejném zájmu k trvalému uchování a byl vzat do evidence archiválií; archiváliemi jsou i pečetidla, razítka a jiné hmotné předměty související s archivním fondem či s archivní sbírkou, které byly vzhledem k době vzniku, obsahu, původu, vnějším znakům a trvalé hodnotě dané politickým, hospodářským, právním, historickým, kulturním, vědeckým nebo informačním v</a:t>
            </a:r>
          </a:p>
          <a:p>
            <a:pPr marL="0" indent="0" algn="just">
              <a:buNone/>
            </a:pPr>
            <a:r>
              <a:rPr lang="cs-CZ" b="1" dirty="0"/>
              <a:t>výběr archiválií: </a:t>
            </a:r>
            <a:r>
              <a:rPr lang="cs-CZ" dirty="0"/>
              <a:t>posouzení hodnoty dokumentů a rozhodnutí o jejich vybrání za archiválie a zařazení do evidence archiválií. Výběr archiválií provádí pouze Národní archiv a státní oblastní archivy podle své příslušnosti. Oprávnění provádět výběr archiválií budou mít rovněž specializované nebo bezpečnostní archivy zřízené ministerstvy nebo dalšími ústředními správními úřady, Českou národní bankou, Národním bezpečnostním úřadem a zpravodajskými službami ČR, a to jen u útvarů, u kterých kontrolují výkon spisové služby. Ostatní archivy budou vykonávat péči pouze o archiválie u nich uložené. </a:t>
            </a:r>
          </a:p>
          <a:p>
            <a:pPr marL="0" indent="0" algn="just">
              <a:buNone/>
            </a:pPr>
            <a:r>
              <a:rPr lang="cs-CZ" b="1" dirty="0"/>
              <a:t>archivní fond</a:t>
            </a:r>
            <a:r>
              <a:rPr lang="cs-CZ" dirty="0"/>
              <a:t>: soubor archiválií, který vznikl výběrem z dokumentů vytvořených z činnosti původce,</a:t>
            </a:r>
          </a:p>
          <a:p>
            <a:pPr marL="0" indent="0">
              <a:buNone/>
            </a:pPr>
            <a:r>
              <a:rPr lang="cs-CZ" b="1" dirty="0"/>
              <a:t>archivní sbírka: </a:t>
            </a:r>
            <a:r>
              <a:rPr lang="cs-CZ" dirty="0"/>
              <a:t>soubor archiválií navzájem propojených jedním nebo několika společnými znaky,</a:t>
            </a:r>
          </a:p>
          <a:p>
            <a:pPr marL="0" indent="0">
              <a:buNone/>
            </a:pPr>
            <a:r>
              <a:rPr lang="cs-CZ" b="1" dirty="0"/>
              <a:t>archivní pomůcka: </a:t>
            </a:r>
            <a:r>
              <a:rPr lang="cs-CZ" dirty="0"/>
              <a:t>informační systém, který se vytváří při archivním zpracování a slouží pro evidenci a orientaci v obsahu a časovém rozsahu archivního fondu, archivní sbírky nebo jejich částí,</a:t>
            </a:r>
          </a:p>
          <a:p>
            <a:pPr marL="0" indent="0">
              <a:buNone/>
            </a:pPr>
            <a:r>
              <a:rPr lang="cs-CZ" b="1" dirty="0"/>
              <a:t>archivní zpracování: </a:t>
            </a:r>
            <a:r>
              <a:rPr lang="cs-CZ" dirty="0"/>
              <a:t>třídění, pořádání a popis archiválií,</a:t>
            </a:r>
          </a:p>
          <a:p>
            <a:pPr marL="0" indent="0">
              <a:buNone/>
            </a:pPr>
            <a:r>
              <a:rPr lang="cs-CZ" b="1" dirty="0"/>
              <a:t>výkon spisové služby: </a:t>
            </a:r>
            <a:r>
              <a:rPr lang="cs-CZ" dirty="0"/>
              <a:t>zajištění odborné správy dokumentů vzniklých z činnosti původce, popřípadě z činnosti jeho právních předchůdců, zahrnující jejich řádný příjem, evidenci, rozdělování, oběh, vyřizování, vyhotovování, podepisování, odesílání, ukládání a vyřazování ve skartačním řízení, a to včetně kontroly těchto činností</a:t>
            </a:r>
          </a:p>
        </p:txBody>
      </p:sp>
    </p:spTree>
    <p:extLst>
      <p:ext uri="{BB962C8B-B14F-4D97-AF65-F5344CB8AC3E}">
        <p14:creationId xmlns:p14="http://schemas.microsoft.com/office/powerpoint/2010/main" val="573287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45719"/>
          </a:xfrm>
        </p:spPr>
        <p:txBody>
          <a:bodyPr>
            <a:normAutofit fontScale="90000"/>
          </a:bodyPr>
          <a:lstStyle/>
          <a:p>
            <a:endParaRPr lang="cs-CZ" dirty="0"/>
          </a:p>
        </p:txBody>
      </p:sp>
      <p:sp>
        <p:nvSpPr>
          <p:cNvPr id="3" name="Zástupný symbol pro obsah 2"/>
          <p:cNvSpPr>
            <a:spLocks noGrp="1"/>
          </p:cNvSpPr>
          <p:nvPr>
            <p:ph idx="1"/>
          </p:nvPr>
        </p:nvSpPr>
        <p:spPr>
          <a:xfrm>
            <a:off x="838200" y="715992"/>
            <a:ext cx="10515600" cy="5460971"/>
          </a:xfrm>
        </p:spPr>
        <p:txBody>
          <a:bodyPr>
            <a:normAutofit fontScale="47500" lnSpcReduction="20000"/>
          </a:bodyPr>
          <a:lstStyle/>
          <a:p>
            <a:pPr marL="0" indent="0">
              <a:buNone/>
            </a:pPr>
            <a:r>
              <a:rPr lang="cs-CZ" b="1" dirty="0"/>
              <a:t>Povinnost uchovávat dokumenty a umožnit výběr archiválií mají</a:t>
            </a:r>
          </a:p>
          <a:p>
            <a:pPr marL="0" indent="0">
              <a:buNone/>
            </a:pPr>
            <a:r>
              <a:rPr lang="cs-CZ" dirty="0"/>
              <a:t>a) organizační složky státu,</a:t>
            </a:r>
          </a:p>
          <a:p>
            <a:pPr marL="0" indent="0">
              <a:buNone/>
            </a:pPr>
            <a:r>
              <a:rPr lang="cs-CZ" dirty="0"/>
              <a:t>b) ozbrojené síly,</a:t>
            </a:r>
          </a:p>
          <a:p>
            <a:pPr marL="0" indent="0">
              <a:buNone/>
            </a:pPr>
            <a:r>
              <a:rPr lang="cs-CZ" dirty="0"/>
              <a:t>c) bezpečnostní sbory,</a:t>
            </a:r>
          </a:p>
          <a:p>
            <a:pPr marL="0" indent="0">
              <a:buNone/>
            </a:pPr>
            <a:r>
              <a:rPr lang="cs-CZ" dirty="0"/>
              <a:t>d) státní příspěvkové organizace,</a:t>
            </a:r>
          </a:p>
          <a:p>
            <a:pPr marL="0" indent="0">
              <a:buNone/>
            </a:pPr>
            <a:r>
              <a:rPr lang="cs-CZ" dirty="0"/>
              <a:t>e) státní podniky,</a:t>
            </a:r>
          </a:p>
          <a:p>
            <a:pPr marL="0" indent="0">
              <a:buNone/>
            </a:pPr>
            <a:r>
              <a:rPr lang="cs-CZ" dirty="0"/>
              <a:t>f) územní samosprávné celky,</a:t>
            </a:r>
          </a:p>
          <a:p>
            <a:pPr marL="0" indent="0">
              <a:buNone/>
            </a:pPr>
            <a:r>
              <a:rPr lang="cs-CZ" dirty="0"/>
              <a:t>g) organizační složky územních samosprávných celků, vytvářejí-li dokumenty uvedené v </a:t>
            </a:r>
            <a:r>
              <a:rPr lang="cs-CZ" dirty="0">
                <a:hlinkClick r:id="rId2"/>
              </a:rPr>
              <a:t>přílohách č. 1</a:t>
            </a:r>
            <a:r>
              <a:rPr lang="cs-CZ" dirty="0"/>
              <a:t> nebo </a:t>
            </a:r>
            <a:r>
              <a:rPr lang="cs-CZ" dirty="0">
                <a:hlinkClick r:id="rId3"/>
              </a:rPr>
              <a:t>2 k</a:t>
            </a:r>
            <a:r>
              <a:rPr lang="cs-CZ" dirty="0"/>
              <a:t> tomuto zákonu,</a:t>
            </a:r>
          </a:p>
          <a:p>
            <a:pPr marL="0" indent="0">
              <a:buNone/>
            </a:pPr>
            <a:r>
              <a:rPr lang="cs-CZ" dirty="0"/>
              <a:t>h) právnické osoby zřízené nebo založené územními samosprávnými celky, vytvářejí-li dokumenty uvedené v </a:t>
            </a:r>
            <a:r>
              <a:rPr lang="cs-CZ" dirty="0">
                <a:hlinkClick r:id="rId2"/>
              </a:rPr>
              <a:t>přílohách č. 1</a:t>
            </a:r>
            <a:r>
              <a:rPr lang="cs-CZ" dirty="0"/>
              <a:t> nebo </a:t>
            </a:r>
            <a:r>
              <a:rPr lang="cs-CZ" dirty="0">
                <a:hlinkClick r:id="rId3"/>
              </a:rPr>
              <a:t>2 k</a:t>
            </a:r>
            <a:r>
              <a:rPr lang="cs-CZ" dirty="0"/>
              <a:t> tomuto zákonu,</a:t>
            </a:r>
          </a:p>
          <a:p>
            <a:pPr marL="0" indent="0">
              <a:buNone/>
            </a:pPr>
            <a:r>
              <a:rPr lang="cs-CZ" dirty="0"/>
              <a:t>i) vysoké školy,</a:t>
            </a:r>
          </a:p>
          <a:p>
            <a:pPr marL="0" indent="0">
              <a:buNone/>
            </a:pPr>
            <a:r>
              <a:rPr lang="cs-CZ" dirty="0"/>
              <a:t>j) školy a školská zařízení s výjimkou mateřských škol, výchovných a ubytovacích zařízení a zařízení školního stravování (dále jen „školy“),</a:t>
            </a:r>
          </a:p>
          <a:p>
            <a:pPr marL="0" indent="0">
              <a:buNone/>
            </a:pPr>
            <a:r>
              <a:rPr lang="cs-CZ" dirty="0"/>
              <a:t>k) zdravotní pojišťovny,</a:t>
            </a:r>
          </a:p>
          <a:p>
            <a:pPr marL="0" indent="0">
              <a:buNone/>
            </a:pPr>
            <a:r>
              <a:rPr lang="cs-CZ" dirty="0"/>
              <a:t>l) veřejné výzkumné instituce,</a:t>
            </a:r>
          </a:p>
          <a:p>
            <a:pPr marL="0" indent="0">
              <a:buNone/>
            </a:pPr>
            <a:r>
              <a:rPr lang="cs-CZ" dirty="0"/>
              <a:t>m) právnické osoby zřízené zákonem,</a:t>
            </a:r>
          </a:p>
          <a:p>
            <a:pPr marL="0" indent="0">
              <a:buNone/>
            </a:pPr>
            <a:r>
              <a:rPr lang="cs-CZ" dirty="0"/>
              <a:t>(dále jen „veřejnoprávní původci“).</a:t>
            </a:r>
          </a:p>
          <a:p>
            <a:pPr marL="0" indent="0">
              <a:buNone/>
            </a:pPr>
            <a:r>
              <a:rPr lang="cs-CZ" dirty="0"/>
              <a:t>(2) Povinnost uchovávat dokumenty a umožnit výběr archiválií mají za podmínek stanovených tímto zákonem také</a:t>
            </a:r>
          </a:p>
          <a:p>
            <a:pPr marL="0" indent="0">
              <a:buNone/>
            </a:pPr>
            <a:r>
              <a:rPr lang="cs-CZ" dirty="0"/>
              <a:t>a) obchodní společnosti a družstva s výjimkou bytových družstev, pokud jde o dokumenty uvedené v </a:t>
            </a:r>
            <a:r>
              <a:rPr lang="cs-CZ" dirty="0">
                <a:hlinkClick r:id="rId2"/>
              </a:rPr>
              <a:t>příloze č. 1 k</a:t>
            </a:r>
            <a:r>
              <a:rPr lang="cs-CZ" dirty="0"/>
              <a:t> tomuto zákonu (dokumenty o vzniku, přeměně a zániku původce, dokumenty o řízení, o majetku…)</a:t>
            </a:r>
          </a:p>
          <a:p>
            <a:pPr marL="0" indent="0">
              <a:buNone/>
            </a:pPr>
            <a:r>
              <a:rPr lang="cs-CZ" dirty="0"/>
              <a:t>b) politické strany, politická hnutí, spolky, odborové organizace, organizace zaměstnavatelů, církve a náboženské společnosti, profesní komory, nadace, nadační fondy, ústavy a obecně prospěšné společnosti,</a:t>
            </a:r>
          </a:p>
          <a:p>
            <a:pPr marL="0" indent="0">
              <a:buNone/>
            </a:pPr>
            <a:r>
              <a:rPr lang="cs-CZ" dirty="0"/>
              <a:t>c) notáři, pokud jde o dokumenty uvedené v </a:t>
            </a:r>
            <a:r>
              <a:rPr lang="cs-CZ" dirty="0">
                <a:hlinkClick r:id="rId2"/>
              </a:rPr>
              <a:t>příloze č. 1 k</a:t>
            </a:r>
            <a:r>
              <a:rPr lang="cs-CZ" dirty="0"/>
              <a:t> tomuto zákonu (notářské zápisy, seznam závětí apod.)</a:t>
            </a:r>
          </a:p>
          <a:p>
            <a:pPr marL="0" indent="0">
              <a:buNone/>
            </a:pPr>
            <a:endParaRPr lang="cs-CZ" dirty="0"/>
          </a:p>
        </p:txBody>
      </p:sp>
    </p:spTree>
    <p:extLst>
      <p:ext uri="{BB962C8B-B14F-4D97-AF65-F5344CB8AC3E}">
        <p14:creationId xmlns:p14="http://schemas.microsoft.com/office/powerpoint/2010/main" val="2680257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3449"/>
          </a:xfrm>
        </p:spPr>
        <p:txBody>
          <a:bodyPr>
            <a:normAutofit fontScale="90000"/>
          </a:bodyPr>
          <a:lstStyle/>
          <a:p>
            <a:endParaRPr lang="cs-CZ" dirty="0"/>
          </a:p>
        </p:txBody>
      </p:sp>
      <p:sp>
        <p:nvSpPr>
          <p:cNvPr id="3" name="Zástupný symbol pro obsah 2"/>
          <p:cNvSpPr>
            <a:spLocks noGrp="1"/>
          </p:cNvSpPr>
          <p:nvPr>
            <p:ph idx="1"/>
          </p:nvPr>
        </p:nvSpPr>
        <p:spPr>
          <a:xfrm>
            <a:off x="838200" y="603849"/>
            <a:ext cx="10515600" cy="5573114"/>
          </a:xfrm>
        </p:spPr>
        <p:txBody>
          <a:bodyPr>
            <a:normAutofit lnSpcReduction="10000"/>
          </a:bodyPr>
          <a:lstStyle/>
          <a:p>
            <a:pPr marL="0" indent="0">
              <a:buNone/>
            </a:pPr>
            <a:r>
              <a:rPr lang="cs-CZ" b="1" dirty="0"/>
              <a:t>Kritéria výběru archiválií</a:t>
            </a:r>
            <a:r>
              <a:rPr lang="cs-CZ" dirty="0"/>
              <a:t>:</a:t>
            </a:r>
          </a:p>
          <a:p>
            <a:pPr marL="0" indent="0">
              <a:buNone/>
            </a:pPr>
            <a:r>
              <a:rPr lang="cs-CZ" dirty="0"/>
              <a:t>trvalá hodnota dokumentu vzhledem k</a:t>
            </a:r>
          </a:p>
          <a:p>
            <a:pPr marL="0" indent="0">
              <a:buNone/>
            </a:pPr>
            <a:r>
              <a:rPr lang="cs-CZ" dirty="0"/>
              <a:t>a) době vzniku,</a:t>
            </a:r>
          </a:p>
          <a:p>
            <a:pPr marL="0" indent="0">
              <a:buNone/>
            </a:pPr>
            <a:r>
              <a:rPr lang="cs-CZ" dirty="0"/>
              <a:t>b) obsahu,</a:t>
            </a:r>
          </a:p>
          <a:p>
            <a:pPr marL="0" indent="0">
              <a:buNone/>
            </a:pPr>
            <a:r>
              <a:rPr lang="cs-CZ" dirty="0"/>
              <a:t>c) původu,</a:t>
            </a:r>
          </a:p>
          <a:p>
            <a:pPr marL="0" indent="0">
              <a:buNone/>
            </a:pPr>
            <a:r>
              <a:rPr lang="cs-CZ" dirty="0"/>
              <a:t>d) vnějším znakům.</a:t>
            </a:r>
          </a:p>
          <a:p>
            <a:pPr marL="0" indent="0">
              <a:buNone/>
            </a:pPr>
            <a:endParaRPr lang="cs-CZ" dirty="0"/>
          </a:p>
          <a:p>
            <a:pPr marL="0" indent="0" algn="just">
              <a:buNone/>
            </a:pPr>
            <a:r>
              <a:rPr lang="cs-CZ" dirty="0"/>
              <a:t>Vlastní výběr neznamená odejmutí archiválií, ale výběrem se rozumí identifikace písemností, které mají trvalou hodnotu, rozhodnutí o jejich označení jako archiválie a jejich vzetí do evidence. Tímto rozhodnutím se stávají archiváliemi a požívají ochrany podle tohoto zákona. Vlastnické vztahy se však tímto rozhodnutím nemění. </a:t>
            </a:r>
          </a:p>
          <a:p>
            <a:pPr marL="0" indent="0">
              <a:buNone/>
            </a:pPr>
            <a:endParaRPr lang="cs-CZ" dirty="0"/>
          </a:p>
        </p:txBody>
      </p:sp>
    </p:spTree>
    <p:extLst>
      <p:ext uri="{BB962C8B-B14F-4D97-AF65-F5344CB8AC3E}">
        <p14:creationId xmlns:p14="http://schemas.microsoft.com/office/powerpoint/2010/main" val="1521315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0701"/>
          </a:xfrm>
        </p:spPr>
        <p:txBody>
          <a:bodyPr>
            <a:normAutofit fontScale="90000"/>
          </a:bodyPr>
          <a:lstStyle/>
          <a:p>
            <a:endParaRPr lang="cs-CZ" dirty="0"/>
          </a:p>
        </p:txBody>
      </p:sp>
      <p:sp>
        <p:nvSpPr>
          <p:cNvPr id="3" name="Zástupný symbol pro obsah 2"/>
          <p:cNvSpPr>
            <a:spLocks noGrp="1"/>
          </p:cNvSpPr>
          <p:nvPr>
            <p:ph idx="1"/>
          </p:nvPr>
        </p:nvSpPr>
        <p:spPr>
          <a:xfrm>
            <a:off x="838200" y="603849"/>
            <a:ext cx="10515600" cy="5573114"/>
          </a:xfrm>
        </p:spPr>
        <p:txBody>
          <a:bodyPr>
            <a:normAutofit fontScale="92500" lnSpcReduction="10000"/>
          </a:bodyPr>
          <a:lstStyle/>
          <a:p>
            <a:pPr marL="0" indent="0" algn="just">
              <a:buNone/>
            </a:pPr>
            <a:r>
              <a:rPr lang="cs-CZ" dirty="0"/>
              <a:t>Podle </a:t>
            </a:r>
            <a:r>
              <a:rPr lang="cs-CZ" b="1" dirty="0"/>
              <a:t>doby vzniku </a:t>
            </a:r>
            <a:r>
              <a:rPr lang="cs-CZ" dirty="0"/>
              <a:t>se příslušným archivem za archiválie vybírají</a:t>
            </a:r>
          </a:p>
          <a:p>
            <a:pPr marL="0" indent="0" algn="just">
              <a:buNone/>
            </a:pPr>
            <a:r>
              <a:rPr lang="cs-CZ" dirty="0"/>
              <a:t>a) dokumenty vzniklé do roku 1850,</a:t>
            </a:r>
          </a:p>
          <a:p>
            <a:pPr marL="0" indent="0" algn="just">
              <a:buNone/>
            </a:pPr>
            <a:r>
              <a:rPr lang="cs-CZ" dirty="0"/>
              <a:t>b) dokumenty z oborů průmyslové a zemědělské výroby, úvěrové soustavy a pojišťovnictví, finančního a důlního podnikání včetně patentů na významné vynálezy vzniklé do roku 1900,</a:t>
            </a:r>
          </a:p>
          <a:p>
            <a:pPr marL="0" indent="0" algn="just">
              <a:buNone/>
            </a:pPr>
            <a:r>
              <a:rPr lang="cs-CZ" dirty="0"/>
              <a:t>c) fotografické záznamy vzniklé do roku 1900,</a:t>
            </a:r>
          </a:p>
          <a:p>
            <a:pPr marL="0" indent="0" algn="just">
              <a:buNone/>
            </a:pPr>
            <a:r>
              <a:rPr lang="cs-CZ" dirty="0"/>
              <a:t>d) zvukové záznamy vzniklé do roku 1930,</a:t>
            </a:r>
          </a:p>
          <a:p>
            <a:pPr marL="0" indent="0" algn="just">
              <a:buNone/>
            </a:pPr>
            <a:r>
              <a:rPr lang="cs-CZ" dirty="0"/>
              <a:t>e) filmové záznamy vzniklé do roku 1930.</a:t>
            </a:r>
          </a:p>
          <a:p>
            <a:pPr marL="0" indent="0" algn="just">
              <a:buNone/>
            </a:pPr>
            <a:endParaRPr lang="cs-CZ" dirty="0">
              <a:effectLst/>
            </a:endParaRPr>
          </a:p>
          <a:p>
            <a:pPr marL="0" indent="0" algn="just">
              <a:buNone/>
            </a:pPr>
            <a:r>
              <a:rPr lang="cs-CZ" dirty="0"/>
              <a:t>Podle </a:t>
            </a:r>
            <a:r>
              <a:rPr lang="cs-CZ" b="1" dirty="0"/>
              <a:t>obsahu</a:t>
            </a:r>
            <a:r>
              <a:rPr lang="cs-CZ" dirty="0"/>
              <a:t> se za archiválie příslušným archivem vybírají dokumenty, které mají trvalou hodnotu danou jejich politickým, hospodářským, právním, historickým, kulturním, vědeckým nebo informačním významem; k výběru musí být vždy předloženy dokumenty uvedené v </a:t>
            </a:r>
            <a:r>
              <a:rPr lang="cs-CZ" dirty="0">
                <a:hlinkClick r:id="rId2"/>
              </a:rPr>
              <a:t>příloze č. 2 k</a:t>
            </a:r>
            <a:r>
              <a:rPr lang="cs-CZ" dirty="0"/>
              <a:t> tomuto zákonu</a:t>
            </a:r>
            <a:endParaRPr lang="cs-CZ" dirty="0">
              <a:effectLst/>
            </a:endParaRPr>
          </a:p>
        </p:txBody>
      </p:sp>
    </p:spTree>
    <p:extLst>
      <p:ext uri="{BB962C8B-B14F-4D97-AF65-F5344CB8AC3E}">
        <p14:creationId xmlns:p14="http://schemas.microsoft.com/office/powerpoint/2010/main" val="1748702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48943"/>
          </a:xfrm>
        </p:spPr>
        <p:txBody>
          <a:bodyPr>
            <a:normAutofit fontScale="90000"/>
          </a:bodyPr>
          <a:lstStyle/>
          <a:p>
            <a:endParaRPr lang="cs-CZ" dirty="0"/>
          </a:p>
        </p:txBody>
      </p:sp>
      <p:sp>
        <p:nvSpPr>
          <p:cNvPr id="3" name="Zástupný symbol pro obsah 2"/>
          <p:cNvSpPr>
            <a:spLocks noGrp="1"/>
          </p:cNvSpPr>
          <p:nvPr>
            <p:ph idx="1"/>
          </p:nvPr>
        </p:nvSpPr>
        <p:spPr>
          <a:xfrm>
            <a:off x="838200" y="534838"/>
            <a:ext cx="10515600" cy="5642125"/>
          </a:xfrm>
        </p:spPr>
        <p:txBody>
          <a:bodyPr>
            <a:noAutofit/>
          </a:bodyPr>
          <a:lstStyle/>
          <a:p>
            <a:r>
              <a:rPr lang="cs-CZ" sz="1050" b="1" dirty="0"/>
              <a:t>Dokumenty, které budou podle obsahu vždy předloženy k výběru za archiválie</a:t>
            </a:r>
          </a:p>
          <a:p>
            <a:pPr marL="0" indent="0">
              <a:buNone/>
            </a:pPr>
            <a:r>
              <a:rPr lang="cs-CZ" sz="1050" dirty="0"/>
              <a:t>1. Zápisy ze zasedání orgánů zákonodárné, vládní a výkonné moci a orgánů územní samosprávy na všech stupních</a:t>
            </a:r>
          </a:p>
          <a:p>
            <a:pPr marL="0" indent="0">
              <a:buNone/>
            </a:pPr>
            <a:r>
              <a:rPr lang="cs-CZ" sz="1050" dirty="0"/>
              <a:t>2. Zakládací listiny, statuty, organizační řády a další dokumenty o organizační struktuře, vedení, správě, řízení, kontrole, činnosti a jejich výsledcích</a:t>
            </a:r>
          </a:p>
          <a:p>
            <a:pPr marL="0" indent="0">
              <a:buNone/>
            </a:pPr>
            <a:r>
              <a:rPr lang="cs-CZ" sz="1050" dirty="0"/>
              <a:t>a) orgánů zákonodárné, vládní a výkonné moci a orgánů územní samosprávy na všech stupních,</a:t>
            </a:r>
          </a:p>
          <a:p>
            <a:pPr marL="0" indent="0">
              <a:buNone/>
            </a:pPr>
            <a:r>
              <a:rPr lang="cs-CZ" sz="1050" dirty="0"/>
              <a:t>b) justičních složek všech stupňů i druhů, notářství, státních zastupitelství a jejich předchůdců,</a:t>
            </a:r>
          </a:p>
          <a:p>
            <a:pPr marL="0" indent="0">
              <a:buNone/>
            </a:pPr>
            <a:r>
              <a:rPr lang="cs-CZ" sz="1050" dirty="0"/>
              <a:t>c) státních příspěvkových organizací a příspěvkových organizací obcí a krajů, hospodářských, rozpočtových a ostatních státních organizací řízených, popřípadě spravovaných státními orgány nebo národními výbory, a předchůdců těchto organizací,</a:t>
            </a:r>
          </a:p>
          <a:p>
            <a:pPr marL="0" indent="0">
              <a:buNone/>
            </a:pPr>
            <a:r>
              <a:rPr lang="cs-CZ" sz="1050" dirty="0"/>
              <a:t>d) obchodních organizací založených anebo ovládaných ústředními a jim podřízenými orgány státní správy, orgány územní samosprávy a jejich předchůdců,</a:t>
            </a:r>
          </a:p>
          <a:p>
            <a:pPr marL="0" indent="0">
              <a:buNone/>
            </a:pPr>
            <a:r>
              <a:rPr lang="cs-CZ" sz="1050" dirty="0"/>
              <a:t>e) družstevních organizací, jejich zařízení a předchůdců,</a:t>
            </a:r>
          </a:p>
          <a:p>
            <a:pPr marL="0" indent="0">
              <a:buNone/>
            </a:pPr>
            <a:r>
              <a:rPr lang="cs-CZ" sz="1050" dirty="0"/>
              <a:t>f) všech součástí a zařízení ozbrojených sil a bezpečnostních složek,</a:t>
            </a:r>
          </a:p>
          <a:p>
            <a:pPr marL="0" indent="0">
              <a:buNone/>
            </a:pPr>
            <a:r>
              <a:rPr lang="cs-CZ" sz="1050" dirty="0"/>
              <a:t>g) politických stran, politických hnutí, spolků, ústavů, odborových organizací a organizací zaměstnavatelů,</a:t>
            </a:r>
          </a:p>
          <a:p>
            <a:pPr marL="0" indent="0">
              <a:buNone/>
            </a:pPr>
            <a:r>
              <a:rPr lang="cs-CZ" sz="1050" dirty="0"/>
              <a:t>3. Mezinárodní smluvní dokumenty prezidentské, vládní a resortní úrovně</a:t>
            </a:r>
          </a:p>
          <a:p>
            <a:pPr marL="0" indent="0">
              <a:buNone/>
            </a:pPr>
            <a:r>
              <a:rPr lang="cs-CZ" sz="1050" dirty="0"/>
              <a:t>4. Dokumenty geodetické a kartografické, katastry nemovitostí</a:t>
            </a:r>
          </a:p>
          <a:p>
            <a:pPr marL="0" indent="0">
              <a:buNone/>
            </a:pPr>
            <a:r>
              <a:rPr lang="cs-CZ" sz="1050" dirty="0"/>
              <a:t>5. Dokumentace významných staveb</a:t>
            </a:r>
          </a:p>
          <a:p>
            <a:pPr marL="0" indent="0">
              <a:buNone/>
            </a:pPr>
            <a:r>
              <a:rPr lang="cs-CZ" sz="1050" dirty="0"/>
              <a:t>6. Kroniky</a:t>
            </a:r>
          </a:p>
          <a:p>
            <a:pPr marL="0" indent="0">
              <a:buNone/>
            </a:pPr>
            <a:r>
              <a:rPr lang="cs-CZ" sz="1050" dirty="0"/>
              <a:t>7. Matriky narozených, oddaných, registrovaných partnerů, zemřelých, vojenské, studentů, členů komor a spolků, sbírky matričních listin, dokumenty o nabývání a pozbývání státního občanství </a:t>
            </a:r>
          </a:p>
          <a:p>
            <a:pPr marL="0" indent="0">
              <a:buNone/>
            </a:pPr>
            <a:r>
              <a:rPr lang="cs-CZ" sz="1050" dirty="0"/>
              <a:t>8. Roční rozpočty, závěrečné účty, roční účetní závěrky</a:t>
            </a:r>
          </a:p>
          <a:p>
            <a:pPr marL="0" indent="0">
              <a:buNone/>
            </a:pPr>
            <a:r>
              <a:rPr lang="cs-CZ" sz="1050" dirty="0"/>
              <a:t>9. Historické sčítací archy obyvatelstva</a:t>
            </a:r>
          </a:p>
          <a:p>
            <a:pPr marL="0" indent="0">
              <a:buNone/>
            </a:pPr>
            <a:r>
              <a:rPr lang="cs-CZ" sz="1050" dirty="0"/>
              <a:t>10. Soudní rozsudky pro politické delikty, pro zločiny proti lidskosti, pro omezování lidských práv a svobod, pro závažné trestné činy proti životu, zdraví a majetku občanů</a:t>
            </a:r>
          </a:p>
          <a:p>
            <a:pPr marL="0" indent="0">
              <a:buNone/>
            </a:pPr>
            <a:r>
              <a:rPr lang="cs-CZ" sz="1050" dirty="0"/>
              <a:t>11. Osobní spisy významných osobností politického, hospodářského, vědeckého, technického, kulturního, náboženského, církevního a sportovního života</a:t>
            </a:r>
          </a:p>
          <a:p>
            <a:pPr marL="0" indent="0">
              <a:buNone/>
            </a:pPr>
            <a:r>
              <a:rPr lang="cs-CZ" sz="1050" dirty="0"/>
              <a:t>12. Rukopisy významných literárních děl</a:t>
            </a:r>
          </a:p>
          <a:p>
            <a:pPr marL="0" indent="0">
              <a:buNone/>
            </a:pPr>
            <a:endParaRPr lang="cs-CZ" sz="1050" dirty="0"/>
          </a:p>
        </p:txBody>
      </p:sp>
    </p:spTree>
    <p:extLst>
      <p:ext uri="{BB962C8B-B14F-4D97-AF65-F5344CB8AC3E}">
        <p14:creationId xmlns:p14="http://schemas.microsoft.com/office/powerpoint/2010/main" val="66761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6196"/>
          </a:xfrm>
        </p:spPr>
        <p:txBody>
          <a:bodyPr>
            <a:normAutofit fontScale="90000"/>
          </a:bodyPr>
          <a:lstStyle/>
          <a:p>
            <a:pPr algn="ctr"/>
            <a:endParaRPr lang="cs-CZ" dirty="0"/>
          </a:p>
        </p:txBody>
      </p:sp>
      <p:sp>
        <p:nvSpPr>
          <p:cNvPr id="3" name="Zástupný symbol pro obsah 2"/>
          <p:cNvSpPr>
            <a:spLocks noGrp="1"/>
          </p:cNvSpPr>
          <p:nvPr>
            <p:ph idx="1"/>
          </p:nvPr>
        </p:nvSpPr>
        <p:spPr>
          <a:xfrm>
            <a:off x="838200" y="293298"/>
            <a:ext cx="10515600" cy="5883665"/>
          </a:xfrm>
        </p:spPr>
        <p:txBody>
          <a:bodyPr>
            <a:normAutofit fontScale="25000" lnSpcReduction="20000"/>
          </a:bodyPr>
          <a:lstStyle/>
          <a:p>
            <a:pPr marL="0" indent="0">
              <a:buNone/>
            </a:pPr>
            <a:r>
              <a:rPr lang="cs-CZ" sz="4200" dirty="0"/>
              <a:t>13. Podací deníky, rejstříky k nim, </a:t>
            </a:r>
            <a:r>
              <a:rPr lang="cs-CZ" sz="4200" dirty="0" err="1"/>
              <a:t>elenchy</a:t>
            </a:r>
            <a:r>
              <a:rPr lang="cs-CZ" sz="4200" dirty="0"/>
              <a:t>, kmenové listy, globální archy a další typy základních evidenčních pomůcek spisové služby</a:t>
            </a:r>
          </a:p>
          <a:p>
            <a:pPr marL="0" indent="0">
              <a:buNone/>
            </a:pPr>
            <a:r>
              <a:rPr lang="cs-CZ" sz="4200" dirty="0"/>
              <a:t>14. Privatizační projekty</a:t>
            </a:r>
          </a:p>
          <a:p>
            <a:pPr marL="0" indent="0">
              <a:buNone/>
            </a:pPr>
            <a:r>
              <a:rPr lang="cs-CZ" sz="4200" dirty="0"/>
              <a:t>15. Rehabilitační spisy</a:t>
            </a:r>
          </a:p>
          <a:p>
            <a:pPr marL="0" indent="0">
              <a:buNone/>
            </a:pPr>
            <a:r>
              <a:rPr lang="cs-CZ" sz="4200" dirty="0"/>
              <a:t>16. Třídní výkazy, katalogy, katalogové listy, protokoly o závěrečných zkouškách, protokoly o maturitních zkouškách vydané základními a středními školami a protokoly o státních závěrečných zkouškách na vysokých školách</a:t>
            </a:r>
          </a:p>
          <a:p>
            <a:pPr marL="0" indent="0">
              <a:buNone/>
            </a:pPr>
            <a:r>
              <a:rPr lang="cs-CZ" sz="4200" dirty="0"/>
              <a:t>17. Dokumenty vzniklé z činnosti bezpečnostních složek v období komunistického totalitního režimu</a:t>
            </a:r>
          </a:p>
          <a:p>
            <a:pPr marL="0" indent="0">
              <a:buNone/>
            </a:pPr>
            <a:r>
              <a:rPr lang="cs-CZ" sz="4200" dirty="0"/>
              <a:t>18. Originální negativy, duplikační kopie a duplikační negativy hraných, dokumentárních a animovaných filmů</a:t>
            </a:r>
          </a:p>
          <a:p>
            <a:pPr marL="0" indent="0">
              <a:buNone/>
            </a:pPr>
            <a:r>
              <a:rPr lang="cs-CZ" sz="4200" dirty="0"/>
              <a:t>19. Dokumenty, které obsahují zásadní informace o</a:t>
            </a:r>
          </a:p>
          <a:p>
            <a:pPr marL="0" indent="0">
              <a:buNone/>
            </a:pPr>
            <a:r>
              <a:rPr lang="cs-CZ" sz="4200" dirty="0"/>
              <a:t>a) životních poměrech obyvatelstva v dobových státoprávních a ekonomických podmínkách,</a:t>
            </a:r>
          </a:p>
          <a:p>
            <a:pPr marL="0" indent="0">
              <a:buNone/>
            </a:pPr>
            <a:r>
              <a:rPr lang="cs-CZ" sz="4200" dirty="0"/>
              <a:t>b) strategiích, koncepcích a plánování rozvoje hospodářství včetně důležitých účetních a statistických výkazů a přehledů,</a:t>
            </a:r>
          </a:p>
          <a:p>
            <a:pPr marL="0" indent="0">
              <a:buNone/>
            </a:pPr>
            <a:r>
              <a:rPr lang="cs-CZ" sz="4200" dirty="0"/>
              <a:t>c) měnové politice,</a:t>
            </a:r>
          </a:p>
          <a:p>
            <a:pPr marL="0" indent="0">
              <a:buNone/>
            </a:pPr>
            <a:r>
              <a:rPr lang="cs-CZ" sz="4200" dirty="0"/>
              <a:t>d) majetkoprávních poměrech a jejich změnách, o konfiskacích a restitucích majetku,</a:t>
            </a:r>
          </a:p>
          <a:p>
            <a:pPr marL="0" indent="0">
              <a:buNone/>
            </a:pPr>
            <a:r>
              <a:rPr lang="cs-CZ" sz="4200" dirty="0"/>
              <a:t>e) právní úpravě mezinárodních vztahů,</a:t>
            </a:r>
          </a:p>
          <a:p>
            <a:pPr marL="0" indent="0">
              <a:buNone/>
            </a:pPr>
            <a:r>
              <a:rPr lang="cs-CZ" sz="4200" dirty="0"/>
              <a:t>f) tvorbě právních předpisů včetně jejich nerealizovaných návrhů,</a:t>
            </a:r>
          </a:p>
          <a:p>
            <a:pPr marL="0" indent="0">
              <a:buNone/>
            </a:pPr>
            <a:r>
              <a:rPr lang="cs-CZ" sz="4200" dirty="0"/>
              <a:t>g) státních hranicích, územním členění státu, hranicích správních obvodů, symbolech státu a územních samosprávných celků, místních názvech a jejich změnách, o slučování a dělení obcí,</a:t>
            </a:r>
          </a:p>
          <a:p>
            <a:pPr marL="0" indent="0">
              <a:buNone/>
            </a:pPr>
            <a:r>
              <a:rPr lang="cs-CZ" sz="4200" dirty="0"/>
              <a:t>h) vývoji a stavu zdravotnictví, sociální péče a pomoci v hmotné nouzi a úrovně bydlení,</a:t>
            </a:r>
          </a:p>
          <a:p>
            <a:pPr marL="0" indent="0">
              <a:buNone/>
            </a:pPr>
            <a:r>
              <a:rPr lang="cs-CZ" sz="4200" dirty="0"/>
              <a:t>i) vývoji a stavu vědy a techniky,</a:t>
            </a:r>
          </a:p>
          <a:p>
            <a:pPr marL="0" indent="0">
              <a:buNone/>
            </a:pPr>
            <a:r>
              <a:rPr lang="cs-CZ" sz="4200" dirty="0"/>
              <a:t>j) vývoji a stavu školství, kultury a umění, tělesné výchovy a sportu,</a:t>
            </a:r>
          </a:p>
          <a:p>
            <a:pPr marL="0" indent="0">
              <a:buNone/>
            </a:pPr>
            <a:r>
              <a:rPr lang="cs-CZ" sz="4200" dirty="0"/>
              <a:t>k) vývoji a stavu dopravy a spojů,</a:t>
            </a:r>
          </a:p>
          <a:p>
            <a:pPr marL="0" indent="0">
              <a:buNone/>
            </a:pPr>
            <a:r>
              <a:rPr lang="cs-CZ" sz="4200" dirty="0"/>
              <a:t>l) územním plánování,</a:t>
            </a:r>
          </a:p>
          <a:p>
            <a:pPr marL="0" indent="0">
              <a:buNone/>
            </a:pPr>
            <a:r>
              <a:rPr lang="cs-CZ" sz="4200" dirty="0"/>
              <a:t>m) zásadních změnách a opatřeních v ochraně životního prostředí,</a:t>
            </a:r>
          </a:p>
          <a:p>
            <a:pPr marL="0" indent="0">
              <a:buNone/>
            </a:pPr>
            <a:r>
              <a:rPr lang="cs-CZ" sz="4200" dirty="0"/>
              <a:t>n) geologických a půdních průzkumech,</a:t>
            </a:r>
          </a:p>
          <a:p>
            <a:pPr marL="0" indent="0">
              <a:buNone/>
            </a:pPr>
            <a:r>
              <a:rPr lang="cs-CZ" sz="4200" dirty="0"/>
              <a:t>o) technickém rozvoji včetně patentů na významné vynálezy,</a:t>
            </a:r>
          </a:p>
          <a:p>
            <a:pPr marL="0" indent="0">
              <a:buNone/>
            </a:pPr>
            <a:r>
              <a:rPr lang="cs-CZ" sz="4200" dirty="0"/>
              <a:t>p) kulturních památkách a jejich údržbě, rekonstrukci a ochraně,</a:t>
            </a:r>
          </a:p>
          <a:p>
            <a:pPr marL="0" indent="0">
              <a:buNone/>
            </a:pPr>
            <a:r>
              <a:rPr lang="cs-CZ" sz="4200" dirty="0"/>
              <a:t>q) životě a díle významných osobností,</a:t>
            </a:r>
          </a:p>
          <a:p>
            <a:pPr marL="0" indent="0">
              <a:buNone/>
            </a:pPr>
            <a:r>
              <a:rPr lang="cs-CZ" sz="4200" dirty="0"/>
              <a:t>r) volebních výsledcích a výsledcích referend,</a:t>
            </a:r>
          </a:p>
          <a:p>
            <a:pPr marL="0" indent="0">
              <a:buNone/>
            </a:pPr>
            <a:r>
              <a:rPr lang="cs-CZ" sz="4200" dirty="0"/>
              <a:t>s) členství v mezinárodních organizacích.</a:t>
            </a:r>
          </a:p>
          <a:p>
            <a:pPr marL="0" indent="0">
              <a:buNone/>
            </a:pPr>
            <a:endParaRPr lang="cs-CZ"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345632425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4607</Words>
  <Application>Microsoft Office PowerPoint</Application>
  <PresentationFormat>Širokoúhlá obrazovka</PresentationFormat>
  <Paragraphs>214</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Calibri</vt:lpstr>
      <vt:lpstr>Calibri Light</vt:lpstr>
      <vt:lpstr>Motiv Office</vt:lpstr>
      <vt:lpstr>Právní rámec ochrany kulturního dědictví 6</vt:lpstr>
      <vt:lpstr>Zákon o archivnictví a spisové službě (499/2004 Sb.)</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Ochrana kulturního dědictví na mezinárodní úrovni</vt:lpstr>
      <vt:lpstr>UNESCO</vt:lpstr>
      <vt:lpstr>Prezentace aplikace PowerPoint</vt:lpstr>
      <vt:lpstr>Prezentace aplikace PowerPoint</vt:lpstr>
      <vt:lpstr>Památky zapsané na seznam UNESCO v ČR: </vt:lpstr>
      <vt:lpstr>Úmluva o zachování nemateriálního kulturního dědictví (17. 10. 2003)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rámec ochrany kulturního dědictví</dc:title>
  <dc:creator>Zdeňka Žáčková</dc:creator>
  <cp:lastModifiedBy>Zdeňka Žáčková</cp:lastModifiedBy>
  <cp:revision>85</cp:revision>
  <dcterms:created xsi:type="dcterms:W3CDTF">2021-03-02T15:22:50Z</dcterms:created>
  <dcterms:modified xsi:type="dcterms:W3CDTF">2021-05-18T14:44:33Z</dcterms:modified>
</cp:coreProperties>
</file>