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C67C9-EE5B-4512-A301-7273F64F2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5F0C9A-DAAB-4D40-A107-68FCB5C63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4A3C9E-148F-40A1-8376-E45DEE05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D3B1AD-DC6F-4922-9C9E-C910A8EDA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A357D8-661E-47C8-BBB6-9544DC54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85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E3AF4C-A927-4C32-B714-BEE036870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08DDB5-A697-465C-BF6B-DD33D2A5F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082A3F-3015-4D74-8FFC-9B9E9BB1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6CEE05-31BC-463F-8E8E-17D13623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2D2895-B385-4D8E-B79F-79B30D3D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67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3347469-6B16-410F-B340-50FBC6182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B3C55A-A4E4-47E2-AF42-F4B0CB2D3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307CB1-7A86-4F22-A1A7-961B1D967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AE84DF-290C-4242-9314-7A3749375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2343A8-89AB-4955-9FFF-182B671E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25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5F0CE-818E-406B-896A-D76824EFE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CE0F9D-1A01-4185-A880-B1D3F88B0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9E8B41-16C4-4C27-B401-308577669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66C795-D895-4F48-9A03-B4E3D6A14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16E82F-5CC5-4C30-B72D-F610CD0F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57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7BC80-83B6-4A0A-AF24-203F82DCE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BC487C-FAF3-4DE9-B6D7-D093D0B58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6DBC93-DBFC-487A-A8D1-E3BBA511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0C6A89-0DD2-4B63-85FA-19D13852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7D27C0-990D-473B-A1C1-70AF7D0EE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35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09B21-0581-47C4-9A0E-DE681B1DE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19BC3-AC79-4790-BF09-D9A94AC3B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4C4E95E-AEF2-4C8E-888D-8BF7E81DC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E4668D-022E-429B-B990-7FFAD116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F343AF-F00E-43F1-8184-CAA32472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9DBF60-2ED2-4907-83E0-8F6D699F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1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7E7A1-8080-401A-B7B6-2EA4CED01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ED1354-5813-4863-BCD8-F3669D237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E2673B-C35A-4CE5-817F-16B73EE9A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A87F82-53FF-4784-AC3B-09148C219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B4202F7-012C-44DF-9727-70ED5834C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C65EB0-4E87-438F-A577-C840E562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E7DE048-57AC-476A-8C57-B6FE12580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014F30-6D6E-4104-8FF7-0B087812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86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8BE680-546B-44D7-81BB-BDB71EAF7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DD6936-0C9A-4CDA-AF5D-08D643219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5BB0B6-E620-470F-8CBB-867655B8C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AD4A93C-FE6B-428D-A6BA-4533259F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96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47031C-546B-4B2A-8007-2F4E77973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E380362-D7B8-4683-B26C-6760FDF2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8C513A-A96C-4622-850C-68D3CBFF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2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47F9E-9195-4470-93C5-47D24908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ABCF88-5F67-49F8-8DCB-60E38860D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FD89FA-AC20-425C-85E2-8CB12E1B0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A3A48A-920C-4847-8EA0-87CBCC796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32462F-85FF-4DA3-8909-4CEF77E3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6A2C86-AB98-4F36-802E-CA17A882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81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240C0-6B8E-48A5-9FFC-C82F7AF6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32C409-1DD2-46BC-9007-9616A349A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1EDEDEB-8396-41B6-9183-B1AD83F2C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DCC9F7-1038-4289-B645-07BB101D5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DF5BE-095B-45CA-A741-AA36C073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127FA2-0857-433B-9DE8-04FE0B9C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80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D610A8-57CF-45C4-9CA8-317E3E9A0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6E2D8A-F74D-456F-9CFF-85BF7EF78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B58F0F-5876-4BDA-9C2C-A38539889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992F5-105F-4571-B09A-4914B36DCF0F}" type="datetimeFigureOut">
              <a:rPr lang="cs-CZ" smtClean="0"/>
              <a:t>16. 3. 2021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1229D9-2120-4CEA-A484-213A90B8F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A6BCC8-4785-435F-A8E2-3CC6C3BF67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F096A-D438-4D9A-9DFE-FD98CD287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73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56E2B-709F-4DFF-B6B0-6F7B557C9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Kompoziční výstavba </a:t>
            </a:r>
            <a:br>
              <a:rPr lang="cs-CZ" sz="5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5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dramatického textu</a:t>
            </a:r>
            <a:endParaRPr lang="cs-CZ" sz="5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52D73B-C495-4478-A298-918023D541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270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Pojetí dvou tendencí dramatického děje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093" y="1825625"/>
            <a:ext cx="647807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východiska tendencí pojetí dramatického děje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Volker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Klotz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německý teatrolog</a:t>
            </a:r>
            <a:endParaRPr lang="cs-CZ" sz="1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1960: kniha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Geschlossene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offene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Drama</a:t>
            </a:r>
            <a:endParaRPr lang="cs-CZ" sz="1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koncepce otevřeného a uzavřeného dramatu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dvě základní, protichůdné tendence dramatické tvorby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antická tragédie = výchozí podoba uzavřené dramatické formy</a:t>
            </a:r>
          </a:p>
          <a:p>
            <a:pPr marL="457200" lvl="1" indent="0">
              <a:buNone/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středověká mystéria = východisko pro otevřenou dramatickou tvorbu</a:t>
            </a:r>
          </a:p>
          <a:p>
            <a:pPr marL="0" lvl="0" indent="0">
              <a:buNone/>
            </a:pPr>
            <a:endParaRPr lang="cs-CZ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dělení → se může jevit schematické X jde o stylové tendence → protichůdný charakter dvou divadelních kultur, z nichž vyrostlo moderní divadlo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1B204F5-DECF-418A-81D0-D36BF25147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5" y="1825625"/>
            <a:ext cx="4579513" cy="3434635"/>
          </a:xfrm>
        </p:spPr>
      </p:pic>
    </p:spTree>
    <p:extLst>
      <p:ext uri="{BB962C8B-B14F-4D97-AF65-F5344CB8AC3E}">
        <p14:creationId xmlns:p14="http://schemas.microsoft.com/office/powerpoint/2010/main" val="3155645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Pojetí dvou tendencí dramatického děje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1336AB7E-E970-43E8-947C-7AC0E7C12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9398" y="1189038"/>
            <a:ext cx="5318213" cy="823913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uzavřená (klasická) forma dramatu </a:t>
            </a: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9F499BC-AE5A-47BC-82E5-5643AECC6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398" y="2266682"/>
            <a:ext cx="5318213" cy="392298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tektonická, aristotelská, dostředivá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děj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výsek z celku, jednotný a do sebe uzavřený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funkční, lineární řazení scén do aktů a celku dramatu + kauzálně propojené, zřetězené = logický a psychologicky motivovaný vývoj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platí 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dramatické jednoty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místa, času a děje → žádné časové skoky, čas pouze rámuje dění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okruh a počet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postav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omezený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jazykový projev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stylizovaný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6373C727-9994-4040-9496-563EC1FEE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2162" y="1189038"/>
            <a:ext cx="5318213" cy="823913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otevřená forma dramatu </a:t>
            </a:r>
            <a:endParaRPr lang="cs-CZ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4702F17F-24BD-45AC-8FD4-53064CBF2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2163" y="2266682"/>
            <a:ext cx="5318214" cy="392298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atektonická,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nearistotelská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odstředivá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předvádí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celek ve výsecích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více dějových rovin, roztříštěný děj, autonomie jednotlivých epizod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nepravidelná a asymetrická → střih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rozmanitost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místa, času a děje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 – vrstevnatý, časové skoky mezi scénami, zasahuje do jednání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místo – četnost prostorů (charakterizují a determinují jednání)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široký okruh dramatických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postav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jazykové projevy </a:t>
            </a:r>
            <a:r>
              <a:rPr lang="cs-CZ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rozmanité a diferencované, často hovorová řeč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45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548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Gustav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Freytag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pět fází děje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F8E3EE-994D-4844-AD03-E8E5E6B238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456" y="1825625"/>
            <a:ext cx="3966693" cy="4380651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Gustav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Freytag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Technika dramatu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(1863)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pyramidální model stavby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rozdělení děje do pěti částí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relativně snadno uplatnit na uzavřené drama (vyznačuje se jednotou času a prostoru) 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otevřená forma dramatu </a:t>
            </a:r>
            <a:r>
              <a:rPr lang="cs-CZ" sz="1800" dirty="0">
                <a:effectLst/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uplatnit nelze (dějově a časově roztříštěné)</a:t>
            </a:r>
            <a:endParaRPr lang="cs-CZ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7451647-8816-4804-BD36-7DFD88A81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149" y="1635617"/>
            <a:ext cx="7954851" cy="474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816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Gustav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Freytag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pět fází děje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1249252"/>
            <a:ext cx="10895526" cy="5243624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ustálil dělení děje dramatu </a:t>
            </a:r>
            <a:r>
              <a:rPr lang="cs-CZ" sz="2000" dirty="0">
                <a:effectLst/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→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tzv. pět fází:</a:t>
            </a:r>
          </a:p>
          <a:p>
            <a:pPr marL="0" indent="0">
              <a:spcBef>
                <a:spcPts val="30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300"/>
              </a:spcBef>
              <a:buFont typeface="+mj-lt"/>
              <a:buAutoNum type="alphaLcParenR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expozice =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otevření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 představuje jednotlivé protagonisty, měl by vymezit čas a místo děje </a:t>
            </a:r>
          </a:p>
          <a:p>
            <a:pPr marL="342900" lvl="0" indent="-342900">
              <a:spcBef>
                <a:spcPts val="300"/>
              </a:spcBef>
              <a:buFont typeface="+mj-lt"/>
              <a:buAutoNum type="alphaLcParenR" startAt="2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kolize =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zauzlení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přechod ke kolizi </a:t>
            </a:r>
            <a:r>
              <a:rPr lang="cs-CZ" sz="2000" dirty="0">
                <a:effectLst/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→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tzv. 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 prvního napětí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(protagonista se poprvé střetne s antagonistou a vymezí se strany konfliktu + důvod)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kolize se rozvíjí v krizi prohlubováním a stupňováním sporu (vymezit striktně předěl není nutné, často na sebe tyto fáze plynule navazují)</a:t>
            </a:r>
          </a:p>
          <a:p>
            <a:pPr marL="342900" lvl="0" indent="-342900">
              <a:spcBef>
                <a:spcPts val="300"/>
              </a:spcBef>
              <a:buFont typeface="+mj-lt"/>
              <a:buAutoNum type="alphaLcParenR" startAt="3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krize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vrchol děje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důležitý je zlom mezi krizí a peripetií (konflikt už není možno dále stupňovat → v ději obrat)</a:t>
            </a:r>
          </a:p>
          <a:p>
            <a:pPr marL="342900" lvl="0" indent="-342900">
              <a:spcBef>
                <a:spcPts val="300"/>
              </a:spcBef>
              <a:buFont typeface="+mj-lt"/>
              <a:buAutoNum type="alphaLcParenR" startAt="4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peripetie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zvrat, obrat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obrat v ději – od špatného k lepšímu nebo případně naopak</a:t>
            </a:r>
          </a:p>
          <a:p>
            <a:pPr marL="342900" lvl="0" indent="-342900">
              <a:spcBef>
                <a:spcPts val="300"/>
              </a:spcBef>
              <a:buFont typeface="+mj-lt"/>
              <a:buAutoNum type="alphaLcParenR" startAt="5"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katastrofa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moment, kdy je tragický konec neodvratný → hovoříme o rozuzlení, uzavření</a:t>
            </a:r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termín „katastrofa“ Aristoteles používá jako termín neutrální, který označuje jakékoliv – i případně smírné – rozřešení konfliktu</a:t>
            </a:r>
          </a:p>
        </p:txBody>
      </p:sp>
    </p:spTree>
    <p:extLst>
      <p:ext uri="{BB962C8B-B14F-4D97-AF65-F5344CB8AC3E}">
        <p14:creationId xmlns:p14="http://schemas.microsoft.com/office/powerpoint/2010/main" val="1136487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Gustav </a:t>
            </a:r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Freytag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pět fází děje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1249252"/>
            <a:ext cx="10895526" cy="5243624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Shrnutí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může sloužit jako ideální schéma X vůči němu různé varianty rozvolněných struktur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vychází z představy uzavřeného dramatu s jediným koncentrovaným dějem, jediným konfliktem odehrávajícím se v relativně uzavřeném, koncentrovaném prostoru, resp. prostorech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vede divákovy emoce → divák vtahován vzrůstajícím a klesajícím napětím dramatického děje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-"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jednotlivé části/fáze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→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netřeba stanovovat striktně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vnitřně provázaná struktura, jen málokdy umožňuje zcela jednoznačné rozdělení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výjimky: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cs-C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klasicistní drama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strukturované na pozadí aristotelského modelu</a:t>
            </a: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cs-C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Schillerova dramata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strukturovaná tak, aby se jednání kryla s fázemi rozvoje dramatického děje</a:t>
            </a: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"/>
            </a:pPr>
            <a:r>
              <a:rPr lang="cs-C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Shakespearovy komedie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(Sen noci svatojánské) → vedeny v několika paralelních dějových pásmech, sevřených rámcovou situací → každá dějová linie se řídí svou vlastní logikou = </a:t>
            </a:r>
            <a:r>
              <a:rPr lang="cs-CZ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freytagovský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nelze použít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83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64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Kompozice (kompoziční výstavba) dramatu 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princip výstavby dramatického díla → záměrné uspořádání jednotlivých složek v celek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cs-CZ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 kompozici dramatu je důraz kladen na: 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požadavek koncentrace děje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rovnoměrné rozvržení událostí 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stupňování napětí</a:t>
            </a:r>
          </a:p>
          <a:p>
            <a:pPr marL="0" lvl="0" indent="0">
              <a:buNone/>
            </a:pPr>
            <a:endParaRPr lang="cs-CZ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máme-li postihnout kompozici dramatického textu, musíme: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určit hledisko, které zaujal dramatik, když organizoval děj a rozděloval text mezi postavy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odhalit techniku, kterou dosahuje napětí a svého cíle</a:t>
            </a:r>
          </a:p>
          <a:p>
            <a:endParaRPr lang="cs-CZ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881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0" cy="935641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Kompozice – dvě 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linie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linie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odvozené od vývoje dramatu </a:t>
            </a:r>
          </a:p>
          <a:p>
            <a:pPr marL="0" indent="0">
              <a:buNone/>
            </a:pPr>
            <a:endParaRPr lang="cs-CZ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cs-CZ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klasická dramatika </a:t>
            </a:r>
            <a:endParaRPr lang="cs-CZ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klasická výstavba, jednolitá jednání, rozvíjí se organicky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kompozice podřízena pravidlům → vyžadují pravděpodobnost jednání a postav a narativní organizaci příběhu </a:t>
            </a:r>
          </a:p>
          <a:p>
            <a:pPr marL="228600"/>
            <a:endParaRPr lang="cs-CZ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cs-CZ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montáž epických sekvencí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→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dnes celkem běžné</a:t>
            </a:r>
            <a:endParaRPr lang="cs-CZ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vytvářejí se podle různorodých pravidel</a:t>
            </a:r>
            <a:endParaRPr lang="cs-CZ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68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64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1) Klasická dramatika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1519706"/>
            <a:ext cx="10895526" cy="485533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 →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antické řecké divadlo a drama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Aristoteles: 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Poetika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epizodičnost děje a roztříštěnost času považuje za největší chybu dramatu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tragédie → stabilní struktura: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prolog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nástup jednajících osob, seznámení s časem a místem děje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parodos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příchod sboru s úvodní písní o událostech předcházejících děj hry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epeisodia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střídající se výstupy postav → série 3–6 epizod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stasima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písně sboru, které vyplňují mezery mezi epizodami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exodus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závěrečné rozuzlení a odchod osob</a:t>
            </a:r>
          </a:p>
          <a:p>
            <a:pPr marL="342900" indent="-342900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tragédie →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princip tří jednot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času, místa a děje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často porušování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tragédie → nechybí některé dějotvorné prvky: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peripetie</a:t>
            </a: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obrat události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anagnorise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rozpoznání totožnosti některé z postav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patos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čin směřující k tragickému konci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celek má obsahovat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zápletku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rozuzlení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69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Klasická dramatika - následovníci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5" y="1429554"/>
            <a:ext cx="11024315" cy="5063321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renesanční italské drama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(15.-16. stol.) </a:t>
            </a:r>
          </a:p>
          <a:p>
            <a:pPr marL="342900" lvl="0" indent="-342900">
              <a:buFont typeface="+mj-lt"/>
              <a:buAutoNum type="arabicParenR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francouzské klasicistní drama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(17.-18. stol.)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dogmatické přijímání Aristotelských principů Poetiky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obou případech vyžadováno, aby drama bylo psáno podle pravidel a zachovávalo tři jednoty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pětiaktové/tříaktové drama → děleno na výstupy (dle příchodu/odchodu nové postavy/přítomných)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arenR" startAt="3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pozdní měšťanské klasicistní drama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Gustav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Freytag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Technika dramatu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(1863) → charakterizoval tzv. „dobře udělané drama“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pyramidální model stavby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rozdělení děje do pěti částí: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expozice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úvod do situace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kolize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stupňování napětí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krize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konflikt, vrchol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peripetie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obrat události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katastrofa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rozuzlení – závěr</a:t>
            </a:r>
          </a:p>
          <a:p>
            <a:pPr lvl="0">
              <a:buFont typeface="Times New Roman" panose="02020603050405020304" pitchFamily="18" charset="0"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pozor!!!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→ často je chybně uváděno, že jeho terminologii zpracoval už Aristoteles = to je ale chyba! </a:t>
            </a:r>
          </a:p>
        </p:txBody>
      </p:sp>
    </p:spTree>
    <p:extLst>
      <p:ext uri="{BB962C8B-B14F-4D97-AF65-F5344CB8AC3E}">
        <p14:creationId xmlns:p14="http://schemas.microsoft.com/office/powerpoint/2010/main" val="382501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994C311F-B717-4635-B8E2-B4B3C4DD10D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193" y="1233097"/>
            <a:ext cx="3477294" cy="4909119"/>
          </a:xfrm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FF7FB382-8949-47C1-9758-BF47BE6D83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422" y="1233096"/>
            <a:ext cx="3706385" cy="4909119"/>
          </a:xfrm>
        </p:spPr>
      </p:pic>
    </p:spTree>
    <p:extLst>
      <p:ext uri="{BB962C8B-B14F-4D97-AF65-F5344CB8AC3E}">
        <p14:creationId xmlns:p14="http://schemas.microsoft.com/office/powerpoint/2010/main" val="2498874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641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2) Epická forma dramatu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1519706"/>
            <a:ext cx="10895526" cy="4855335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základ této linie →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středověké náboženské drama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texty dramat (zejména cyklická mystéria) → čerpaly náměty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epických předloh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Nový i Starý zákona → evangelia, apokryfy, kázání a životy svatých, či z legend o světcích, příběh o Kristově smrti a vzkříšení (vykoupení člověka z jeho hříšnosti = spása člověka)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výjevy: stvoření světa, Adam a Eva, Kain a Ábel, Proroci, Kristův život, velikonoční a vánoční témata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velký rozsah látky → znamenal </a:t>
            </a:r>
            <a:r>
              <a:rPr lang="cs-CZ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uvolnění kompozice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drama většinou zobrazovalo mnoho událostí – předváděny ve volném chronologickém sledu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objevuje se řada odboček a paralelních příběhů/větví hlavní zápletky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nechybí expozice – ale ostatní části dramatu už nefungují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"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pravidlo 3 jednot, děj se rozbíhá do značné šíře v čase i prostoru</a:t>
            </a:r>
          </a:p>
        </p:txBody>
      </p:sp>
    </p:spTree>
    <p:extLst>
      <p:ext uri="{BB962C8B-B14F-4D97-AF65-F5344CB8AC3E}">
        <p14:creationId xmlns:p14="http://schemas.microsoft.com/office/powerpoint/2010/main" val="1939121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13A35-942C-4CE9-AEE0-B11CB695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ea typeface="Segoe UI Emoji" panose="020B0502040204020203" pitchFamily="34" charset="0"/>
                <a:cs typeface="Times New Roman" panose="02020603050405020304" pitchFamily="18" charset="0"/>
              </a:rPr>
              <a:t>Epická forma - následovníci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7E7F7-876B-472E-9C62-87CB3EC4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1249252"/>
            <a:ext cx="10895526" cy="5243624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alžbětinské drama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tragédie,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komedie a historické drama, např.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William Shakespeare 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dramat nevyhovuje klasické výstavbě, nedodržuje jednoty místa, času a děje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drama tzv. zlatého věku španělského divadla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např.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Fernando de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Rojas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1499: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Celestina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uvolněná stavba → využívají vedlejší děje a střídají dějová pásma (i dějiště)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historické hry i tragédie → zřetelně inklinují k otevřené formě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3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epické divadlo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(20. století) – navazuje na tradice epické otevřené dramatické formy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děj složen z 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epizod různého druhu a obsahu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tok kronikářského typu, s odbočkami, variacemi, fragmenty, opakováním a návraty →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spojeno tématem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které se vyjeví až na závěr hry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roztříštěnost → velký rozsah času (až několik let) i děje (velké množství vzdálených míst)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často užívá prostředky jiných umění → píseň jako rovnocenný prostředek sdělní, slovní označení prostoru místo jeho charakteristiky scénografií (tabule s nápisem…)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prostor divákově obrazotvornosti svou mnohostranností významů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Bertolt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Brecht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děj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epizován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motivem putování hrdiny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volné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řazení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příhod + řada míst + volný časový tok (= jako dobrodružný román nebo kronika)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důležitá role vypravěče → jeden i více (vnáší do dění jednotící perspektivu)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zcizovací efekt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herec vystupuje z role, komentuje děj (často ideologické poslání)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Paul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Claudel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vzor: divadlo středověké a barokní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51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B1CE910-34D2-4D9F-8FFC-9346C762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Bertolt</a:t>
            </a:r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Brecht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(1898-1956)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D6530E-95ED-4B81-8F1E-5B254D876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093" y="1300766"/>
            <a:ext cx="8087932" cy="487619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1914: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(Die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Bibel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1918: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Baal</a:t>
            </a:r>
            <a:endParaRPr lang="cs-CZ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1919: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Bubny v noci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Trommeln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der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Nacht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 Eduarda II. Anglického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Eduard des Zweiten von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England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1924: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Muž jako muž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(Mann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1928: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Třígrošová opera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(Die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Dreigroschenoper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podle Žebrácké opery Johna Gaye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1931: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Svatá Johanka z jatek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heilige Johanna der Schlachthöfe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1931: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Matka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(Die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Mutter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1936: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Pušky paní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Carrarové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Gewehre der Frau </a:t>
            </a:r>
            <a:r>
              <a:rPr lang="de-DE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Carrar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1938: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Život Galileiho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Leben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Galilei)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1938: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Strach a bída Třetí říše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Furcht und Elend des Dritten Reiches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1939: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Matka Kuráž a její děti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Mutter Courage und ihre Kinder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1940: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Dobrý člověk ze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Sečuanu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gute Mensch von Sezuan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1941: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Zadržitelný vzestup Artura </a:t>
            </a:r>
            <a:r>
              <a:rPr lang="cs-CZ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Uie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 aufhaltsame Aufstieg des Arturo Ui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1943: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Švejk ve druhé světové válce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Schweyk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Zweiten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Weltkrieg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1944-45: </a:t>
            </a:r>
            <a:r>
              <a:rPr lang="cs-CZ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Kavkazský křídový kruh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(Der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kaukasische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Kreidekreis)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C6F6F721-24C8-4422-9396-89A6F395A7B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444" y="1300766"/>
            <a:ext cx="3003190" cy="4351338"/>
          </a:xfrm>
        </p:spPr>
      </p:pic>
    </p:spTree>
    <p:extLst>
      <p:ext uri="{BB962C8B-B14F-4D97-AF65-F5344CB8AC3E}">
        <p14:creationId xmlns:p14="http://schemas.microsoft.com/office/powerpoint/2010/main" val="29132513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1499</Words>
  <Application>Microsoft Office PowerPoint</Application>
  <PresentationFormat>Širokoúhlá obrazovka</PresentationFormat>
  <Paragraphs>156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Motiv Office</vt:lpstr>
      <vt:lpstr>Kompoziční výstavba  dramatického textu</vt:lpstr>
      <vt:lpstr>Kompozice (kompoziční výstavba) dramatu </vt:lpstr>
      <vt:lpstr>Kompozice – dvě linie</vt:lpstr>
      <vt:lpstr>1) Klasická dramatika</vt:lpstr>
      <vt:lpstr>Klasická dramatika - následovníci</vt:lpstr>
      <vt:lpstr>Prezentace aplikace PowerPoint</vt:lpstr>
      <vt:lpstr>2) Epická forma dramatu</vt:lpstr>
      <vt:lpstr>Epická forma - následovníci</vt:lpstr>
      <vt:lpstr>Bertolt Brecht (1898-1956)</vt:lpstr>
      <vt:lpstr>Pojetí dvou tendencí dramatického děje</vt:lpstr>
      <vt:lpstr>Pojetí dvou tendencí dramatického děje</vt:lpstr>
      <vt:lpstr>Gustav Freytag – pět fází děje</vt:lpstr>
      <vt:lpstr>Gustav Freytag – pět fází děje</vt:lpstr>
      <vt:lpstr>Gustav Freytag – pět fází děje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Kompoziční výstavba  dramatického textu</dc:title>
  <dc:creator>Pavla Bergmannová</dc:creator>
  <cp:lastModifiedBy>Pavla Bergmannová</cp:lastModifiedBy>
  <cp:revision>12</cp:revision>
  <dcterms:created xsi:type="dcterms:W3CDTF">2021-03-16T02:51:22Z</dcterms:created>
  <dcterms:modified xsi:type="dcterms:W3CDTF">2021-03-16T04:40:36Z</dcterms:modified>
</cp:coreProperties>
</file>