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67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08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204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10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69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61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47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63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98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33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6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F3626-F042-4D64-91B1-9DDF7EC9D86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69707-7CB0-448E-9E0C-1621BF9B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52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stival-aix.com/en/" TargetMode="External"/><Relationship Id="rId2" Type="http://schemas.openxmlformats.org/officeDocument/2006/relationships/hyperlink" Target="http://www.festival-avignon.com/en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francouzské divadlo </a:t>
            </a:r>
            <a:b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2. světové válce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2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23100" y="365125"/>
            <a:ext cx="4330700" cy="523875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Gerard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Philipe)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956300" cy="58118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inscenace: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umělecky vyzrálé → témata války, násilí, práva a spravedlnosti, vztahu vynikajícího jedince a společnosti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největší ohlas – inscenování klasických, především francouzských textů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Corneille)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Lakomec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+ 1953: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 Juan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Moliere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Ruy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(Victor Hugo)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Figarova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svatba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Beaumarchaise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Marianniny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rozmary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(Alfred de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Musset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1952: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Lorenzaccio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(Alfred de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Musset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Gerard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Philipe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inscenoval i hry Bertolda Brechta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Matka Kuráž a její děti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Zadržitelný vzestup Artura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Dobrý člověk ze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Sečuánu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82" y="1168400"/>
            <a:ext cx="4072718" cy="4889500"/>
          </a:xfrm>
        </p:spPr>
      </p:pic>
    </p:spTree>
    <p:extLst>
      <p:ext uri="{BB962C8B-B14F-4D97-AF65-F5344CB8AC3E}">
        <p14:creationId xmlns:p14="http://schemas.microsoft.com/office/powerpoint/2010/main" val="380159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09877" y="365125"/>
            <a:ext cx="4615009" cy="955675"/>
          </a:xfrm>
        </p:spPr>
        <p:txBody>
          <a:bodyPr>
            <a:normAutofit/>
          </a:bodyPr>
          <a:lstStyle/>
          <a:p>
            <a:pPr algn="ctr"/>
            <a:b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Shakespeare: Richard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7731" y="365124"/>
            <a:ext cx="6562146" cy="58682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navazoval na radikální koncepce Jacquese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Copeaua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tvůrce „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holé scény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+ ideolog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lidového divadla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=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instituce společenského poslání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 masová zábava, ani intelektuální výlučnost)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sám dobrý herec: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intelektuálně jasný přístup k roli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dokonalá dikce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střídmé gesto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inscenátor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velkorysé a detailně promyšlené divadelní koncepce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místo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 a slovo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požadavek inscenační kázně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herce přibližuje jevišti + využívá rád předscénu (herci mluvili jakoby před sebe)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nejpřednější herci: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Gérard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Philipe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Casaresová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Sorano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Georges Wilson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Jeanne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Moreauová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scénografie omezena na autorství pozadí (černé závěsy, praktikábly a několik dekoračních kusů)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světla modelující prostor → barevné kostýmy se odrážejí na pozadí scény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divadlo: místo, kde se divákům podává „chléb světa“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57" y="1450606"/>
            <a:ext cx="4615010" cy="4652963"/>
          </a:xfrm>
        </p:spPr>
      </p:pic>
    </p:spTree>
    <p:extLst>
      <p:ext uri="{BB962C8B-B14F-4D97-AF65-F5344CB8AC3E}">
        <p14:creationId xmlns:p14="http://schemas.microsoft.com/office/powerpoint/2010/main" val="258267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16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Büchner</a:t>
            </a: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Dantonova smrt (1948)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365125"/>
            <a:ext cx="5181600" cy="58118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řada statí o divadle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1966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Tajemství divadla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Divadlo, služba veřejnosti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odmítavý postoj vůči buřičům v roce 1969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1946: ředitel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Avignonského festivalu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festival pod širým nebem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červenec, nádvoří papežského paláce v Avignonu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1966: snaha otevřít se tanečnímu umění a novým tvůrcům francouzské scény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avignonská „divadelní setkání“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diskuze s mládeží na téma kultury a politiky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rozsáhlé pedagogické plány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299" y="1054101"/>
            <a:ext cx="5432699" cy="5425450"/>
          </a:xfrm>
        </p:spPr>
      </p:pic>
    </p:spTree>
    <p:extLst>
      <p:ext uri="{BB962C8B-B14F-4D97-AF65-F5344CB8AC3E}">
        <p14:creationId xmlns:p14="http://schemas.microsoft.com/office/powerpoint/2010/main" val="403568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52475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Francouzská dramatika 40. a 50. let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19100" y="1117601"/>
            <a:ext cx="7315200" cy="546099"/>
          </a:xfrm>
        </p:spPr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Anouilh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(1910-1987)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19099" y="1663700"/>
            <a:ext cx="7565801" cy="47498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nejplodnější dramatik 20. století (za 50 let přes 30 her)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opustil studia práv → pohltilo ho divadlo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1932: tajemník Louise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Jouveta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píše divadelní hry + setkání s Jeanem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Giraudouxem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(inspirace)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orientován spíše doleva → „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skeptik 20. století“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dramatická tvorba: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pol. 30. let: první úspěch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jednou jeden vězeň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Cestující bez zavazadel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(r. Georges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Pitoëf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zlomový okamžik v kariéře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1942-1946: dramata na půdorysu antických tragédií: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Medea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Orestes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Antigona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(protest proti německé okupaci Francie)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skončení války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uznávaný dramatický autor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1946-1962: ve Francii není sezóna, kdy by nebylo uvedeno některé z jeho děl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1950: uplatnil se i v USA jako autor "kostýmovaných her"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80" y="2196306"/>
            <a:ext cx="3737141" cy="3684588"/>
          </a:xfrm>
        </p:spPr>
      </p:pic>
    </p:spTree>
    <p:extLst>
      <p:ext uri="{BB962C8B-B14F-4D97-AF65-F5344CB8AC3E}">
        <p14:creationId xmlns:p14="http://schemas.microsoft.com/office/powerpoint/2010/main" val="159573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60325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nejvýraznější tituly: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Romeo a Jana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premiéra v Divadle Ateliér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l‘Atelier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– 140 repríz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Pozvání na zámek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L'Invitation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château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Skřivánek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L'Alouette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1955: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Miláček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Ornifle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Ornifle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Courant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d´air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Tomáš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aneb Čest boží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l´honneur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Červené rybičky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(Les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Poissons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rouges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Kalhotky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Anouilhův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rukopis: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hry musí být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jako dobrá řemeslná práce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děj lokalizuje do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historických kulis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konflikty staví na protikladech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(chudoba a bohatství, mládí a stáří, věrnost a pomíjivost, iluze a realita)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dramatický potenciál: rozpor mezi čistotou, láskou, ideály X banalitou, rutinou, všednodenností, sobectvím → to ztělesňují kontrastní postavy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komické výstupy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plné ironických šlehů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glos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elegantní rétorika 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mísí s bravurou poetické pasáže s realistickými efekty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vzpoura proti dobové společnosti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(často ale končí kompromisem, nebo je romantickým pokusem o revoltu)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považován za překonaného a povrchního bulvárního autora, i za mistrného dramatika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099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839788" y="292101"/>
            <a:ext cx="10704512" cy="558799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Marcel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Achard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(1899-1974) - </a:t>
            </a:r>
            <a:r>
              <a:rPr lang="cs-CZ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</a:t>
            </a:r>
            <a:r>
              <a:rPr lang="cs-CZ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jménem Marcel Augustin </a:t>
            </a:r>
            <a:r>
              <a:rPr lang="cs-CZ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Ferréol</a:t>
            </a:r>
            <a:endParaRPr lang="cs-CZ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60" y="1181100"/>
            <a:ext cx="3426353" cy="4699000"/>
          </a:xfrm>
        </p:spPr>
      </p:pic>
      <p:sp>
        <p:nvSpPr>
          <p:cNvPr id="12" name="Zástupný symbol pro text 9"/>
          <p:cNvSpPr>
            <a:spLocks noGrp="1"/>
          </p:cNvSpPr>
          <p:nvPr>
            <p:ph sz="half" idx="2"/>
          </p:nvPr>
        </p:nvSpPr>
        <p:spPr>
          <a:xfrm>
            <a:off x="839787" y="1181100"/>
            <a:ext cx="6720111" cy="5008563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muž mnoha profesí → učitel, novinář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skončení války do Paříže k divadlu → začínal jako nápověda, poté herec + od  20. let i autor úspěšných divadelních her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1922: debutoval jako dramatik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Zahrajete si se mnou?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Voulez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-vous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moâ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 – premiéra v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l'Atelier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1929: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Život je krásný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belle)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1929: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Marcelina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(Jean de la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nejznámější hry poválečného období: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Malá Lili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p’tite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Lili)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Idiotka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L’Idiote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6222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Další proměny francouzského divadla</a:t>
            </a:r>
            <a:endParaRPr lang="cs-CZ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1959: k moci generál Charles de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Gaulle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nastupuje i nový minstr André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Malraux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dál finanční podpora nové dramatiky a souborů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úsilí o zdůraznění decentralizace + mnoho reforem (podpora divadelních středisek, financována státem z 50%) → střediska sloužila tak jako centra pro projekce filmů, koncerty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reorganizace státních divadel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experimenty v dramatické tvorbě – hlavně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existencialistické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absurdní drama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(viz další kapitola)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26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5800" y="596900"/>
            <a:ext cx="108331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světová válka</a:t>
            </a:r>
            <a:r>
              <a:rPr lang="cs-CZ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v Paříži relativní rozkvět divadla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především zábavný charakter </a:t>
            </a: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výjimky: náročné </a:t>
            </a:r>
            <a:r>
              <a:rPr lang="cs-CZ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Dullinovy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Batyho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inscenace +  tvorba </a:t>
            </a:r>
            <a:r>
              <a:rPr lang="cs-CZ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Comédie-Française</a:t>
            </a:r>
            <a:endParaRPr lang="cs-CZ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/>
            <a:endParaRPr lang="cs-CZ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cs-CZ" b="1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po válce</a:t>
            </a:r>
            <a:r>
              <a:rPr lang="cs-CZ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→ </a:t>
            </a:r>
            <a:r>
              <a:rPr lang="cs-CZ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kroky na podporu divadla ze strany vlády</a:t>
            </a:r>
            <a:endParaRPr lang="cs-CZ" b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1946: Ministerstvo kultury – </a:t>
            </a:r>
            <a:r>
              <a:rPr lang="cs-CZ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subvence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inscenací i nových souborů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/>
            <a:endParaRPr lang="cs-CZ" sz="600" b="1" i="1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cs-CZ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reorganizována státní divadla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r>
              <a:rPr lang="cs-CZ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Opéra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cs-CZ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Opéra-Comique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pod společnou správu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Comédie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Française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 </a:t>
            </a:r>
            <a:r>
              <a:rPr lang="cs-CZ" i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Odéon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– sloučily se</a:t>
            </a:r>
          </a:p>
          <a:p>
            <a:pPr marL="228600"/>
            <a:endParaRPr lang="cs-CZ" sz="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cs-CZ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decentralizace divadla</a:t>
            </a:r>
            <a:r>
              <a:rPr lang="cs-CZ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subvencovaná regionální divadelní střediska: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lvl="1"/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1947: </a:t>
            </a:r>
            <a:r>
              <a:rPr lang="cs-CZ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Východní divadelní středisko</a:t>
            </a:r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ve </a:t>
            </a:r>
            <a:r>
              <a:rPr lang="cs-CZ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Strasbourgu</a:t>
            </a:r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(Centre </a:t>
            </a:r>
            <a:r>
              <a:rPr lang="cs-CZ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dramatique</a:t>
            </a:r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</a:t>
            </a:r>
            <a:r>
              <a:rPr lang="cs-CZ" sz="16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l’Est</a:t>
            </a:r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indent="228600"/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1947: </a:t>
            </a:r>
            <a:r>
              <a:rPr lang="cs-CZ" sz="1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Comédie</a:t>
            </a:r>
            <a:r>
              <a:rPr lang="cs-CZ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 Saint-</a:t>
            </a:r>
            <a:r>
              <a:rPr lang="cs-CZ" sz="1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Etienne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indent="228600"/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1948: </a:t>
            </a:r>
            <a:r>
              <a:rPr lang="cs-CZ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Divadelní středisko Toulouse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indent="228600"/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1949: </a:t>
            </a:r>
            <a:r>
              <a:rPr lang="cs-CZ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Divadelní středisko v </a:t>
            </a:r>
            <a:r>
              <a:rPr lang="cs-CZ" sz="1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Rennes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 indent="228600"/>
            <a:r>
              <a:rPr lang="cs-CZ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1952: </a:t>
            </a:r>
            <a:r>
              <a:rPr lang="cs-CZ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Centre </a:t>
            </a:r>
            <a:r>
              <a:rPr lang="cs-CZ" sz="1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dramatique</a:t>
            </a:r>
            <a:r>
              <a:rPr lang="cs-CZ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</a:t>
            </a:r>
            <a:r>
              <a:rPr lang="cs-CZ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Sud-</a:t>
            </a:r>
            <a:r>
              <a:rPr lang="cs-CZ" sz="1600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Est</a:t>
            </a:r>
            <a:r>
              <a:rPr lang="cs-CZ" sz="16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Marseille</a:t>
            </a:r>
            <a:endParaRPr lang="cs-CZ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28600"/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koncem 60. let: 15 divadelních středisek</a:t>
            </a:r>
          </a:p>
          <a:p>
            <a:pPr indent="228600"/>
            <a:endParaRPr lang="cs-CZ" sz="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organizují se i </a:t>
            </a:r>
            <a:r>
              <a:rPr lang="cs-CZ" b="1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divadelní festivaly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lvl="1"/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od roku 1947: </a:t>
            </a:r>
            <a:r>
              <a:rPr lang="cs-CZ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Avignon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(zakladatel Jean </a:t>
            </a:r>
            <a:r>
              <a:rPr lang="cs-CZ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Vilar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http://www.festival-avignon.com/en/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685800" lvl="1"/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od roku 1948: </a:t>
            </a:r>
            <a:r>
              <a:rPr lang="cs-CZ" b="1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Aix</a:t>
            </a:r>
            <a:r>
              <a:rPr lang="cs-CZ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-en-Provence  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(zakladatel Gabriel </a:t>
            </a:r>
            <a:r>
              <a:rPr lang="cs-CZ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Dussurget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3"/>
              </a:rPr>
              <a:t>http://www.festival-aix.com/en/</a:t>
            </a:r>
            <a:endParaRPr lang="cs-CZ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divadelní centrum – </a:t>
            </a:r>
            <a:r>
              <a:rPr lang="cs-CZ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Paříž 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působily v ní následující </a:t>
            </a:r>
            <a:r>
              <a:rPr lang="cs-CZ" u="sng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vůdčí režisérské osobnosti</a:t>
            </a:r>
            <a:r>
              <a:rPr lang="cs-CZ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poválečného divadla:</a:t>
            </a:r>
            <a:endParaRPr lang="cs-CZ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6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9899" y="365125"/>
            <a:ext cx="11252201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Jean-Louis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Barrault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(1910 – 1994)v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69898" y="1825625"/>
            <a:ext cx="7785459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při divadle Ateliér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l‘ Atelier) u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Charlese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Dullina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1933-1935: hrál v divadle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Atelier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debut: sluha – Lišák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Valpone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(Ben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Jonson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spolupracoval s 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Antoninem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Artaudem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1935: setkání s mimem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Étiennem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Decrouxem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studium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pantomimy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vlastní pantomimické představení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Kolem matky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(podle románu Williama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Faulknera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Když jsem umírala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filmové nabídky (mim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Deburau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film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ráje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Marcel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Carné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1945) 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nezávislý tvůrce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v pronajatém podkroví si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otevřel studio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 podporou přátel (např. Jacques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Prévért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poetická mimicko-hudební představení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sblížil se se surrealisty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5" t="290" r="8514" b="-290"/>
          <a:stretch/>
        </p:blipFill>
        <p:spPr>
          <a:xfrm>
            <a:off x="8371984" y="1804194"/>
            <a:ext cx="3543300" cy="4372769"/>
          </a:xfrm>
        </p:spPr>
      </p:pic>
    </p:spTree>
    <p:extLst>
      <p:ext uri="{BB962C8B-B14F-4D97-AF65-F5344CB8AC3E}">
        <p14:creationId xmlns:p14="http://schemas.microsoft.com/office/powerpoint/2010/main" val="236179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171" y="1184856"/>
            <a:ext cx="10958286" cy="49921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počátky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spolupráce s alternativními soubory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Numancie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(Miguel de Cervantes) – Divadlo Antoine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Knut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Hamsun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divadlo Atelier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1940-1946: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člen </a:t>
            </a: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Comédie-Française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(angažoval ho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Jacques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Copeau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hraje + režie: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Phaidra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(Jean Racine)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Saténový střevíček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(Paul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Claudel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považováno za nehratelné → Barrault zformoval velký divadelní zážitek: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hry je jako ledovec, viditelný jen z jedné osminy, a že je úkolem režiséra dramatikův text doplnit vynalézavým použitím všech divadelních zdrojů, a tak odhalit jeho neviditelné části.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zpopularizoval pojem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„totální divadlo“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úplné využití všech výrazových prostředků, které je s to poskytnout lidská bytost“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mísení divadelních druhů (činohra, hudební, taneční, loutkové d., pantomima, kabaret ap.)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maximální zmnožení jevištních výrazových prostředků a apel na divákovo vnímání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odmítá naturalismus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chce poetickou zkratku ve scénografii</a:t>
            </a:r>
          </a:p>
        </p:txBody>
      </p:sp>
    </p:spTree>
    <p:extLst>
      <p:ext uri="{BB962C8B-B14F-4D97-AF65-F5344CB8AC3E}">
        <p14:creationId xmlns:p14="http://schemas.microsoft.com/office/powerpoint/2010/main" val="371253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7704366" y="435429"/>
            <a:ext cx="4057422" cy="449942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Barrault jako Hamlet</a:t>
            </a:r>
          </a:p>
        </p:txBody>
      </p:sp>
      <p:pic>
        <p:nvPicPr>
          <p:cNvPr id="19" name="Zástupný symbol pro obsah 1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66" y="1089025"/>
            <a:ext cx="4057422" cy="5100638"/>
          </a:xfrm>
        </p:spPr>
      </p:pic>
      <p:sp>
        <p:nvSpPr>
          <p:cNvPr id="18" name="Zástupný symbol pro obsah 17"/>
          <p:cNvSpPr>
            <a:spLocks noGrp="1"/>
          </p:cNvSpPr>
          <p:nvPr>
            <p:ph sz="half" idx="2"/>
          </p:nvPr>
        </p:nvSpPr>
        <p:spPr>
          <a:xfrm>
            <a:off x="580572" y="537029"/>
            <a:ext cx="6908800" cy="56526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1946: odchod z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Comédie-Française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 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Madelaine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Renaud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zakládá </a:t>
            </a: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Compagnie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Renaud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Barrault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1956: působí v 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Marigny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 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Sarah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Bernhardt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zahraničních turné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Hamlet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zahajovací představení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hudba: Arthur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Honegger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Barrault v hlavní roli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uvádí hry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Paula </a:t>
            </a:r>
            <a:r>
              <a:rPr lang="cs-CZ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Claudela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vrchol režijního umění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Poslední úděl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1953: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Kniha o Kryštofovi Kolumbovi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Zlatohlav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1943, 1958, 1963, 1979: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Saténový střevíček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poetické divadlo, bohaté výrazové prostředky a lyrické nálady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neobyčejně široký repertoár: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klasika: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Shakespeare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Moliere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Racine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nové současné francouzské autory: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Albert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Camus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(1948: Stav obležení),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Anouilh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(1950: Zkouška),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André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Gide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(1951: Oidipus),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Eugéne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Ionesco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(1960: Nosorožec),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Samuel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(1963: Šťastné dny)</a:t>
            </a:r>
          </a:p>
          <a:p>
            <a:pPr>
              <a:lnSpc>
                <a:spcPct val="100000"/>
              </a:lnSpc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0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06400" y="595086"/>
            <a:ext cx="6125029" cy="55945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1959-1968: řídí divadlo </a:t>
            </a: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Odéon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(druhá hlavní státní scéna)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květnové bouře, zničení Odeonu → nucený odchod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1968: obnovil společnost </a:t>
            </a: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Compagnie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Renaud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Barrault</a:t>
            </a:r>
            <a:r>
              <a:rPr lang="cs-CZ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 na různých místech až do roku 1988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cyklus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Rabelais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série ze života významných osobností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Jarry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kopečku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 pravil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Zarathustra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1975: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Pařížské noci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založili řadu divadel na celém světě (např. i v jižní Americe)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inscenuje biografické hry →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Rabelais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večer o Antoinu Saint-Exupérym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během kariéry hrál ve více jak 50 filmech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6934306" y="420914"/>
            <a:ext cx="4736982" cy="522515"/>
          </a:xfrm>
        </p:spPr>
        <p:txBody>
          <a:bodyPr/>
          <a:lstStyle/>
          <a:p>
            <a:pPr algn="ctr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Barrault během květnových bouří</a:t>
            </a:r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06" y="1161143"/>
            <a:ext cx="4736981" cy="4789714"/>
          </a:xfrm>
        </p:spPr>
      </p:pic>
    </p:spTree>
    <p:extLst>
      <p:ext uri="{BB962C8B-B14F-4D97-AF65-F5344CB8AC3E}">
        <p14:creationId xmlns:p14="http://schemas.microsoft.com/office/powerpoint/2010/main" val="143810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86172" y="696686"/>
            <a:ext cx="4310742" cy="522514"/>
          </a:xfrm>
        </p:spPr>
        <p:txBody>
          <a:bodyPr>
            <a:normAutofit/>
          </a:bodyPr>
          <a:lstStyle/>
          <a:p>
            <a:pPr algn="ctr"/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Barrault zkouší </a:t>
            </a:r>
            <a:r>
              <a:rPr 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Oresteu</a:t>
            </a: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06399" y="696686"/>
            <a:ext cx="6371771" cy="54657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Barrault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poslední dědic meziválečné tradice 20. století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úzké vztahy k surrealistickému hnutí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tvorba blízko ke Kartelu → princip „totálního divadla“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odmítá naturalismus → chce poetickou zkratku ve scénografii, výraz slova, dokonalost řemesla a všestrannost herecké tvorby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rychlé probuzení divákovy fantazie a citový kontakt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Barrault jako</a:t>
            </a:r>
            <a:r>
              <a:rPr lang="cs-CZ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herec a ředitel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často využíval pantomimické schopnosti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názory na herectví ovlivnil Petera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Brooka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Jerzyho Grotowského, Juliana Becka…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důraz na dramaturgii: vysoký počet původních novinek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777" y="1352111"/>
            <a:ext cx="4793866" cy="3844003"/>
          </a:xfrm>
        </p:spPr>
      </p:pic>
    </p:spTree>
    <p:extLst>
      <p:ext uri="{BB962C8B-B14F-4D97-AF65-F5344CB8AC3E}">
        <p14:creationId xmlns:p14="http://schemas.microsoft.com/office/powerpoint/2010/main" val="184216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7832" y="304800"/>
            <a:ext cx="4653565" cy="972457"/>
          </a:xfrm>
        </p:spPr>
        <p:txBody>
          <a:bodyPr/>
          <a:lstStyle/>
          <a:p>
            <a:pPr algn="ctr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Madelaine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Renaud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Paravány</a:t>
            </a: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12" y="1669597"/>
            <a:ext cx="3590186" cy="449103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199" y="304800"/>
            <a:ext cx="5611969" cy="972457"/>
          </a:xfrm>
        </p:spPr>
        <p:txBody>
          <a:bodyPr>
            <a:normAutofit/>
          </a:bodyPr>
          <a:lstStyle/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Madelaine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Renaud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Jean-Louis Barrault  </a:t>
            </a:r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9597"/>
            <a:ext cx="5643736" cy="4491038"/>
          </a:xfrm>
        </p:spPr>
      </p:pic>
    </p:spTree>
    <p:extLst>
      <p:ext uri="{BB962C8B-B14F-4D97-AF65-F5344CB8AC3E}">
        <p14:creationId xmlns:p14="http://schemas.microsoft.com/office/powerpoint/2010/main" val="3159635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Vilar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(1912-1971)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5600" y="1558344"/>
            <a:ext cx="6930571" cy="510371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herec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režisér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divadelní ředitel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organizátor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1932: divadelní kurz u Charlese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Dullina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Barraultův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spolužák) →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při divadle Ateliér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Ecole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l‘ Atelier)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spoluzakladatel cestovního divadla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Roulotte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divadelní společnost </a:t>
            </a:r>
            <a:r>
              <a:rPr lang="cs-CZ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Compagnie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Sept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1943: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Tanec smrti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(August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Strindberg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 Juan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Moliere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1945: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Vražda v katedrále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(T. S.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Eliot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→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Divadlo Starý holubník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Vieux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Colombier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Theatre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hrál roli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Becketa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zaujal i jako scénograf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1947: spoluzakládal </a:t>
            </a:r>
            <a:r>
              <a:rPr lang="cs-CZ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festival v Avignonu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pověřen vedením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pracoval v řadě divadel jako herec a režisér → úspěchy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1951: ředitelem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Théâtre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populaire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(TNP) – bylo v úpadku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1951-1963: vybudoval vynikající soubor se skvělými herci: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Gérard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Philipe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(záhy filmovou hvězdou), </a:t>
            </a:r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 </a:t>
            </a:r>
            <a:r>
              <a:rPr lang="cs-CZ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Casarèsová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1954: TNP – patřilo mezi nejoblíbenější francouzská divadla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/>
          <a:stretch/>
        </p:blipFill>
        <p:spPr>
          <a:xfrm>
            <a:off x="7391400" y="1701800"/>
            <a:ext cx="4445000" cy="3454400"/>
          </a:xfrm>
        </p:spPr>
      </p:pic>
    </p:spTree>
    <p:extLst>
      <p:ext uri="{BB962C8B-B14F-4D97-AF65-F5344CB8AC3E}">
        <p14:creationId xmlns:p14="http://schemas.microsoft.com/office/powerpoint/2010/main" val="21083196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610</Words>
  <Application>Microsoft Office PowerPoint</Application>
  <PresentationFormat>Širokoúhlá obrazovka</PresentationFormat>
  <Paragraphs>212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等线</vt:lpstr>
      <vt:lpstr>SimSun</vt:lpstr>
      <vt:lpstr>Arial</vt:lpstr>
      <vt:lpstr>Calibri</vt:lpstr>
      <vt:lpstr>Calibri Light</vt:lpstr>
      <vt:lpstr>Tahoma</vt:lpstr>
      <vt:lpstr>Times New Roman</vt:lpstr>
      <vt:lpstr>Wingdings</vt:lpstr>
      <vt:lpstr>Motiv Office</vt:lpstr>
      <vt:lpstr>francouzské divadlo  po 2. světové válce</vt:lpstr>
      <vt:lpstr>Prezentace aplikace PowerPoint</vt:lpstr>
      <vt:lpstr>Jean-Louis Barrault  (1910 – 1994)v</vt:lpstr>
      <vt:lpstr>Tvorba</vt:lpstr>
      <vt:lpstr>Prezentace aplikace PowerPoint</vt:lpstr>
      <vt:lpstr>Prezentace aplikace PowerPoint</vt:lpstr>
      <vt:lpstr>Barrault zkouší Oresteu</vt:lpstr>
      <vt:lpstr>Prezentace aplikace PowerPoint</vt:lpstr>
      <vt:lpstr>Jean Vilar (1912-1971)</vt:lpstr>
      <vt:lpstr>Ruy Blas (Gerard Philipe)</vt:lpstr>
      <vt:lpstr> Shakespeare: Richard II.</vt:lpstr>
      <vt:lpstr>Georg Büchner: Dantonova smrt (1948)</vt:lpstr>
      <vt:lpstr>Francouzská dramatika 40. a 50. let</vt:lpstr>
      <vt:lpstr>Prezentace aplikace PowerPoint</vt:lpstr>
      <vt:lpstr>Prezentace aplikace PowerPoint</vt:lpstr>
      <vt:lpstr>Další proměny francouzského divadla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francouzské divadlo  po 2. světové válce</dc:title>
  <dc:creator>Pavla Bergmannová</dc:creator>
  <cp:lastModifiedBy>Počítač</cp:lastModifiedBy>
  <cp:revision>40</cp:revision>
  <dcterms:created xsi:type="dcterms:W3CDTF">2016-02-21T11:28:00Z</dcterms:created>
  <dcterms:modified xsi:type="dcterms:W3CDTF">2021-02-24T10:11:45Z</dcterms:modified>
</cp:coreProperties>
</file>