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3" r:id="rId10"/>
    <p:sldId id="264" r:id="rId11"/>
    <p:sldId id="266" r:id="rId12"/>
    <p:sldId id="267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B599-42C7-4523-80CC-7CEE31573690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B0D8-E561-4EB1-A015-C6E4CBCE8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78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B599-42C7-4523-80CC-7CEE31573690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B0D8-E561-4EB1-A015-C6E4CBCE8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98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B599-42C7-4523-80CC-7CEE31573690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B0D8-E561-4EB1-A015-C6E4CBCE8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40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B599-42C7-4523-80CC-7CEE31573690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B0D8-E561-4EB1-A015-C6E4CBCE8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62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B599-42C7-4523-80CC-7CEE31573690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B0D8-E561-4EB1-A015-C6E4CBCE8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6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B599-42C7-4523-80CC-7CEE31573690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B0D8-E561-4EB1-A015-C6E4CBCE8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51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B599-42C7-4523-80CC-7CEE31573690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B0D8-E561-4EB1-A015-C6E4CBCE8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61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B599-42C7-4523-80CC-7CEE31573690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B0D8-E561-4EB1-A015-C6E4CBCE8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46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B599-42C7-4523-80CC-7CEE31573690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B0D8-E561-4EB1-A015-C6E4CBCE8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15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B599-42C7-4523-80CC-7CEE31573690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B0D8-E561-4EB1-A015-C6E4CBCE8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11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B599-42C7-4523-80CC-7CEE31573690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B0D8-E561-4EB1-A015-C6E4CBCE8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31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EB599-42C7-4523-80CC-7CEE31573690}" type="datetimeFigureOut">
              <a:rPr lang="cs-CZ" smtClean="0"/>
              <a:t>10. 3. 2021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0B0D8-E561-4EB1-A015-C6E4CBCE8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06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absurdní divadlo </a:t>
            </a:r>
            <a:br>
              <a:rPr lang="cs-CZ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br>
              <a:rPr lang="cs-CZ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28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06400" y="368300"/>
            <a:ext cx="5613400" cy="58086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prozaická a básnická tvorba:</a:t>
            </a:r>
            <a:endParaRPr lang="cs-CZ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psal </a:t>
            </a:r>
            <a:r>
              <a:rPr lang="cs-CZ" sz="1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anglicky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po roce 1945 </a:t>
            </a:r>
            <a:r>
              <a:rPr lang="cs-CZ" sz="1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francouzsky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→ </a:t>
            </a:r>
            <a:r>
              <a:rPr lang="cs-CZ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dvojjazyčnost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mu pomáhala vyjádřit dvojí nemožnost: </a:t>
            </a:r>
            <a:r>
              <a:rPr lang="cs-CZ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nemožnost mlčet a nemožnost mluvit</a:t>
            </a:r>
            <a:endParaRPr lang="cs-CZ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nejprve povídky a básně + posléze romány → nakladateli odmítány (román </a:t>
            </a: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Murphy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42x), případně propadly u čtenářů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po roce 1945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se </a:t>
            </a:r>
            <a:r>
              <a:rPr lang="cs-CZ" sz="1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Beckettovo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existenciální téma </a:t>
            </a:r>
            <a:r>
              <a:rPr lang="cs-CZ" sz="18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dočká zasloužené pozornosti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(experimentální románová trilogie → již psána francouzsky):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1951:</a:t>
            </a: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Molloy</a:t>
            </a:r>
            <a:endParaRPr lang="cs-CZ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1951:</a:t>
            </a: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Malone</a:t>
            </a: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umírá 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Malone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meurt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1953:</a:t>
            </a: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Nepojmenovatelný 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(L΄ </a:t>
            </a:r>
            <a:r>
              <a:rPr lang="cs-CZ" sz="1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Innomable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při práci na těchto prózách se </a:t>
            </a:r>
            <a:r>
              <a:rPr lang="cs-CZ" sz="1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Beckett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zkouší „zabavit“ psaním </a:t>
            </a:r>
            <a:r>
              <a:rPr lang="cs-CZ" sz="1800" b="1" u="sng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divadelní hry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→ vzniká </a:t>
            </a:r>
            <a:r>
              <a:rPr lang="cs-CZ" sz="1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Čekání na Godota 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(En </a:t>
            </a:r>
            <a:r>
              <a:rPr lang="cs-CZ" sz="18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attendant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Godot, rukopis 1948/1949, knižně 1952, hráno 1953) → </a:t>
            </a:r>
            <a:r>
              <a:rPr lang="cs-CZ" sz="1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linie absurdního dramatu</a:t>
            </a:r>
            <a:r>
              <a:rPr lang="cs-CZ" sz="1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19800" y="368300"/>
            <a:ext cx="5867400" cy="58086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dramatická tvorba: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1949: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Čekání na Godota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attendant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Godot) - francouzsky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poprvé uvedeno 1953 – avantgardní režisér </a:t>
            </a:r>
            <a:r>
              <a:rPr lang="cs-CZ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Théâtre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Babylone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režie: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Roger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Blin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premiéra: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publikum zpočátku zmateno X postupně začalo odhalovat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skryté roviny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bouřlivý potlesk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reprízy beznadějně vyprodány →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zjevení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děj: tuláci Estragon a Vladimír čekají na jakéhosi Godota, který by měl změnit jejich životy → on ale nepřichází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mnohovýznamová hra: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tragické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podobenství absurdity lidského údělu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nenabízí jednoznačnou odpověď → ale série otázek, na něž se divák může pokoušet hledat odpověď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čekání na nějakou autoritu/princip (Godot = Bůh?), která nepřichází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 o lidských bytostech odsouzených k bludné pouti ke konci, již lze vyplňovat pouze čekáním a toto čekání slovy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28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1952: </a:t>
            </a:r>
            <a:r>
              <a:rPr 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Čekání na Godota</a:t>
            </a:r>
            <a:r>
              <a:rPr lang="cs-CZ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attendant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Godot) – r. Roger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Blin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5" y="2133600"/>
            <a:ext cx="5286789" cy="34417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514600"/>
            <a:ext cx="5383983" cy="2865668"/>
          </a:xfrm>
        </p:spPr>
      </p:pic>
    </p:spTree>
    <p:extLst>
      <p:ext uri="{BB962C8B-B14F-4D97-AF65-F5344CB8AC3E}">
        <p14:creationId xmlns:p14="http://schemas.microsoft.com/office/powerpoint/2010/main" val="3687087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tvorba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Samuella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Becketta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20700" y="1028700"/>
            <a:ext cx="5651500" cy="53848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1956: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Akt beze slov 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 beze slov II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1956: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hry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(Fin de partie /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Endgame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1958: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Poslední páska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Krapp‘s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Last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1960: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Šťastné dny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(Happy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(Play)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1966: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Jde a přijde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Go)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1969: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Dech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Breath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1973: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já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(Not I)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Tenkrát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Katastrofa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Catastrophe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Nyní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typické: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hrdinové se dostávají do bezvýchodných situací a tápavě a marně hledají své místo ve světě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existencionální skepse je provázena černým humorem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divák je konfrontován s komickým účinkem jakékoli snahy ovlivňovat okolní dění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72200" y="1028701"/>
            <a:ext cx="5502276" cy="457199"/>
          </a:xfrm>
        </p:spPr>
        <p:txBody>
          <a:bodyPr>
            <a:normAutofit fontScale="92500"/>
          </a:bodyPr>
          <a:lstStyle/>
          <a:p>
            <a:r>
              <a:rPr lang="cs-CZ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1956: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hry </a:t>
            </a:r>
            <a:r>
              <a:rPr lang="cs-CZ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(Fin de partie / </a:t>
            </a:r>
            <a:r>
              <a:rPr lang="cs-CZ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Endgame</a:t>
            </a:r>
            <a:r>
              <a:rPr lang="cs-CZ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r. Roger </a:t>
            </a:r>
            <a:r>
              <a:rPr lang="cs-CZ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Blin</a:t>
            </a:r>
            <a:endParaRPr lang="cs-CZ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1" y="1917700"/>
            <a:ext cx="4918488" cy="3657566"/>
          </a:xfrm>
        </p:spPr>
      </p:pic>
    </p:spTree>
    <p:extLst>
      <p:ext uri="{BB962C8B-B14F-4D97-AF65-F5344CB8AC3E}">
        <p14:creationId xmlns:p14="http://schemas.microsoft.com/office/powerpoint/2010/main" val="59694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76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Absurdní drama ve Francii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283335" y="1236372"/>
            <a:ext cx="8332631" cy="54946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5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</a:t>
            </a:r>
            <a:r>
              <a:rPr lang="cs-CZ" sz="175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(1910–1986) – [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žán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žene]	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narození odložen do nalezince, vyrostl v pěstounské péči na venkově → </a:t>
            </a:r>
            <a:r>
              <a:rPr lang="cs-CZ" sz="17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vyděděnec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pocit viny a vyloučení ze společnosti + </a:t>
            </a:r>
            <a:r>
              <a:rPr lang="cs-CZ" sz="17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odlišná sexuální orientace</a:t>
            </a:r>
            <a:endParaRPr lang="cs-CZ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1925: poprvé odsouzen za krádež, zážitky z polepšovny v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Mettray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román </a:t>
            </a:r>
            <a:r>
              <a:rPr lang="cs-CZ" sz="17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Zázrak růže</a:t>
            </a:r>
            <a:endParaRPr lang="cs-CZ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vstoupil do cizinecké legie, ale dezertoval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1930: pestrý potulný život – zloděj, prostitut, příslušník cizinecké legie, dezertér, štvanec → napříč Evropou, 1938: navštívil Brno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1942: ve vězení ve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Fresnes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první básnická skladba </a:t>
            </a:r>
            <a:r>
              <a:rPr lang="cs-CZ" sz="17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smrt odsouzený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1947: za recidivu byl odsouzen na doživotní práce ve francouzských koloniích → díky přímluvě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Cocteaua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Sartra byl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roce 1948 na prezidentovu milost propuštěn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všestranný autor: dramata, próza i básně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dramata: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1946: </a:t>
            </a:r>
            <a:r>
              <a:rPr lang="cs-CZ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Služky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(Les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Bonnes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1949: </a:t>
            </a:r>
            <a:r>
              <a:rPr lang="cs-CZ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Přísný dozor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(Haute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surveillance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1956: </a:t>
            </a:r>
            <a:r>
              <a:rPr lang="cs-CZ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Balkón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Balcon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1958: </a:t>
            </a:r>
            <a:r>
              <a:rPr lang="cs-CZ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Černoši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(Les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Nègres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1966: </a:t>
            </a:r>
            <a:r>
              <a:rPr lang="cs-CZ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Paravány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(Les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Paravents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postavy se bouří proti společnosti → odchylovat se od „normálu“ je důležité, má-li člověk dosáhnout integrity</a:t>
            </a:r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61" y="1854556"/>
            <a:ext cx="3263404" cy="4638318"/>
          </a:xfrm>
        </p:spPr>
      </p:pic>
    </p:spTree>
    <p:extLst>
      <p:ext uri="{BB962C8B-B14F-4D97-AF65-F5344CB8AC3E}">
        <p14:creationId xmlns:p14="http://schemas.microsoft.com/office/powerpoint/2010/main" val="2022253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31088" y="296213"/>
            <a:ext cx="7754514" cy="6387921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dramatik, básník, překladatel arménského původu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1917: rodina přišla o majetek, odchod do Švýcarska, od 1924 žije v Paříži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přitahován surrealisty → časopis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Nesouvislost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Discontinuité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dramata až po 2. světové válce: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alt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raná tvůrčí fáze absurdní dramatiky: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1947: </a:t>
            </a:r>
            <a:r>
              <a:rPr lang="cs-CZ" alt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Parodie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1949: </a:t>
            </a:r>
            <a:r>
              <a:rPr lang="cs-CZ" alt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Invaze</a:t>
            </a:r>
            <a:endParaRPr lang="cs-CZ" altLang="cs-CZ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1952: </a:t>
            </a:r>
            <a:r>
              <a:rPr lang="cs-CZ" alt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Všichni proti všem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1953: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Profesor </a:t>
            </a:r>
            <a:r>
              <a:rPr lang="cs-CZ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Taranne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inspirováno snem → titulní postava obviněna z celé řady činů (nahota na veřejnosti, odhazování odpadků, plagiátorství), vše popírá → jeho popírání se ale obrací proti němu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alt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epické divadlo brechtovského typu (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společensko-kritické):</a:t>
            </a:r>
            <a:r>
              <a:rPr lang="cs-CZ" alt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1953: </a:t>
            </a:r>
            <a:r>
              <a:rPr lang="cs-CZ" alt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Ping-pong, </a:t>
            </a:r>
            <a:r>
              <a:rPr lang="cs-CZ" alt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1957: </a:t>
            </a:r>
            <a:r>
              <a:rPr lang="cs-CZ" alt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Paolo </a:t>
            </a:r>
            <a:r>
              <a:rPr lang="cs-CZ" altLang="cs-CZ" sz="1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Paoli</a:t>
            </a:r>
            <a:r>
              <a:rPr lang="cs-CZ" alt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1963: </a:t>
            </a:r>
            <a:r>
              <a:rPr lang="cs-CZ" alt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Jaro ’71 </a:t>
            </a:r>
            <a:r>
              <a:rPr lang="cs-CZ" alt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(1963)</a:t>
            </a:r>
            <a:endParaRPr lang="cs-CZ" altLang="cs-CZ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alt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daptace prozaických děl: </a:t>
            </a:r>
            <a:r>
              <a:rPr lang="cs-CZ" alt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Kleistův</a:t>
            </a:r>
            <a:r>
              <a:rPr lang="cs-CZ" alt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Rozbitý džbán</a:t>
            </a:r>
            <a:r>
              <a:rPr lang="cs-CZ" alt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Gogolovy </a:t>
            </a:r>
            <a:r>
              <a:rPr lang="cs-CZ" alt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Mrtvé duše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ovlivněn Brechtem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tragikomický krutý svět morální destrukce a úzkostí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postavy nejsou schopny vzájemné komunikace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 a místo – neurčité jako ve snu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téma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nesmyslnost lidského snažení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(pesimistické vidění světa, totální osamocení, metafyzická tíseň, absurdita…)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náměty = masochismus, označoval ho jako „navykání smrti“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1970: spáchal sebevraždu (předávkování barbituráty)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t="6405" r="7590" b="12190"/>
          <a:stretch/>
        </p:blipFill>
        <p:spPr>
          <a:xfrm>
            <a:off x="406398" y="1377860"/>
            <a:ext cx="3409038" cy="4346799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C14FCD6-9E48-40C6-9641-898EE15C7711}"/>
              </a:ext>
            </a:extLst>
          </p:cNvPr>
          <p:cNvSpPr/>
          <p:nvPr/>
        </p:nvSpPr>
        <p:spPr>
          <a:xfrm>
            <a:off x="406400" y="296214"/>
            <a:ext cx="340903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Arthur Adamov</a:t>
            </a:r>
            <a:r>
              <a:rPr lang="cs-CZ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(1908–1970) </a:t>
            </a:r>
          </a:p>
        </p:txBody>
      </p:sp>
    </p:spTree>
    <p:extLst>
      <p:ext uri="{BB962C8B-B14F-4D97-AF65-F5344CB8AC3E}">
        <p14:creationId xmlns:p14="http://schemas.microsoft.com/office/powerpoint/2010/main" val="1236298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228600"/>
            <a:ext cx="7785100" cy="6375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Fernando </a:t>
            </a:r>
            <a:r>
              <a:rPr lang="cs-CZ" sz="17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Arrabal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(1932)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španělský režisér, dramatik, literát - ovlivněn surrealismem, dadaismem, absurdním divadlem i španělskými tradicemi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1954: pobyt v Paříži → mezi nejznámější umělce doby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divadelní tvorba: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roku 1947 píše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divadelní hry – více než 100 textů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formy ceremoniálu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ritualizovaný“ rámec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totální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komunikace s publikem)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Trojkolka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Tricycle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Hřbitov aut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Cimetére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Voitures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1962–1973: vůdčí osobnost skupiny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Panika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Panique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Roland Topor +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Alejandr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Jodorowský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tvorba: bujný svátek oslavující boha Pana - panické hry a opery: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Velký obřad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Grand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Cérémonial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Korunovace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Couronnement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1967: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Zahrada rozkoše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Jardin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délices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60. až 80. léta: hry uvádějí přední režiséři: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Jean-Marie </a:t>
            </a:r>
            <a:r>
              <a:rPr lang="cs-CZ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Serreau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Alejandro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Jodorowsky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Jérôme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Savary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Peter </a:t>
            </a:r>
            <a:r>
              <a:rPr lang="cs-CZ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Brook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skutečné obřady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(inspirace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Artaudem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1967: návrat do Španělska → zatčen pro rouhačské hry → na obranu řada umělců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Beckett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Miller,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Ionesco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 → propuštěn, ale ve frankistickém Španělsku zakázán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1971: zlomový rok → na festivalu v Cannes je uveden jeho film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Ať žije smrt!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zván po celém světě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Frankově smrti může konečně působit ve Španělsku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4"/>
          <a:stretch/>
        </p:blipFill>
        <p:spPr>
          <a:xfrm>
            <a:off x="8447684" y="457199"/>
            <a:ext cx="3429462" cy="3924301"/>
          </a:xfrm>
        </p:spPr>
      </p:pic>
    </p:spTree>
    <p:extLst>
      <p:ext uri="{BB962C8B-B14F-4D97-AF65-F5344CB8AC3E}">
        <p14:creationId xmlns:p14="http://schemas.microsoft.com/office/powerpoint/2010/main" val="418689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775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Anglosaská absurdní dramatika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203200" y="977900"/>
            <a:ext cx="7251700" cy="56261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75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5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Harold </a:t>
            </a:r>
            <a:r>
              <a:rPr lang="cs-CZ" sz="175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Pinter</a:t>
            </a:r>
            <a:r>
              <a:rPr lang="cs-CZ" sz="175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(1930-2008)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neúspěšné studium herectví (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Royal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Dramatic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Art, pak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Speech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Drama)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paralelně publikuje verše – pseudonym </a:t>
            </a:r>
            <a:r>
              <a:rPr lang="cs-CZ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Harold Pinta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herecká kariéra → od roku 1949: pseudonym </a:t>
            </a:r>
            <a:r>
              <a:rPr lang="cs-CZ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Baron</a:t>
            </a:r>
            <a:endParaRPr lang="cs-CZ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1951-53: člen irské </a:t>
            </a:r>
            <a:r>
              <a:rPr lang="cs-CZ" sz="17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</a:t>
            </a:r>
            <a:r>
              <a:rPr lang="cs-CZ" sz="17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Anewa</a:t>
            </a:r>
            <a:r>
              <a:rPr lang="cs-CZ" sz="17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McMastera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(mj. Hamlet, Jago)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1953-56: </a:t>
            </a:r>
            <a:r>
              <a:rPr lang="cs-CZ" sz="17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 Donalda </a:t>
            </a:r>
            <a:r>
              <a:rPr lang="cs-CZ" sz="17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Wolfita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Londýn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roce 1956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 </a:t>
            </a:r>
            <a:r>
              <a:rPr lang="cs-CZ" sz="17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věnuje psaní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(verše, prózy, monology, skeče)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2005: Nobelova cena za literaturu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her, 20 scénářů, poezie a próza → </a:t>
            </a:r>
            <a:r>
              <a:rPr lang="cs-CZ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mistr současného dramatu</a:t>
            </a:r>
            <a:endParaRPr lang="cs-CZ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ovlivněn:</a:t>
            </a:r>
            <a:r>
              <a:rPr lang="cs-CZ" sz="17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Artaudovým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divadlem krutosti 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7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absurdním divadlem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cs-CZ" sz="17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Franzem Kafkou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 rozvíjí a obohacuje o originální prvky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tzv. </a:t>
            </a:r>
            <a:r>
              <a:rPr lang="cs-CZ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komedie hrozby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comedy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menace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modelové situace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uzavřený prostor násilně narušen vetřelcem zvenčí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nevinná situace → proměněna v děs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motivy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strach, vina, výčitky a touha + symbolika slepoty či němoty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jazyk:</a:t>
            </a:r>
            <a:r>
              <a:rPr lang="cs-CZ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není nositelem významu, chybí verbální komunikace → nahrazena řečí zámlk, gest a násilí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9" r="11030"/>
          <a:stretch/>
        </p:blipFill>
        <p:spPr>
          <a:xfrm>
            <a:off x="7613802" y="1543050"/>
            <a:ext cx="4273398" cy="4495800"/>
          </a:xfrm>
        </p:spPr>
      </p:pic>
    </p:spTree>
    <p:extLst>
      <p:ext uri="{BB962C8B-B14F-4D97-AF65-F5344CB8AC3E}">
        <p14:creationId xmlns:p14="http://schemas.microsoft.com/office/powerpoint/2010/main" val="15332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57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Harold </a:t>
            </a:r>
            <a:r>
              <a:rPr lang="cs-CZ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Pinter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1200" y="990600"/>
            <a:ext cx="10642600" cy="5562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divadelní hry: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Pokoj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Mechanický/Němý číšník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Dumb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Waiter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Narozeniny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Party)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Pařeniště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Hothouse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Správce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Caretaker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mezinárodní úspěch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Sbírka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o relativnosti pravdy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Návrat domů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Homecoming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konce 60. let: nový směr →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poetičtější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hry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stále stejně pesimistické → témata mezilidských a milostných vztahů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Krajina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Ticho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(Silence)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1969: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Noc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(Night)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1971: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Staré časy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1974: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Země nikoho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Man's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Land)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1978: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Zrada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Betrayal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Pařeniště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Hothouse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odehrává se v blázinci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později: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politicky angažované hry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(proti diktatuře a tyranii → není o ně velký zájem) → více levicový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1989: </a:t>
            </a:r>
            <a:r>
              <a:rPr lang="cs-CZ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Horáčtina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Mountain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1995: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Krajina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Landscape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...a v prach se obrátíš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Ashes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Ashes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Oslava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Celebration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4163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30199" y="520699"/>
            <a:ext cx="6946363" cy="59170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Edward </a:t>
            </a:r>
            <a:r>
              <a:rPr lang="cs-CZ" sz="18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Albee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(1928)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přední americký dramatik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tvorbě prolíná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pocit ztráty i motiv odmítnutého, adoptovaného dítěte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divadlem se seznámil již v dětství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(adoptivní dítě producenta vaudevillů) 	X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bouřící se adolescent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„našel se“ až v 50. letech mezi uměleckou bohémou v Greenwich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Village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prošel řadou zaměstnání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50. let psal poezii a prózu → ovlivněn absurdním divadlem, psychoanalýzou a existenciální filosofií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 divadelní tvorbě → ho přivedl </a:t>
            </a:r>
            <a:r>
              <a:rPr lang="cs-CZ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Thornton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Wilder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pokus → fraška, kterou napsal ve 12 letech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vlastní definice absurdního divadla: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vychází z </a:t>
            </a:r>
            <a:r>
              <a:rPr lang="cs-CZ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Ionesca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absurdní vše, co postrádá smysl (člověk je ztracený, jelikož se odtrhl od svých kořenů → veškeré jeho činnosti jsou absurdní)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zajímají ho iluze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(odtrhují člověka od reality)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evropské techniky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pouze nekopíruje X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mísí je s americkou zkušeností a tradicí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nezastaví se před žádným americkým mýtem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napadá kult jednotlivce, i vlastenecky zbožňované „rodinné hodnoty“ 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88"/>
          <a:stretch/>
        </p:blipFill>
        <p:spPr>
          <a:xfrm>
            <a:off x="7508918" y="1346200"/>
            <a:ext cx="4481173" cy="4266076"/>
          </a:xfrm>
        </p:spPr>
      </p:pic>
    </p:spTree>
    <p:extLst>
      <p:ext uri="{BB962C8B-B14F-4D97-AF65-F5344CB8AC3E}">
        <p14:creationId xmlns:p14="http://schemas.microsoft.com/office/powerpoint/2010/main" val="2060125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31800" y="355600"/>
            <a:ext cx="11303000" cy="6121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dramatická tvorba: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1958: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Stalo se v ZOO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ZOO Story) → dostal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nálepku absurdního dramatika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 prozkoumává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témata izolovanosti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samoty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sociální nerovnost a odlidštění komerčního světa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Smrt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Bessie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Smithové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Bessie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Smith)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Pískoviště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Sandbox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Americký sen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Dream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o měšťácké rodině, v níž rodiče utýrají adoptovaného syna, protože nevyhovuje jejich představám o dokonalém americkém chlapci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1961: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Kdo se bojí Virginie Woolfové?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Who´s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Afraid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Virginia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Woolf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 / rovněž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Kdopak by se Kafky bál?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1966: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filmové zpracování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režie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Mike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Nichols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Elizabeth Taylorová + Richard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Burton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Bartleby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1963: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Balada o smutné kavárně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Ballad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Sad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Cafe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Drobná Alice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(Tiny Alice)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1965: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Malcolm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1967: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Všechno v zahradě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Everything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Garden)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1967: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Křehká rovnováha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Delicate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Balance)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Pobřeží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Seascape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1983: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Muž se třemi pažemi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 o manželství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Marriage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Play)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1991: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Tři velké ženy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Koza aneb Kdo je Sylvie?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Sylvia?)</a:t>
            </a:r>
          </a:p>
        </p:txBody>
      </p:sp>
    </p:spTree>
    <p:extLst>
      <p:ext uri="{BB962C8B-B14F-4D97-AF65-F5344CB8AC3E}">
        <p14:creationId xmlns:p14="http://schemas.microsoft.com/office/powerpoint/2010/main" val="296424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776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absurdní divadlo a drama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3000"/>
            <a:ext cx="11328400" cy="5308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lat.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absurdus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nesmyslný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sluchu nepříjemný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směr avantgardního divadla projevující se zejména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50. let 20. století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lokálně a historicky omezený na Evropu a Severní Ameriku 2. poloviny 20. stol.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poválečných dramatiků → nazírali život a svět v kategoriích absurdity –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groteskního zpracování metafyzické úzkosti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pramenící z existenciální nejistoty, z absence hodnot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vzniklo?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květen 1950: pařížské divadélko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Théâtre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Noctambules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premiéra hry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Plešatá zpěvačka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Eugène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Ionesco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poměrně rychle se přidaly další inscenace a přibyli další autoři: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Samuel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Beckett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Ir usazený v Paříži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Arthur Adamov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francouzský dramatik s ruskými kořeny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Fernando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Arrabal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Francouz španělského původu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Harold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Pinter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britský dramatik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ledna 1953: premiéra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Čekání na Godota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Théâtre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Babylone Paříž) – autor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Samuel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Beckett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(režie: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Roger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navzdory všem pesimistickým předpokladům →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nadchlo publikum i kritiky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absurdní drama (divadlo)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hry a texty, které unikají našemu běžnému chápání a vnímání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absurdní → neznamená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smyslu zbavený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4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67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Socialistická absurdní dramatika – Polsko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355600" y="1016000"/>
            <a:ext cx="7264400" cy="5740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Sławomir </a:t>
            </a:r>
            <a:r>
              <a:rPr lang="cs-CZ" sz="18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Mrożek</a:t>
            </a:r>
            <a:r>
              <a:rPr lang="cs-CZ" sz="1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(1930-2013)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spisovatel, satirik, novinář, grafik → nejvýraznější polský dramatik 2. pol. 20. stol. (úspěch i v zahraničí)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studium architektury v Krakově + poč. 50. let: publikuje v novinách (zprvu</a:t>
            </a:r>
            <a:r>
              <a:rPr lang="cs-CZ" sz="16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koketoval s režimem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brzy </a:t>
            </a:r>
            <a:r>
              <a:rPr lang="cs-CZ" sz="16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uznávaný jako satirik a karikaturista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1959: časopis </a:t>
            </a:r>
            <a:r>
              <a:rPr lang="cs-CZ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Nowa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Kultura (Varšava)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próza v 50. letech: </a:t>
            </a:r>
            <a:r>
              <a:rPr 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Slon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(1957), </a:t>
            </a:r>
            <a:r>
              <a:rPr 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Svatba v </a:t>
            </a:r>
            <a:r>
              <a:rPr lang="cs-CZ" sz="16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Atomicích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(1959), </a:t>
            </a:r>
            <a:r>
              <a:rPr lang="cs-CZ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Malé léto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spolupráce s polskými divadly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1958: </a:t>
            </a:r>
            <a:r>
              <a:rPr lang="cs-CZ" sz="16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Policajti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Policja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debut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začátek 60. let → tlak systému, přizpůsobuje hry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1963: z politických důvodů opustil Polsko – žil v Itálii, Francii a Mexiku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6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dramata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vyrůstá</a:t>
            </a:r>
            <a:r>
              <a:rPr lang="cs-CZ" sz="16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kabaretů a studentských divadélek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6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Bim-Bom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desítky her → </a:t>
            </a:r>
            <a:r>
              <a:rPr lang="cs-CZ" sz="16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svěží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svižné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ostrou a </a:t>
            </a:r>
            <a:r>
              <a:rPr lang="cs-CZ" sz="16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nečekanou pointou</a:t>
            </a:r>
            <a:endParaRPr lang="cs-CZ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6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precizní forma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aktuální témata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nezvykle </a:t>
            </a:r>
            <a:r>
              <a:rPr lang="cs-CZ" sz="16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trefné parodie</a:t>
            </a:r>
            <a:endParaRPr lang="cs-CZ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děj zasazuje do „země nikoho", lidé – figurky z filmových grotesek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vědomá </a:t>
            </a:r>
            <a:r>
              <a:rPr lang="cs-CZ" sz="16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návaznost na polskou literární tradici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(romantismus)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6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filozofické metafory 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sz="16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absurdní komika 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6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demaskování života v socialismu</a:t>
            </a:r>
            <a:endParaRPr lang="cs-CZ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jeho dílech výrazné protiklady (opozice lid -- inteligence, jedinec -- masa, forma -- tělesnost, civilizace -- barbarství,  řád -- bezvládí aj.)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polštině se vžilo rčení komentující něco absurdního: „</a:t>
            </a:r>
            <a:r>
              <a:rPr lang="cs-CZ" sz="16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Něco takového by nevymyslel ani sám </a:t>
            </a:r>
            <a:r>
              <a:rPr lang="cs-CZ" sz="165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Mrożek</a:t>
            </a:r>
            <a:r>
              <a:rPr lang="cs-CZ" sz="1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3"/>
          <a:stretch/>
        </p:blipFill>
        <p:spPr>
          <a:xfrm>
            <a:off x="7721600" y="2154125"/>
            <a:ext cx="4000500" cy="3337025"/>
          </a:xfrm>
        </p:spPr>
      </p:pic>
    </p:spTree>
    <p:extLst>
      <p:ext uri="{BB962C8B-B14F-4D97-AF65-F5344CB8AC3E}">
        <p14:creationId xmlns:p14="http://schemas.microsoft.com/office/powerpoint/2010/main" val="1444508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497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Sławomir </a:t>
            </a:r>
            <a:r>
              <a:rPr lang="cs-CZ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Mrożek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20700" y="927100"/>
            <a:ext cx="11226800" cy="5461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období tvorby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1958–1963: od Policie k Tangu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řada jednoaktovek i několik rozsáhlejších her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vyjadřovací prostředek: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parodie a groteska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namířeny proti falešnosti politického a kulturního života soudobého komunistického Polska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paraboly, přesněji neurčené místo a doba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Policajti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Policja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Karel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(Karol)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Striptýz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Strip-tease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Krocan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Indyk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širém moři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pełnym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morzu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Tancovačka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Zabawa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1963: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Tango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parafráze románu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Ferdydurke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Witolda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Gombrowicze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období tvorby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hry napsané již v zahraničí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 tolik úspěšné a méně významné jednoaktovky)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posun od grotesknosti k realističtější formě vyjádření 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dotýkal se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 společenských témat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odvolával se však také k etice, literárním tradicím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Krejčí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Krawiec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podobnost s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Gombrowiczovou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Operetkou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1967: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Dům na hranici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(Dom na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granicy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1973: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Jatka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Rzeźnia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1974: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Emigranti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(Emigranti) – největší úspěch po Tangu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Vdovy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Wdowy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29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47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Tadeusz </a:t>
            </a:r>
            <a:r>
              <a:rPr lang="cs-CZ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Różewicz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(1921-2014)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2900" y="1066800"/>
            <a:ext cx="7607300" cy="55245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básník, prozaik a dramatik → mluvčí generace poznamenané válkou (Zemská armáda) –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básník morálního neklidu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nová estetická koncepce: sleduje morální problémy lidstva + oprostil je od patosu a metafor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typické: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každá hra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specifická obsahem i formou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snaha o básnické drama, nezávislé na tradiční podobě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ruší konvence divadelního jazyka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vědomě užívá básnické slovo =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poetické drama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jiné dělení dramatu: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 vnitřní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(díla odehrávající se v myšlenkách, vzpomínkách či snech hrdiny, bez souvislého děje, anonymní hrdina, symbolizuje  lidstvo) X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 vnější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(odehrává se v realitě)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termín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otevřené divadlo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dílo nezakončené, rozpolcené, nemající souvislý začátek, střed a konec (v opozici ke všem konvencím) → plné paradoxů, nedějové, nezakončené, avšak plné tvůrčího zanícení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inspirován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Ionescem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Beckettem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také groteskní a komické prvky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563" y="1066800"/>
            <a:ext cx="3600037" cy="4562064"/>
          </a:xfrm>
        </p:spPr>
      </p:pic>
    </p:spTree>
    <p:extLst>
      <p:ext uri="{BB962C8B-B14F-4D97-AF65-F5344CB8AC3E}">
        <p14:creationId xmlns:p14="http://schemas.microsoft.com/office/powerpoint/2010/main" val="1433381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203200"/>
            <a:ext cx="10515600" cy="59737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tematicky → hry se dělí do několika okruhů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reflexe dějin 20. století – zvláště válka (kritika vlasteneckých stereotypů romantického dramatu – např.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Kartotéka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hry ideovým obsahem i formou provokují polské diváky (apokalyptické vize v podobě frašky –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Svědkové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Stará žena vysedává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hry pracující s intertextuálními aluzemi na (nejen) polský literární kontext (např. </a:t>
            </a:r>
            <a:r>
              <a:rPr lang="cs-CZ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Bílé manželství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dramatická tvorba: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1936: první pokusy již v době dospívání → tři miniatury: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 jednou jeden dům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Był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sobie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jeden dom),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Křivda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Krzywda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Nędznicy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Kartotéka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Kartoteka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subjektivní drama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Sousoší Laokoon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(Grupa Laokoona)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Svědkové aneb naše malá stabilizace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Świadkowie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albo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nasza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mała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stabilizacja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1965: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Směšný stařeček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Śmieszny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starušek /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Wyszedł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domu)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1969: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Stará žena vysedává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(Stara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kobieta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wysiaduje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1973: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Bílé manželství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Białe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małżeństwo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1979: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Smrt ve starých dekoracích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Śmierć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starych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dekoracích)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1979: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písku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piachu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Pułapka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1994: 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Rozházená </a:t>
            </a:r>
            <a:r>
              <a:rPr lang="cs-CZ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karotéka</a:t>
            </a:r>
            <a:r>
              <a:rPr lang="cs-CZ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Kartoteka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rozrucona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experiment symbolicky navazující na Kartotéku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RYSY ABSURDNÍHO DIVADLA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500" y="1079500"/>
            <a:ext cx="11061700" cy="53848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zobrazuje skutečnost jako nesmyslnou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zachycuje pocity bezmoci osamoceného člověka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ztrátu schopnosti/nemožnost se dorozumět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ukazuje člověka jako ohroženého mechanismy moderní civilizace, kterou sám stvořil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charakteristické rysy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se odráží v </a:t>
            </a:r>
            <a:r>
              <a:rPr lang="cs-CZ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proměnách dramatické struktury a techniky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autoři psali své texty s vědomím toho, že budou inscenovány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textech porušují zavedené divadelní zvyklosti: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odstranění souvislého děje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opomíjení charakteristik postav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antipsychologismus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deformace a devalvace jazyka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ztrácí svou dorozumívací funkci (prázdné tlachání → nemožnost poznat pravou podstatu světa) →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znesnadnění smysluplného dialogu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cs-CZ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krize jazyka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dramatickou zápletku suplují →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nové způsoby kompozice dramatu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dialog na scéně často zakrývá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absenci jakékoli akce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likvidace dramat. příběhu v tradičním smyslu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smazávání hranic mezi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tragičnem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komičnem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(synkretismus),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groteskní prvky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černý humor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2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941" y="365125"/>
            <a:ext cx="11681137" cy="701675"/>
          </a:xfrm>
        </p:spPr>
        <p:txBody>
          <a:bodyPr>
            <a:noAutofit/>
          </a:bodyPr>
          <a:lstStyle/>
          <a:p>
            <a:pPr algn="ctr"/>
            <a:r>
              <a:rPr lang="cs-CZ" sz="3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cs-CZ" sz="30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Esslin</a:t>
            </a:r>
            <a:r>
              <a:rPr lang="cs-CZ" sz="30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Podstata, tradice a smysl absurdního divadla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(1961)</a:t>
            </a:r>
            <a:b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Absurd) – česky 1966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9900" y="1409700"/>
            <a:ext cx="11328400" cy="518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anglický kritik a teoretik → zpopularizoval absurdní drama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ztráta metafyzických a etických jistot („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absurdno je hřích bez Boha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pocit vyhnanství („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vesmíru náhle zbaveném iluzí a světla se člověk cítí jako cizinec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roztržka mezi člověkem a světem („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absurdno se rodí z rozporu mezi lidským voláním a nerozumným mlčením světa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různí autoři – zpracovávají </a:t>
            </a:r>
            <a:r>
              <a:rPr lang="cs-CZ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pomocí různých výrazových prostředků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osobitě modifikovaný naturalismus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(Harold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Pinter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Správce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fantaskní a snově vizionářské prvky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(Samuel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Beckett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Eugene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Ionesco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scénické metafory)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Beckett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Šťastné dny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hrdinka se propadá do země +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postavy jsou umístěny v urnách, vyčnívají hlavy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Ionesco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Židle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davy hostů nahrazují prázdné židle +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Amédéa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aneb Jak se ho zbavit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dvojice manželů má v ložnici obrovskou mrtvolu, jež roste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Esslin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zahrnul do absurdního dramatu zejména díla následujících 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tvůrců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předchůdci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Büchner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Vojcek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1836),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 Dietrich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Grabbe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Žert, satira, ironie a hlubší význam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1822),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Alfred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Jarry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Ubu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králem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1896),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Franz Kafka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dadaisté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anglická tradice → 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nonsensové verše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říkanky zvané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nursery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rhymes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Edward Lear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Lewis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Carroll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představitelé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Samuel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Beckett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Eugen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Ionesco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Arthur Adamov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četní blíženci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Boris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Fernando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Arrabal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Harold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Pinter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Edward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Albee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aj.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4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</p:spPr>
        <p:txBody>
          <a:bodyPr>
            <a:normAutofit/>
          </a:bodyPr>
          <a:lstStyle/>
          <a:p>
            <a:pPr algn="ctr"/>
            <a:r>
              <a:rPr lang="cs-CZ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Eugène</a:t>
            </a:r>
            <a:r>
              <a:rPr lang="cs-CZ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Ionesco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(1909–1994)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eužén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jonesku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241299" y="1690688"/>
            <a:ext cx="7524661" cy="4710112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francouzský dramatik, básník, esejista, literární kritik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rumunský původ: narodil se ve Slatině → otec právník, matka Francouzka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odchod do Paříže, otec ale návrat do Rumunska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Eugene → také vazba na Rumunsko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1928-1935: příspěvky do rumunských časopisů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atd.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1929-1933: univerzitní studia v Bukurešti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1934: pobouřil vydáním svých kritických esejů, napadl klasiky literatury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1938: násilné řádění fašistických Železných gard → odešel do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1945-1964: žije s rodinou v Paříži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tíživá finanční situace po konci války: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překládá rumunské autory do francouzštiny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dostal se do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prostředí avantgardního divadla a kabaretu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 divadlem se poprvé setkal v roce 1914 (loutková představení)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762" y="1690688"/>
            <a:ext cx="4068937" cy="4169199"/>
          </a:xfrm>
        </p:spPr>
      </p:pic>
    </p:spTree>
    <p:extLst>
      <p:ext uri="{BB962C8B-B14F-4D97-AF65-F5344CB8AC3E}">
        <p14:creationId xmlns:p14="http://schemas.microsoft.com/office/powerpoint/2010/main" val="174797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9093" y="365126"/>
            <a:ext cx="11500834" cy="690942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Eugène</a:t>
            </a:r>
            <a:r>
              <a:rPr lang="cs-CZ" sz="4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Ionesco</a:t>
            </a:r>
            <a:r>
              <a:rPr lang="cs-CZ" sz="4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dramatická tvorba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215900" y="1287888"/>
            <a:ext cx="8245520" cy="52399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1948: první náčrtky k 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Plešaté zpěvačce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Cantatrice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chauve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 rumunštině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pracovní název: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Angličtina bez profesora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Englezeste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profesor) → inspirace učebnice angličtiny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přípravy k uvedení →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Anglicky snadno a rychle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L'Anglais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peine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během zkoušek jeden herec řekl místo blonďatá zpěvačka → plešatá zpěvačka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5. 1950: světová premiéra – </a:t>
            </a:r>
            <a:r>
              <a:rPr lang="cs-CZ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Théâtre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cs-CZ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Noctambules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režie: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Nicolas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Bataille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antihra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(absurdní drama) → nejprve bez úspěchu u kritiky i diváků x jen např. surrealisté André Breton a Luis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Buňuel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zvláštní smysl pro absurditu:  cykličnost →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 zadrhnuté gramofonové desky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nesmyslné texty, absurdní rozhovory a nesouvisející věty → nevede se zde žádná smysluplná konverzace – vznikla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tzv.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tragédie řeči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 je „hlavním hrdinou" alegorického zobrazení odcizení moderního člověka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navazuje na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jarryovské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parodie a dadaistické a surrealistické drama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převzato do repertoáru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Théâtre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Huchette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Ionesco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pokoušel uplatnit také jako herec → neúspěšně</a:t>
            </a:r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8A3DDAA5-729F-4FAF-9F59-F52A7AA4DD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61" y="1287888"/>
            <a:ext cx="3034719" cy="4598060"/>
          </a:xfrm>
        </p:spPr>
      </p:pic>
    </p:spTree>
    <p:extLst>
      <p:ext uri="{BB962C8B-B14F-4D97-AF65-F5344CB8AC3E}">
        <p14:creationId xmlns:p14="http://schemas.microsoft.com/office/powerpoint/2010/main" val="225108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3AC2A5-530E-49F3-84F1-14F4A9BA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Théâtre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cs-CZ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Noctambules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Plešatá zpěvačka</a:t>
            </a:r>
            <a:endParaRPr lang="cs-CZ" sz="4000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6D06BB59-98D7-4930-A8EF-226E8D91DA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09" y="1875475"/>
            <a:ext cx="4170877" cy="2628900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8F5BA487-318C-494F-B99F-FE552B44B2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826347"/>
            <a:ext cx="5181600" cy="1855641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BAD4E22-B4EC-4F00-B34A-44CD0E963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528" y="1875475"/>
            <a:ext cx="371260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6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DBB89CC-4098-443F-8BAC-15C8AFA73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84" y="643943"/>
            <a:ext cx="3811619" cy="3530512"/>
          </a:xfrm>
        </p:spPr>
      </p:pic>
      <p:sp>
        <p:nvSpPr>
          <p:cNvPr id="4" name="Zástupný symbol pro obsah 3"/>
          <p:cNvSpPr>
            <a:spLocks noGrp="1"/>
          </p:cNvSpPr>
          <p:nvPr>
            <p:ph type="body" sz="half" idx="2"/>
          </p:nvPr>
        </p:nvSpPr>
        <p:spPr>
          <a:xfrm>
            <a:off x="489397" y="457200"/>
            <a:ext cx="6748529" cy="60981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dramatická tvorba: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1950: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Plešatá zpěvačka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Lekce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1950: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Pozdravy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1951: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Židle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(Les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Chaises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Mistr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Budoucnost je ve vejcích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1954: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Amédée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aneb Jak se ho zbavit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1954: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Jakub aneb Podrobení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1955: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Nový nájemník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Improvizace Almy neboli Pastýřův chameleon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1958: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Nosorožec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(Rhinoceros)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Nenajatý vrah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1962: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Král umírá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meurt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1966: ze souboru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Théâtre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Huchette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Spectacle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Ionesco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hry)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1968: po okupaci Československa – série protestních článků pro Figaro → později publikace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Protijedy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Antidotes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1977) → na seznamu 4500 autorů v ČSSR zakázaných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 března 1994: zemřel za ne zcela vyjasněných okolností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5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62000" y="250825"/>
            <a:ext cx="10515600" cy="841375"/>
          </a:xfrm>
        </p:spPr>
        <p:txBody>
          <a:bodyPr>
            <a:normAutofit/>
          </a:bodyPr>
          <a:lstStyle/>
          <a:p>
            <a:pPr algn="ctr"/>
            <a:r>
              <a:rPr lang="cs-CZ" sz="4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Samuel </a:t>
            </a:r>
            <a:r>
              <a:rPr lang="cs-CZ" sz="40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Beckett</a:t>
            </a:r>
            <a:r>
              <a:rPr 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(1906–1989)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292099" y="1092200"/>
            <a:ext cx="6765523" cy="53213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irský dramatik a prozaik, nositel Nobelovy ceny za literaturu (1969)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 v zámožné, protestantské rodině od Dublinu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vzdělání: prestižní střední školy v Dublinu + dále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Trinity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(práva a filologie)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1928: odjel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Paříže –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přednášel na Sorbonně angličtinu (přítel Jamese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Joyce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1930: návrat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Irska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Trinity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těžké depresivní stavy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vzdává se akademické kariéry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1938: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natrvalo se přestěhoval do Francie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během 2. světové války: činný ve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francouzském hnutí odporu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roce 1945: návrat do Paříže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r="18137"/>
          <a:stretch/>
        </p:blipFill>
        <p:spPr>
          <a:xfrm>
            <a:off x="7315088" y="2550016"/>
            <a:ext cx="4584812" cy="3863483"/>
          </a:xfrm>
        </p:spPr>
      </p:pic>
    </p:spTree>
    <p:extLst>
      <p:ext uri="{BB962C8B-B14F-4D97-AF65-F5344CB8AC3E}">
        <p14:creationId xmlns:p14="http://schemas.microsoft.com/office/powerpoint/2010/main" val="36150504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1993</Words>
  <Application>Microsoft Office PowerPoint</Application>
  <PresentationFormat>Širokoúhlá obrazovka</PresentationFormat>
  <Paragraphs>362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absurdní divadlo  a  drama</vt:lpstr>
      <vt:lpstr>absurdní divadlo a drama</vt:lpstr>
      <vt:lpstr>ZÁKLADNÍ RYSY ABSURDNÍHO DIVADLA</vt:lpstr>
      <vt:lpstr>Martin Esslin: Podstata, tradice a smysl absurdního divadla (1961) (The Theatre of the Absurd) – česky 1966</vt:lpstr>
      <vt:lpstr>Eugène Ionesco (1909–1994)  [eužén jonesku]</vt:lpstr>
      <vt:lpstr>Eugène Ionesco – dramatická tvorba</vt:lpstr>
      <vt:lpstr>Théâtre des Noctambules – Plešatá zpěvačka</vt:lpstr>
      <vt:lpstr>Prezentace aplikace PowerPoint</vt:lpstr>
      <vt:lpstr>Samuel Beckett (1906–1989)</vt:lpstr>
      <vt:lpstr>Prezentace aplikace PowerPoint</vt:lpstr>
      <vt:lpstr>1952: Čekání na Godota (En attendant Godot) – r. Roger Blin </vt:lpstr>
      <vt:lpstr>další tvorba Samuella Becketta</vt:lpstr>
      <vt:lpstr>Absurdní drama ve Francii</vt:lpstr>
      <vt:lpstr>Prezentace aplikace PowerPoint</vt:lpstr>
      <vt:lpstr>Prezentace aplikace PowerPoint</vt:lpstr>
      <vt:lpstr>Anglosaská absurdní dramatika</vt:lpstr>
      <vt:lpstr>Harold Pinter</vt:lpstr>
      <vt:lpstr>Prezentace aplikace PowerPoint</vt:lpstr>
      <vt:lpstr>Prezentace aplikace PowerPoint</vt:lpstr>
      <vt:lpstr>Socialistická absurdní dramatika – Polsko</vt:lpstr>
      <vt:lpstr>Sławomir Mrożek</vt:lpstr>
      <vt:lpstr>Tadeusz Różewicz (1921-2014)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absurdní divadlo a drama</dc:title>
  <dc:creator>Pavla Bergmannová</dc:creator>
  <cp:lastModifiedBy>Počítač</cp:lastModifiedBy>
  <cp:revision>60</cp:revision>
  <dcterms:created xsi:type="dcterms:W3CDTF">2016-03-07T15:39:56Z</dcterms:created>
  <dcterms:modified xsi:type="dcterms:W3CDTF">2021-03-10T10:28:44Z</dcterms:modified>
</cp:coreProperties>
</file>