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90" r:id="rId7"/>
    <p:sldId id="291" r:id="rId8"/>
    <p:sldId id="298" r:id="rId9"/>
    <p:sldId id="292" r:id="rId10"/>
    <p:sldId id="259" r:id="rId11"/>
    <p:sldId id="294" r:id="rId12"/>
    <p:sldId id="295" r:id="rId13"/>
    <p:sldId id="299" r:id="rId14"/>
    <p:sldId id="262" r:id="rId15"/>
    <p:sldId id="263" r:id="rId16"/>
    <p:sldId id="264" r:id="rId17"/>
    <p:sldId id="296" r:id="rId18"/>
    <p:sldId id="297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C496D-C530-425D-8620-015F9F6A6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7EFC92-CB79-41EF-B3EB-C1BF72FBC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4B0CF9-901C-44DE-B51F-D5E7AF17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FBCBF2-DEA1-48DF-AD24-72D8551A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DF2172-80C0-43C6-8D78-42744554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45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514F6-AB43-4341-9C2F-A51862D8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D870BE-8A80-4492-884E-2D4D1A9CF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263AA7-A81E-49AC-AE12-75DC4206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03FB37-C47C-49F2-AD0D-4EFAFBCE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3D78E4-F427-4406-B211-A22FA7BF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283540E-06D7-4E21-9AB4-82267D0C4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49D386-027B-4A17-B595-D781BC0B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28BBEC-7A11-4806-BC9D-52595395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C376D6-8B5C-4E44-AB83-228E07F9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E8AC06-C8EA-4B2C-9F94-5244EAC3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03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8C2B9-0D2E-4A7A-8117-445B56E2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49E91-EFA3-4045-912D-1E8EB41A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9AC019-C676-4C70-8FED-A68B3C37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1D402-3A9C-45B5-BF1A-A4202F04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837777-F046-4044-B555-3E195C54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21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264FF-4659-4BE9-BE17-FFBA5065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9DEBE2-CB6E-4B00-ABBB-29A7CD378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813C2F-CA6E-40BC-8C65-0FB687D1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73EE35-81A8-4335-8A96-BD34573D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B0D39A-D37F-4FD8-B866-94CF3931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C9548-F5E4-49BD-86E5-A451E8F8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BF1210-694A-434B-9078-C2C4941E8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4366F0-4EE6-4DF6-ABC3-268D41B81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CA96F8-AA9F-48D7-82B3-698A1F09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3A29AA-868D-4821-BF8E-8793D41C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2B7E22-1974-4FE0-93B5-70B8B1C8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3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A22C0-3E59-4C20-A5B4-B65551CB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622278-3771-4E4D-AB69-53FDD83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388B29-1CF8-4E49-ABA4-F6EE2789B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035398-9EC4-4C4D-A348-A3C478653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7FFD67-7C76-4D74-926F-987D6C206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E43F47-DC84-4C28-AFA1-43068A2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6280F2-B8DC-4042-B5FD-49319BA5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9DB8BC-C2F3-4319-B788-B416FB3F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2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C329E-4AB3-45A5-90FC-E33D626C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75F6B6-96FA-4488-9F8D-1CB6C1AA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1CF650-8655-4F67-B0A5-D2DBDE4E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A125D1-17B8-45ED-AB25-A20104A2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67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6A0D94-63B5-4737-A5AB-7650C6EA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2A0883-7207-4DA1-A231-212D9111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F17CB4-81D1-4098-8CEB-C9F7161F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2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EC50C-4466-4A2A-8470-EC721826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A48838-908D-43CB-A4B9-4375D3E86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45DB7C-618D-4506-9DC5-C3B9C75CB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40D136-03D8-48F7-9810-0E4D04DA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D670C3-D5CB-4BA2-B77E-FF98F9F4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ED29C4-D325-49DC-A757-40625891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4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ABCC3-63EC-4067-B481-8317BE45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F5C97D8-89A1-498D-8510-5200FA3B1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4E67B8-B599-46D5-AA8F-B3C3728C6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903E8E-49FA-4E67-8111-DE6AAA67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33A123-FE0C-46A6-A88C-10FD0CD1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003B16-670C-4A48-838F-D93A0475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CD7B83-A640-45C8-9BF6-1B7E5683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4B383C-5D97-491C-866A-BF1585094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B0569C-4553-4548-8B7D-28C6BB03E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0279-D64A-4CBE-B33C-482B67597423}" type="datetimeFigureOut">
              <a:rPr lang="cs-CZ" smtClean="0"/>
              <a:t>16. 3. 2021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672427-4A8A-4EAB-B14C-41038A677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72FC65-1E5E-4895-A28E-3A96CF4E3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CC55-D34C-4D60-810D-CF8CCE5DD0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87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blfBWha5oQ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qYVvf50CUi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22022-8132-46A3-9791-1436E2E8C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AMERICKÁ DIVADELNÍ AVANTGARDA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66579-971A-481F-BA8F-8A248A7B2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(Malina, Beck)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Group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Puppets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4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Lapák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Brig)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29" y="1160832"/>
            <a:ext cx="7251941" cy="5332042"/>
          </a:xfrm>
        </p:spPr>
      </p:pic>
    </p:spTree>
    <p:extLst>
      <p:ext uri="{BB962C8B-B14F-4D97-AF65-F5344CB8AC3E}">
        <p14:creationId xmlns:p14="http://schemas.microsoft.com/office/powerpoint/2010/main" val="415175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Lapák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Brig)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9" y="1418198"/>
            <a:ext cx="3456383" cy="5166191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048517" y="1825625"/>
            <a:ext cx="6800046" cy="46672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filmař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Jonas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Mekas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film na základě inscenace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https://www.youtube.com/watch?v=8blfBWha5oQ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https://www.youtube.com/watch?v=qYVvf50CUig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1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1C2055C-DCB5-4383-B2BC-93C5FAE1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období – 1965-1970: </a:t>
            </a:r>
            <a:r>
              <a:rPr lang="cs-CZ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přesun do Evropy</a:t>
            </a:r>
            <a:endParaRPr lang="cs-CZ" sz="3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FB9EC7-B065-4F39-8470-1FD0CF8B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7" y="1146219"/>
            <a:ext cx="11462196" cy="549927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1965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triumfální tažení Evropou – Paříž, Brusel, Berlín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kočovné divadlo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(divadelníci, děti + i skupina příznivců)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1965: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Mystéria a menší kusy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Mysteries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Smaller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Pieces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→ Paříž, novinka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kompilát hereckých cvičení, improvizací, ukázka metod a forem divadla (neplánované)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pracovní oblečení, nenalíčeni, čtyři bedny na scéně, vyjadřují se pohybem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přínos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snaha zapojit výrazně diváky (opakovali texty, přidávali se i pohybem) → ne vždy se vydařilo (rvačka)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protiválečné a protiamerické motivy, výzvy ke vzpouře = skandály a zákazy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1965: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Frankenstein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román 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Mary Shelleyové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 stvoření umělého člověka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scénář na základě společných improvizací → jen obecný rámec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analýza společnosti s nekonečnou touhou člověka uniknout z pout nesnesitelného bytí uvnitř umělého monstra </a:t>
            </a:r>
            <a:endParaRPr lang="cs-CZ" sz="1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základní prostředek pohyb X mluvené slovo – jen čtení tisku, politických proklamací a úryvků z románu</a:t>
            </a:r>
            <a:endParaRPr lang="cs-CZ" sz="1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funkční scéna – třípatrová trubková konstrukce propojená žebříky a průchody (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současně netvorem sama o sobě)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1967: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Antigona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 Brechtova adaptace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Sofoklovy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Antigony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vzpoura proti tyranii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 poukázat na nesmyslnost zákonů a despotické vlády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výrazové prostředky → bez kulis + herci v civilu + děj, pocity a myšlenky → vyjádřeny hrou těla a pohybem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text – jen epický dělící prvek a pro navození atmosféry mezi jednotlivými scénami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snaha o vtažení diváků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snaha herců vyprovokovat obecenstvo k akci (herci na jevišti bez hnutí a slova stojí čelem k divákům, v tvářích jen nenávist a strach → obecenstvo =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Argejští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proti kterým Théby vedly válku → diváci naprosto vyvedeni z míry)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4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1C2055C-DCB5-4383-B2BC-93C5FAE1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období – 1965-1970: </a:t>
            </a:r>
            <a:r>
              <a:rPr lang="cs-CZ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přesun do Evropy</a:t>
            </a:r>
            <a:endParaRPr lang="cs-CZ" sz="3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FB9EC7-B065-4F39-8470-1FD0CF8B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13" y="1146220"/>
            <a:ext cx="11191741" cy="53466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jaro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1968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studentské nepokoje ve Francii → zapojuje se i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hrají pro stávkující, aktivně se podílejí i na organizaci odporu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Beck údajně nápad 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obsadit Francouzské národní divadlo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(rozvášněný dav obsadil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Odéon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zničil, nač přišel)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 30 dnech naděje povstání potlačeno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červen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1968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festival v 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Avignonu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spor s vedením festivalu i s radnicí → záměr odehrát několik představení zdarma + po generálce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Paradise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nepokoje → rozhodnutí opustit festival → výsledkem revolučních nálad je inscenace: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1968: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Paradise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(Ráj teď)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nejznámější inscenace, završuje tvorbu 60. let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divadelní happening → zdokonalili koncept vtažení diváků do děje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bez dekorací, nenalíčení herci, nazí jako v ráji – zdůrazněná rovnost mezi lidmi + sexuální osvobození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touha vytvořit ráj na zemi → cesta nenásilné revoluce, stvořit ‚Ráj teď‘, ne po smrti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leták před představením: 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Zápletkou je revoluce. Revoluce, o níž tato hra hovoří, je Krásná Nenásilná Anarchistická.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závěr inscenace → měl přerůst v kolektivní akci → revoluční nadšení přeneseno do ulic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4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Autofit/>
          </a:bodyPr>
          <a:lstStyle/>
          <a:p>
            <a:pPr algn="ctr"/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cs-CZ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Paradise</a:t>
            </a: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(Ráj teď)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8" y="946596"/>
            <a:ext cx="10061523" cy="5517610"/>
          </a:xfrm>
        </p:spPr>
      </p:pic>
    </p:spTree>
    <p:extLst>
      <p:ext uri="{BB962C8B-B14F-4D97-AF65-F5344CB8AC3E}">
        <p14:creationId xmlns:p14="http://schemas.microsoft.com/office/powerpoint/2010/main" val="271640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Autofit/>
          </a:bodyPr>
          <a:lstStyle/>
          <a:p>
            <a:pPr algn="ctr"/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cs-CZ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Paradise</a:t>
            </a: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(Ráj teď)</a:t>
            </a:r>
            <a:endParaRPr lang="cs-CZ" sz="3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48" y="898800"/>
            <a:ext cx="5798735" cy="5594074"/>
          </a:xfrm>
        </p:spPr>
      </p:pic>
    </p:spTree>
    <p:extLst>
      <p:ext uri="{BB962C8B-B14F-4D97-AF65-F5344CB8AC3E}">
        <p14:creationId xmlns:p14="http://schemas.microsoft.com/office/powerpoint/2010/main" val="180960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txBody>
          <a:bodyPr>
            <a:noAutofit/>
          </a:bodyPr>
          <a:lstStyle/>
          <a:p>
            <a:pPr algn="ctr"/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cs-CZ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Paradise</a:t>
            </a: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(Ráj teď)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86" y="1143629"/>
            <a:ext cx="8508627" cy="5610377"/>
          </a:xfrm>
        </p:spPr>
      </p:pic>
    </p:spTree>
    <p:extLst>
      <p:ext uri="{BB962C8B-B14F-4D97-AF65-F5344CB8AC3E}">
        <p14:creationId xmlns:p14="http://schemas.microsoft.com/office/powerpoint/2010/main" val="465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2540E-0A4C-4663-8A00-3F6952B6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IV. období – po 1970: </a:t>
            </a:r>
            <a:r>
              <a:rPr lang="cs-CZ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skupina kolem Beckových </a:t>
            </a:r>
            <a:endParaRPr lang="cs-CZ" sz="3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E9345-4E00-45F2-8A32-81637E39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50" y="1223493"/>
            <a:ext cx="11217499" cy="52693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leden 1970 –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změna struktury: 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soubor rozdělen na čtyři skupiny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rozdělení → rozdílné názory na směřování divadla + celková únava z fungování souboru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prohlášení: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 v zájmu mobility rozděluje do čtyř skupin. Jedna buňka se nachází v Paříži a těžiště její orientace je především politické. Další má sídlo v Berlíně a její orientace je kulturní. Čtvrtá je na cestě do Indie a její orientace je duchovní. Struktura, která se má proměnit, musí být napadána z mnoha stran. Právě to je cílem našeho snažení…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už nechce hrát pro privilegovanou elitu, neboť všechna privilegia jsou násilím na neprivilegovaných…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už nechce být institucí. Struktura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 za dvacet let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zinstitucinalizovala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Všechny instituce se rozpadají.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 muselo rozpadnout nebo změnit svoji podobu.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diskuse o směřování a metodách tvůrčí i politické práce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zcela opustit budovy divadel + přesunout hraní mezi lidi, oslovit je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cyklus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Kainův odkaz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Legacy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Kain) – 150 her se sociálně-politickým poselstvím → nejznámější části: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221615">
              <a:lnSpc>
                <a:spcPct val="100000"/>
              </a:lnSpc>
              <a:spcBef>
                <a:spcPts val="0"/>
              </a:spcBef>
            </a:pPr>
            <a:r>
              <a:rPr lang="cs-CZ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Šest veřejných činů</a:t>
            </a:r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Six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Public 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Acts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221615">
              <a:lnSpc>
                <a:spcPct val="100000"/>
              </a:lnSpc>
              <a:spcBef>
                <a:spcPts val="0"/>
              </a:spcBef>
            </a:pPr>
            <a:r>
              <a:rPr lang="cs-CZ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Sedm meditací o politickém sadomasochismu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Seven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Meditations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on 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Political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Sado-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masochism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221615">
              <a:lnSpc>
                <a:spcPct val="100000"/>
              </a:lnSpc>
              <a:spcBef>
                <a:spcPts val="0"/>
              </a:spcBef>
            </a:pPr>
            <a:r>
              <a:rPr lang="cs-CZ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Věž peněz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Money Tower)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221615">
              <a:lnSpc>
                <a:spcPct val="100000"/>
              </a:lnSpc>
              <a:spcBef>
                <a:spcPts val="0"/>
              </a:spcBef>
            </a:pPr>
            <a:r>
              <a:rPr lang="cs-CZ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Obracení Země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Turning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Earth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221615">
              <a:lnSpc>
                <a:spcPct val="100000"/>
              </a:lnSpc>
              <a:spcBef>
                <a:spcPts val="0"/>
              </a:spcBef>
            </a:pPr>
            <a:r>
              <a:rPr lang="cs-CZ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Oratorium stávky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(Strike Support Oratorium)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téma: boj proti jakékoliv formě útlaku, autoritě a kapitalismu → chtějí nenásilnou revoluci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-"/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programem cestují po Evropě, USA + země třetího světa (1970-71: Brazílie – chudinské čtvrtě, uvězněni)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7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98D93-7635-4948-9066-4C0B3CEB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Autofit/>
          </a:bodyPr>
          <a:lstStyle/>
          <a:p>
            <a:r>
              <a:rPr lang="cs-CZ" sz="3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V. období – 80. léta až současnost</a:t>
            </a:r>
            <a:endParaRPr lang="cs-CZ" sz="3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03381D-611D-4D43-AFAF-260F0979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69" y="1326524"/>
            <a:ext cx="10947043" cy="516635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další metoda práce: </a:t>
            </a:r>
            <a:r>
              <a:rPr lang="cs-CZ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přizvání diváků na zkoušky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osvojí si rámec hry a poté vystupují jako regulérní herci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Prométeus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 Zimním paláci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(Prometheus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Winter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Palace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Žlutý </a:t>
            </a: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Methuzalém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Yellow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Methuselah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Archeologie spánku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Archeology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Sleep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1985: Julian Beck → umírá na rakovinu + režíruje Judith Malina + veterán souboru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Hanon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Reznikov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otevírají 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Theatre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Manhatttanu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Tablety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Tablets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Já a Já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(I and I),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Boží tělo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Body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God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Nulová metoda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Zero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Method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Anarchie a utopie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Anarchia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Utopia)</a:t>
            </a:r>
            <a:endParaRPr lang="cs-CZ" sz="1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divadlo opět trnem v oku úřadům, 1992 → uzavřeno Správou budov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1992: přesun do Evropy →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Rocchetta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Ligure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 1999: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Centro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cs-C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Europa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účast na protestech proti zasedání G8 v Janově</a:t>
            </a:r>
            <a:endParaRPr lang="cs-CZ" sz="1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workshopy: mají za cíl seznámit zájemce s prací, metodami a politickými postoji souboru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repertoár: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cs-CZ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Resistencia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odboj obyvatel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Rocchetta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Ligure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proti německým okupantům v roce 1943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cs-C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 mým jménem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(Not in my Name) – pouliční představení zaměřené proti trestu smrti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2015 – Judith Malinová umírá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2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1985: umírající Julian Beck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365409"/>
            <a:ext cx="7704856" cy="5068351"/>
          </a:xfrm>
        </p:spPr>
      </p:pic>
    </p:spTree>
    <p:extLst>
      <p:ext uri="{BB962C8B-B14F-4D97-AF65-F5344CB8AC3E}">
        <p14:creationId xmlns:p14="http://schemas.microsoft.com/office/powerpoint/2010/main" val="195424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A9CE6-4C48-49BC-9D98-FEA53AB1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Vývoj divadla </a:t>
            </a:r>
            <a:r>
              <a:rPr lang="cs-CZ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cs-CZ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ff-off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Broadway po roce 1945</a:t>
            </a:r>
            <a:endParaRPr lang="cs-CZ" sz="4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538EF7-17D1-4C24-8656-F601156F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012"/>
            <a:ext cx="10515600" cy="46363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historie: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Broadway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40 divadel, scény nad 500 míst, vázané produkčním systémem, Manhattan v New Yorku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ff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-Broadway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kapacita 100-499 míst k sezení + vymezilo se vůči oficiálním a komerčně zaměřeným divadlům na Broadwayi → příklon k evropské avantgardě, hereckému divadlu, náročné klasice i současným americkým autorům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161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 válce roste angažovanost, radikálnost + znovuobjevení rituálu jako společného prožitku diváka a herce → od 1958 </a:t>
            </a:r>
            <a:r>
              <a:rPr lang="cs-CZ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f-off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Broadway – 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nekomerční, experimentální a avantgardní pokusy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pojmenování: kritik Jerry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Tallmer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Village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Voice</a:t>
            </a:r>
            <a:endParaRPr lang="cs-CZ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divadelní aktivity v kavárnách, v kostelích, na ulicích, na půdách čtvrtí Greenwich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Village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East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Village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divadla –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Living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Theatre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Open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Theatre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Performance Group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hraniční skupiny mezi divadlem a výtvarným uměním –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Bread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Puppets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režiséři–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solitéři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Robert Wilson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Richard </a:t>
            </a:r>
            <a:r>
              <a:rPr lang="cs-CZ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Foreman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umělci z jiných oblastí –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John Cage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zrcadlí vše, co se v americké společnosti po r. 1945 děje → mladá poválečná generace pol. 60. let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lfaen" panose="010A0502050306030303" pitchFamily="18" charset="0"/>
              <a:buChar char="-"/>
            </a:pPr>
            <a:r>
              <a:rPr lang="cs-CZ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společenské vlivy: válka ve Vietnamu, materialismus společnosti → boj o občanské svobody, proti segregaci</a:t>
            </a:r>
            <a:endParaRPr lang="cs-CZ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53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1963-1973: </a:t>
            </a:r>
            <a:r>
              <a:rPr lang="cs-CZ" b="1" cap="all" dirty="0"/>
              <a:t>Open </a:t>
            </a:r>
            <a:r>
              <a:rPr lang="cs-CZ" b="1" cap="all" dirty="0" err="1"/>
              <a:t>Theatre</a:t>
            </a:r>
            <a:r>
              <a:rPr lang="cs-CZ" dirty="0"/>
              <a:t>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Joseph </a:t>
            </a:r>
            <a:r>
              <a:rPr lang="cs-CZ" dirty="0" err="1"/>
              <a:t>Chaikin</a:t>
            </a:r>
            <a:r>
              <a:rPr lang="cs-CZ" dirty="0"/>
              <a:t> </a:t>
            </a:r>
            <a:r>
              <a:rPr lang="cs-CZ" b="0" dirty="0"/>
              <a:t>(1935-2003)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276873"/>
            <a:ext cx="3960440" cy="3952519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/>
              <a:t>1968: </a:t>
            </a:r>
            <a:r>
              <a:rPr lang="cs-CZ" dirty="0"/>
              <a:t>Had </a:t>
            </a:r>
            <a:r>
              <a:rPr lang="cs-CZ" b="0" dirty="0"/>
              <a:t>(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Serpent</a:t>
            </a:r>
            <a:r>
              <a:rPr lang="cs-CZ" b="0" dirty="0"/>
              <a:t>) 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2276872"/>
            <a:ext cx="3841829" cy="3891210"/>
          </a:xfrm>
        </p:spPr>
      </p:pic>
    </p:spTree>
    <p:extLst>
      <p:ext uri="{BB962C8B-B14F-4D97-AF65-F5344CB8AC3E}">
        <p14:creationId xmlns:p14="http://schemas.microsoft.com/office/powerpoint/2010/main" val="239049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/>
              <a:t>1967-1980: </a:t>
            </a:r>
            <a:r>
              <a:rPr lang="cs-CZ" sz="4200" b="1" dirty="0"/>
              <a:t>PERFORMANCE GROUP</a:t>
            </a:r>
            <a:endParaRPr lang="cs-CZ" sz="4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196754"/>
            <a:ext cx="4040188" cy="648071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/>
              <a:t>Richard </a:t>
            </a:r>
            <a:r>
              <a:rPr lang="cs-CZ" dirty="0" err="1"/>
              <a:t>Schechner</a:t>
            </a:r>
            <a:r>
              <a:rPr lang="cs-CZ" dirty="0"/>
              <a:t> (1932)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184062"/>
            <a:ext cx="3888432" cy="445009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026" y="1268761"/>
            <a:ext cx="4041775" cy="720081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b="0" dirty="0"/>
              <a:t>1968: </a:t>
            </a:r>
            <a:r>
              <a:rPr lang="cs-CZ" dirty="0"/>
              <a:t>Dionýsos pro rok 69 </a:t>
            </a:r>
            <a:r>
              <a:rPr lang="cs-CZ" b="0" dirty="0"/>
              <a:t>(</a:t>
            </a:r>
            <a:r>
              <a:rPr lang="cs-CZ" b="0" dirty="0" err="1"/>
              <a:t>Dionysos</a:t>
            </a:r>
            <a:r>
              <a:rPr lang="cs-CZ" b="0" dirty="0"/>
              <a:t> in 69)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923069"/>
            <a:ext cx="3384376" cy="4720233"/>
          </a:xfrm>
        </p:spPr>
      </p:pic>
    </p:spTree>
    <p:extLst>
      <p:ext uri="{BB962C8B-B14F-4D97-AF65-F5344CB8AC3E}">
        <p14:creationId xmlns:p14="http://schemas.microsoft.com/office/powerpoint/2010/main" val="1793811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1972: </a:t>
            </a:r>
            <a:r>
              <a:rPr lang="cs-CZ" sz="4000" b="1" dirty="0"/>
              <a:t>Zub zločinu</a:t>
            </a:r>
            <a:r>
              <a:rPr lang="cs-CZ" sz="4000" dirty="0"/>
              <a:t> (</a:t>
            </a:r>
            <a:r>
              <a:rPr lang="cs-CZ" sz="4000" dirty="0" err="1"/>
              <a:t>Tooth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Crime</a:t>
            </a:r>
            <a:r>
              <a:rPr lang="cs-CZ" sz="4000" dirty="0"/>
              <a:t>) 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412777"/>
            <a:ext cx="3312368" cy="5194897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08" y="2348880"/>
            <a:ext cx="4496965" cy="2905196"/>
          </a:xfrm>
        </p:spPr>
      </p:pic>
    </p:spTree>
    <p:extLst>
      <p:ext uri="{BB962C8B-B14F-4D97-AF65-F5344CB8AC3E}">
        <p14:creationId xmlns:p14="http://schemas.microsoft.com/office/powerpoint/2010/main" val="1354309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1974: </a:t>
            </a:r>
            <a:r>
              <a:rPr lang="cs-CZ" sz="4000" b="1" dirty="0"/>
              <a:t>Matka Kuráž a její děti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/>
              <a:t>(</a:t>
            </a:r>
            <a:r>
              <a:rPr lang="cs-CZ" sz="4000" dirty="0" err="1"/>
              <a:t>Mother</a:t>
            </a:r>
            <a:r>
              <a:rPr lang="cs-CZ" sz="4000" dirty="0"/>
              <a:t> </a:t>
            </a:r>
            <a:r>
              <a:rPr lang="cs-CZ" sz="4000" dirty="0" err="1"/>
              <a:t>Courage</a:t>
            </a:r>
            <a:r>
              <a:rPr lang="cs-CZ" sz="4000" dirty="0"/>
              <a:t> and her </a:t>
            </a:r>
            <a:r>
              <a:rPr lang="cs-CZ" sz="4000" dirty="0" err="1"/>
              <a:t>Childer</a:t>
            </a:r>
            <a:r>
              <a:rPr lang="cs-CZ" sz="4000" dirty="0"/>
              <a:t>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060848"/>
            <a:ext cx="4636710" cy="367240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500126"/>
            <a:ext cx="3168352" cy="4884543"/>
          </a:xfrm>
        </p:spPr>
      </p:pic>
    </p:spTree>
    <p:extLst>
      <p:ext uri="{BB962C8B-B14F-4D97-AF65-F5344CB8AC3E}">
        <p14:creationId xmlns:p14="http://schemas.microsoft.com/office/powerpoint/2010/main" val="108774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3E93C-754F-449D-ADEE-4B465C45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Living</a:t>
            </a:r>
            <a:r>
              <a:rPr lang="cs-CZ" sz="4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4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Theatre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66085A-C571-4C03-B74B-B7FC918B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48761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 z </a:t>
            </a:r>
            <a:r>
              <a:rPr lang="cs-CZ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největších fenoménů avantgardní kultury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pol. 20. století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novátoři divadelní tvorby + radikální politické názory → revoluce na divadelních prknech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neživé oficiální Broadwayi (snobské sály) → živé pojetí divadla („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navrátit umění původní poslání → zavést mezi lidi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hráli na ulici, na barikádách, ve věznicích, mezi stávkujícími dělníky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emancipace skrze divadlo → vytržení z politické a sociální letargie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New York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zakladatelé: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Judith Malina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(1926-2015) 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Julian Beck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(1925-1985)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1943 → herecká a divadelní škola v New Yorku (Erwin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Piscator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posedlí uměním + láska k divadlu: 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Julian – abstraktní expresionistický malíř, po odchodu z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reklamní návrhář 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Judith – servírka a televizní herečka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zakládají divadelní soubor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(byt na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symbol kulturní a politické revolty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vedle umění oba přitahovali i radikální politické směry a sociologie</a:t>
            </a:r>
          </a:p>
        </p:txBody>
      </p:sp>
    </p:spTree>
    <p:extLst>
      <p:ext uri="{BB962C8B-B14F-4D97-AF65-F5344CB8AC3E}">
        <p14:creationId xmlns:p14="http://schemas.microsoft.com/office/powerpoint/2010/main" val="208631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THEATRE - Judith Malina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Julian Beck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23" y="1008830"/>
            <a:ext cx="8094154" cy="5630717"/>
          </a:xfrm>
        </p:spPr>
      </p:pic>
    </p:spTree>
    <p:extLst>
      <p:ext uri="{BB962C8B-B14F-4D97-AF65-F5344CB8AC3E}">
        <p14:creationId xmlns:p14="http://schemas.microsoft.com/office/powerpoint/2010/main" val="289935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7532" r="6337" b="7110"/>
          <a:stretch/>
        </p:blipFill>
        <p:spPr>
          <a:xfrm>
            <a:off x="1812249" y="600892"/>
            <a:ext cx="8567502" cy="5656215"/>
          </a:xfrm>
        </p:spPr>
      </p:pic>
    </p:spTree>
    <p:extLst>
      <p:ext uri="{BB962C8B-B14F-4D97-AF65-F5344CB8AC3E}">
        <p14:creationId xmlns:p14="http://schemas.microsoft.com/office/powerpoint/2010/main" val="273206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9853" y="274638"/>
            <a:ext cx="10380371" cy="418058"/>
          </a:xfrm>
        </p:spPr>
        <p:txBody>
          <a:bodyPr>
            <a:noAutofit/>
          </a:bodyPr>
          <a:lstStyle/>
          <a:p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období – 1947-1959: </a:t>
            </a:r>
            <a:r>
              <a:rPr lang="cs-CZ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formování souboru </a:t>
            </a:r>
            <a:endParaRPr lang="cs-CZ" sz="3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854" y="836712"/>
            <a:ext cx="10380370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hledají vhodný divadelní prostor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1951: veřejné vystupování – </a:t>
            </a:r>
            <a:r>
              <a:rPr lang="cs-CZ" sz="1800" b="1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</a:t>
            </a:r>
            <a:r>
              <a:rPr lang="cs-CZ" sz="1800" b="1" i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Cherry</a:t>
            </a:r>
            <a:r>
              <a:rPr lang="cs-CZ" sz="1800" b="1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Lane</a:t>
            </a:r>
            <a:r>
              <a:rPr lang="cs-CZ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(Greenwich </a:t>
            </a:r>
            <a:r>
              <a:rPr lang="cs-CZ" sz="1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r>
              <a:rPr lang="cs-CZ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u="sng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snahy najít formu a vlastní 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pojetí divadelní tvorby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Bertold Brecht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1951: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Ten, jenž říká ano, ten, jenž říká ne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1951: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Dětské žerty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1952: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Faustina</a:t>
            </a:r>
            <a:endParaRPr lang="cs-CZ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Gertruda Steinová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1951: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Dámské hlasy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1952: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Doktor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Faustus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rozsvěcuje světla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Cocteau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G.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Lorca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S.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Eliot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Alfred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hledají, jak přiblížit divadlo zpět k lidem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Malina – režie, Beck – výprava + oba hrají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pol. 50. let: experimentují s 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happeningem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stále více sílí myšlenky anarchismu, pacifismu, odpor proti establishmentu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nepřízeň ze strany úřadů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snahy znepříjemnit jim život + pronásledovaní policií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cs-CZ" sz="1800" i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Cherry</a:t>
            </a:r>
            <a:r>
              <a:rPr lang="cs-CZ" sz="18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Lane</a:t>
            </a:r>
            <a:r>
              <a:rPr lang="cs-CZ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technických důvodů uzavíráno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čtyřpatrový dům na rohu 14. a 6. avenue – budují divadlo pro 162 diváků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různými záminkami vyklízeny budovy, kde se pokoušeli vybudovat domovskou scénu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roku 1964 → postupně vystěhováni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soustavná politická činnost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aktivní účast na protestech a demonstracích → do roku 1963 15x zatčeni (často zraněni)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6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763" y="274638"/>
            <a:ext cx="10431888" cy="418058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období – 1959-1964: </a:t>
            </a:r>
            <a:r>
              <a:rPr lang="cs-CZ" sz="3600" b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divadlo politické akce 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854" y="908720"/>
            <a:ext cx="1071522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1959: </a:t>
            </a: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Spojka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(The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Connection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Jack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Gelber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→ předznamenalo směřování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čekání hudebníků-narkomanů na spojku, která má přinést další dávku drogy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interakce s diváky → zaujmout k dění i tématu postoj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1963: </a:t>
            </a: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Lapák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(The Brig) → přelomová inscenace, </a:t>
            </a:r>
            <a:r>
              <a:rPr lang="cs-CZ" sz="18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první titul s výrazně politickým poselstvím a nábojem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obyčejný dne příslušníka námořní pěchoty v posádkovém vězení → detailní dokumentace vězeňského řádu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scénické řešení: jeviště odděleno od publika pletivem a ostnatým drátem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supernaturalistické podání, expresivita hereckých výkonů – působí na diváka velmi intenzivně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vlna protestů proti poměrům v amerických věznicích = divadlo svým vlivem dosáhlo změnu politické situace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X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represe ze strany establishmentu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1963: daňoví agenti divadlo uzavřeli → pro neplacení daní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tvorba: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změna divadelní formy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→ svébytný divadelní jazyk, experiment s textem, prostorem, hlasem, tělem i divákem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umělecký program = 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politické divadlo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→ vliv Erwina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Piscatora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 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Bertolta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Brechta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metoda 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divadla krutosti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(vliv Antonina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Artauda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a 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happeningu</a:t>
            </a: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divadelní i nedivadelní 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prostory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→ ulice, tovární haly, školy, univerzity, vězení, psychiatrické léčebny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repertoár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→ tvoří původní dramata i vlastní autorské texty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6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B6BAA-6F6C-42C1-9B6F-4D3ADF7C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pPr algn="ctr"/>
            <a:r>
              <a:rPr lang="cs-CZ" sz="3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1959: </a:t>
            </a:r>
            <a:r>
              <a:rPr lang="cs-CZ" sz="3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Spojka</a:t>
            </a:r>
            <a:r>
              <a:rPr lang="cs-CZ" sz="3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(The </a:t>
            </a:r>
            <a:r>
              <a:rPr lang="cs-CZ" sz="3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Connection</a:t>
            </a:r>
            <a:r>
              <a:rPr lang="cs-CZ" sz="3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cs-CZ" sz="3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2F0989-6BE1-44BB-B602-8869AB7D61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2" y="1690688"/>
            <a:ext cx="5753848" cy="420318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5F73138-DFE0-4F54-A68B-F690619220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0688"/>
            <a:ext cx="5747365" cy="4207071"/>
          </a:xfrm>
        </p:spPr>
      </p:pic>
    </p:spTree>
    <p:extLst>
      <p:ext uri="{BB962C8B-B14F-4D97-AF65-F5344CB8AC3E}">
        <p14:creationId xmlns:p14="http://schemas.microsoft.com/office/powerpoint/2010/main" val="157757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200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Lapák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Brig)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90" y="1081826"/>
            <a:ext cx="8944817" cy="5031460"/>
          </a:xfrm>
        </p:spPr>
      </p:pic>
    </p:spTree>
    <p:extLst>
      <p:ext uri="{BB962C8B-B14F-4D97-AF65-F5344CB8AC3E}">
        <p14:creationId xmlns:p14="http://schemas.microsoft.com/office/powerpoint/2010/main" val="17670149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1876</Words>
  <Application>Microsoft Office PowerPoint</Application>
  <PresentationFormat>Širokoúhlá obrazovka</PresentationFormat>
  <Paragraphs>166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Sylfaen</vt:lpstr>
      <vt:lpstr>Times New Roman</vt:lpstr>
      <vt:lpstr>Verdana</vt:lpstr>
      <vt:lpstr>Motiv Office</vt:lpstr>
      <vt:lpstr>AMERICKÁ DIVADELNÍ AVANTGARDA </vt:lpstr>
      <vt:lpstr>Vývoj divadla off-off Broadway po roce 1945</vt:lpstr>
      <vt:lpstr>Living Theatre</vt:lpstr>
      <vt:lpstr>LIVING THEATRE - Judith Malina a Julian Beck </vt:lpstr>
      <vt:lpstr>Prezentace aplikace PowerPoint</vt:lpstr>
      <vt:lpstr>I. období – 1947-1959: formování souboru </vt:lpstr>
      <vt:lpstr>II. období – 1959-1964: divadlo politické akce </vt:lpstr>
      <vt:lpstr>1959: Spojka (The Connection)</vt:lpstr>
      <vt:lpstr>1963: Lapák (The Brig) </vt:lpstr>
      <vt:lpstr>1963: Lapák (The Brig) </vt:lpstr>
      <vt:lpstr>1963: Lapák (The Brig) </vt:lpstr>
      <vt:lpstr>III. období – 1965-1970: přesun do Evropy</vt:lpstr>
      <vt:lpstr>III. období – 1965-1970: přesun do Evropy</vt:lpstr>
      <vt:lpstr>1968: Paradise Now (Ráj teď)</vt:lpstr>
      <vt:lpstr>1968: Paradise Now (Ráj teď)</vt:lpstr>
      <vt:lpstr>1968: Paradise Now (Ráj teď)</vt:lpstr>
      <vt:lpstr>IV. období – po 1970: skupina kolem Beckových </vt:lpstr>
      <vt:lpstr>V. období – 80. léta až současnost</vt:lpstr>
      <vt:lpstr>1985: umírající Julian Beck</vt:lpstr>
      <vt:lpstr>1963-1973: Open Theatre </vt:lpstr>
      <vt:lpstr>1967-1980: PERFORMANCE GROUP</vt:lpstr>
      <vt:lpstr>1972: Zub zločinu (Tooth of Crime) </vt:lpstr>
      <vt:lpstr>1974: Matka Kuráž a její děti  (Mother Courage and her Childer)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AMERICKÁ DIVADELNÍ AVANTGARDA</dc:title>
  <dc:creator>Pavla Bergmannová</dc:creator>
  <cp:lastModifiedBy>Pavla Bergmannová</cp:lastModifiedBy>
  <cp:revision>13</cp:revision>
  <dcterms:created xsi:type="dcterms:W3CDTF">2021-03-16T13:33:24Z</dcterms:created>
  <dcterms:modified xsi:type="dcterms:W3CDTF">2021-03-17T04:26:50Z</dcterms:modified>
</cp:coreProperties>
</file>