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B6C94-C213-49E7-87CD-43789ACE6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B04C18-CA0A-465A-B3B8-0C664BC72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0C9B0B-5E0E-47BE-85A2-C045F136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2F700-E2C7-4FDD-A98F-FD67801E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67050-7EEC-45CB-BB3A-06A2659E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29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F604D-5BFB-4779-A44F-EA036109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1042A7-2393-4FD4-8736-5B483905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FEFA8E-C0AA-4242-BDF0-CF1F3C06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EBDDBA-E5EE-4139-82BC-B4BB48D3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5C6F3-EAAE-4EB0-A172-320481B8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80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7E5A1F-0EC4-4925-9418-0FB0107B7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20F422-0187-4255-96EA-C1E02B3C8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C7F68D-ACA3-4281-A587-115EB234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0F51B1-0F7C-4265-B394-71195AC1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D2E6E5-E9D0-4F1B-9230-ED9E318A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83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AA264-4044-4DB6-B7D7-466CB98E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F947C-7591-4B99-AF4A-FEFE93B76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ADB752-4411-44B4-BA32-45BFDD34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DD709F-3E12-4F0B-8CD9-98F7DFA5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14012D-5D56-4C2F-8703-6241F1E4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75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06FFD-3AC9-4FD2-8FBD-4F7964A8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974933-AF7F-4453-B586-17D1ED04E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D6DCF7-F574-4CBD-A288-B5251C21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CBFCDE-1B66-4E70-8016-0D3FE581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ED7EFA-0E25-4663-A010-BC5FC014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1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1B5C4-8D76-48B7-81FF-6137C42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ABEFB-A780-4001-871A-4D30BC733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273F33-6A63-4B82-BE4F-CBC726FEE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74C2BE-0378-4801-A0D6-AF4EA662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0F15D4-CCC1-44D0-B865-109FA48E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653E4B-F3A2-4893-A2DE-7C081AE0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49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D7EC9-FF46-454D-BD63-1C6DAEA1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EC481D-CB94-4992-A7AA-C87657D52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E999C6-FAF8-4BEC-B6B1-CC844D3D3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0C6936-2DB4-4E61-97F5-93593655C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721C29-6B0F-45C8-8503-84CFF3A8F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1BDE9B7-F0AA-4E38-BA33-FE9652E3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718E66-FF2E-4CC5-AC0B-4273545E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CE732C3-B235-424B-B519-8F6C81C8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96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2FF96-38BE-44D0-B532-9239EE01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D6B0FA-859F-4339-AE4D-F301A0A5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0C62C2-054B-4098-8962-DDF0B571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2525CD-8F4F-4643-AEBD-E79A26C3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92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BDDBE1-BD13-4009-9A8A-3DC8DFDC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938EBFB-EC32-4E95-833D-C2C89DBB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B6E608-5821-473F-BCE1-71D93018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07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60A38-7CE4-4F56-8ACD-94DCA94D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1F5E77-3665-4118-AE72-A6459B4E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F334C5-7E76-408F-98AC-0D252F99C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DE5370-7DC8-4BFC-BA64-C5A644D4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183328-E97E-4F34-A517-A38B4145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60E5AB-9B20-408F-97B2-3CA3C5A5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62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1BD1D-D202-480D-BAB5-99C0617E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836D71-588E-4D8F-BB72-BB0E2EB1B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74227A-54EF-4565-9D1D-C1950F4D3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D477E5-B573-4340-8DE2-CC97D700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C97227-B2F7-46BE-9019-E0CE0A37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EE171-5AEB-44DE-B00C-B72EAE77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60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7C079C-9D0C-40B1-B54C-2A50CACA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6DA618-237C-41E6-B182-1085A1B9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6C68D4-6F3D-4C7D-896F-469EBEAA3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C257-8C1D-4A44-A688-CD09C99ACBF9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93638-0D48-444A-95E3-350001F98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187A13-BC6A-4AC4-B1D2-269A44B1D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8C56-20C1-44B9-AC81-CBB21633B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03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371A3-6472-4D27-8796-C4CE0EBA5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AMERICKÁ DIVADELNÍ AVANTGARDA II</a:t>
            </a:r>
            <a:endParaRPr lang="cs-CZ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692F54-0403-4788-847B-942261B46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Living</a:t>
            </a:r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theatre</a:t>
            </a:r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(Malina, Beck)</a:t>
            </a:r>
          </a:p>
          <a:p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Open </a:t>
            </a:r>
            <a:r>
              <a:rPr lang="cs-CZ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Theatre</a:t>
            </a:r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Performance Group </a:t>
            </a:r>
          </a:p>
          <a:p>
            <a:r>
              <a:rPr lang="cs-CZ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Bread</a:t>
            </a:r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Puppets</a:t>
            </a:r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Theatre</a:t>
            </a:r>
            <a:endParaRPr lang="cs-CZ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7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D8A03-2F6F-4E31-A121-DE6D8F4D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1972: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Zub zločinu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11">
            <a:extLst>
              <a:ext uri="{FF2B5EF4-FFF2-40B4-BE49-F238E27FC236}">
                <a16:creationId xmlns:a16="http://schemas.microsoft.com/office/drawing/2014/main" id="{C31B03AA-3B72-4BD2-96FA-A0F2C4E48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1109667"/>
            <a:ext cx="3573849" cy="5604986"/>
          </a:xfrm>
          <a:prstGeom prst="rect">
            <a:avLst/>
          </a:prstGeom>
        </p:spPr>
      </p:pic>
      <p:pic>
        <p:nvPicPr>
          <p:cNvPr id="6" name="Zástupný symbol pro obsah 12">
            <a:extLst>
              <a:ext uri="{FF2B5EF4-FFF2-40B4-BE49-F238E27FC236}">
                <a16:creationId xmlns:a16="http://schemas.microsoft.com/office/drawing/2014/main" id="{D682F583-627E-4E29-A695-16028095A1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99" y="1868938"/>
            <a:ext cx="6895277" cy="4454589"/>
          </a:xfrm>
        </p:spPr>
      </p:pic>
    </p:spTree>
    <p:extLst>
      <p:ext uri="{BB962C8B-B14F-4D97-AF65-F5344CB8AC3E}">
        <p14:creationId xmlns:p14="http://schemas.microsoft.com/office/powerpoint/2010/main" val="216254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B7F2C-7F8D-4980-BE4C-D792A3CD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365125"/>
            <a:ext cx="11269014" cy="132556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1974: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Matka Kuráž a její děti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Courage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her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Childer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3316D46-C043-4364-8FF7-FD3B02339B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0" y="1508682"/>
            <a:ext cx="6411492" cy="5078087"/>
          </a:xfr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4629083-F6A1-4A2B-A268-E01F10CBB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25" y="1414787"/>
            <a:ext cx="3293895" cy="5078088"/>
          </a:xfrm>
        </p:spPr>
      </p:pic>
    </p:spTree>
    <p:extLst>
      <p:ext uri="{BB962C8B-B14F-4D97-AF65-F5344CB8AC3E}">
        <p14:creationId xmlns:p14="http://schemas.microsoft.com/office/powerpoint/2010/main" val="122449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C5C9DB8-10F1-47CC-A7BE-ECF9893A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cs-CZ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cs-CZ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Puppet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13432A-74A2-4D08-96FA-EC54C3AD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7" y="1210614"/>
            <a:ext cx="829836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jeden z nejoriginálnějších souborů 60. let 20. století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→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představení s využitím loutek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(velikost až 5,5 m) a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masek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založeno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1962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New Yorku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 pod vedením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Petera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Schumanna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1970-1974: patronát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Goddard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College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 farmě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Farm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snaha o úplnou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integraci umění a života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 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divadlo patří stejně jako chléb k základním potřebám člověka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(odtud název a rituál pečení a rozdílení chleba vlastní výroby mezi diváky)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bezplatná vystoupení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akcí umožňují aktivní účast → výtvarné dílny, práce s dětmi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organizace souboru: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 roku 1974 tvořil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komunitu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silně levicové a vyhraněné divadlo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bez dotací, herci mají civilní povolání, loutky tvořeny z odpadu (nízké náklady)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účast v protestních akcích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kritizují americkou skutečnost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nejen agitace → ale probouzet citlivost, upozornit na existenci dobra a zla v běžném politické životě →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vietnamská válka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rasová diskriminace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ničení přírodního prostředí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zbrojení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...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snaha být aktuální → rychlá tvorba inscenací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D4AAC95-1C9D-4324-920E-ED94A08F5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87" y="1367082"/>
            <a:ext cx="3396820" cy="51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365126"/>
            <a:ext cx="11500834" cy="575032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cs-CZ" sz="3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cs-CZ" sz="3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Puppet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Schumann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13" y="1236372"/>
            <a:ext cx="9535271" cy="5351018"/>
          </a:xfrm>
        </p:spPr>
      </p:pic>
    </p:spTree>
    <p:extLst>
      <p:ext uri="{BB962C8B-B14F-4D97-AF65-F5344CB8AC3E}">
        <p14:creationId xmlns:p14="http://schemas.microsoft.com/office/powerpoint/2010/main" val="101611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583" y="393520"/>
            <a:ext cx="11500834" cy="752699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cs-CZ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cs-CZ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Puppet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C284A0-15A7-4D8A-8F71-889727A3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55" y="1146218"/>
            <a:ext cx="11024315" cy="53182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tvorba: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silné ekologické cítění, pacifismus, sociální solidarita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divadelní vzory: Brecht +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Appiova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studie 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nadloutce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divadelní poetika → vychází z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estetiky liturgie a rituálu obecně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důraz na gesto,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antiiluzivní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neherecký projev, asociativní sled obrazů, živá hudba (rytmický doprovod)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kolektivní improvizace, přihlížejí k individuálním nápadům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náměty: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mytologie, pohádky, staré příběhy → jako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morality =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naivní fabule, prosté symboly, archetypy, motivy z Bible, mýty, pohádky bratří Grimů, křesťanské obřady, lidové tradice...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loutky a masky →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Schummanovy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návrhy – ztělesňují konkrétní vlastnosti a postoje, nedostatky a ctnosti</a:t>
            </a:r>
          </a:p>
          <a:p>
            <a:pPr indent="228600">
              <a:lnSpc>
                <a:spcPct val="100000"/>
              </a:lnSpc>
              <a:spcBef>
                <a:spcPts val="0"/>
              </a:spcBef>
            </a:pP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Strýc F.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Uncle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Fatso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– dobyvačnost, vykořisťování</a:t>
            </a:r>
          </a:p>
          <a:p>
            <a:pPr indent="228600">
              <a:lnSpc>
                <a:spcPct val="100000"/>
              </a:lnSpc>
              <a:spcBef>
                <a:spcPts val="0"/>
              </a:spcBef>
            </a:pP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Šedé paní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Gray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Ladies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– mateřství, starost, láska a strádání</a:t>
            </a:r>
          </a:p>
          <a:p>
            <a:pPr indent="228600">
              <a:lnSpc>
                <a:spcPct val="100000"/>
              </a:lnSpc>
              <a:spcBef>
                <a:spcPts val="0"/>
              </a:spcBef>
            </a:pP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Metaři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Pradleny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mlčící většina, průměrní lidé</a:t>
            </a:r>
          </a:p>
          <a:p>
            <a:pPr indent="228600">
              <a:lnSpc>
                <a:spcPct val="100000"/>
              </a:lnSpc>
              <a:spcBef>
                <a:spcPts val="0"/>
              </a:spcBef>
            </a:pP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Voják s hlavou vrostlou do helmy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bezmyšlenková brutální síla</a:t>
            </a:r>
          </a:p>
          <a:p>
            <a:pPr indent="228600">
              <a:lnSpc>
                <a:spcPct val="100000"/>
              </a:lnSpc>
              <a:spcBef>
                <a:spcPts val="0"/>
              </a:spcBef>
            </a:pP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Bílý kůň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svoboda, nevinnost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jednoduchá představení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bohaté umělecké prostředky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(hudba, tanec, zpěv, výtvarné formy, slovo…)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typická loutková technika a </a:t>
            </a:r>
            <a:r>
              <a:rPr lang="cs-CZ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antiiluzívnost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(vodiči loutek jsou vidět…)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němou akci většinou doprovází vyprávění samotného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Schumanna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různorodé inscenační tvary představení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4476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FEB4E-3AAB-486C-BE0F-DFADF4AA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Malé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4B156A-EC58-4059-B201-9492E9CA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03" y="1825625"/>
            <a:ext cx="10623997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Začátky tvorby = </a:t>
            </a:r>
            <a:r>
              <a:rPr lang="cs-CZ" sz="1800" b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alé formy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většinou komorní, poetické etudy, hrané v interiéru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1962/1966: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Oheň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Fire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– věnováno trojici Američanů, kteří upálením protestovali proti zločinům ve Vietnamu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1964-65: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Ptáčník v pekle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Birdcatcher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Hell)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1967: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Kantáta šedé paní č. 1, č. 2 a č. 3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Grey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Lady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Cantata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#1, 2, 3)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1967: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Mrtvý muž vstává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Dead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Man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Rises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1974: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Jeptah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1977: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Jana z 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Arcu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Joan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Arc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1980: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Venuše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Venus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Fur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1980: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Goya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92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155" y="365126"/>
            <a:ext cx="11127346" cy="858368"/>
          </a:xfrm>
        </p:spPr>
        <p:txBody>
          <a:bodyPr>
            <a:no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1964-65: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Ptáčník v pekle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Birdcatcher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Hell)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93" y="1223494"/>
            <a:ext cx="9552178" cy="5398168"/>
          </a:xfrm>
        </p:spPr>
      </p:pic>
    </p:spTree>
    <p:extLst>
      <p:ext uri="{BB962C8B-B14F-4D97-AF65-F5344CB8AC3E}">
        <p14:creationId xmlns:p14="http://schemas.microsoft.com/office/powerpoint/2010/main" val="3116253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487" y="365125"/>
            <a:ext cx="11423561" cy="1325563"/>
          </a:xfrm>
        </p:spPr>
        <p:txBody>
          <a:bodyPr>
            <a:no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1967: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Kantáta šedé paní č. 2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Lady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Cantata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#2)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77" y="1690688"/>
            <a:ext cx="7116845" cy="4934531"/>
          </a:xfrm>
        </p:spPr>
      </p:pic>
    </p:spTree>
    <p:extLst>
      <p:ext uri="{BB962C8B-B14F-4D97-AF65-F5344CB8AC3E}">
        <p14:creationId xmlns:p14="http://schemas.microsoft.com/office/powerpoint/2010/main" val="9925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335" y="365125"/>
            <a:ext cx="11423561" cy="613669"/>
          </a:xfrm>
        </p:spPr>
        <p:txBody>
          <a:bodyPr>
            <a:no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1967: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Kantáta šedé paní č. 3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Lady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Cantata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#3)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42" y="1064430"/>
            <a:ext cx="8022715" cy="5562625"/>
          </a:xfrm>
        </p:spPr>
      </p:pic>
    </p:spTree>
    <p:extLst>
      <p:ext uri="{BB962C8B-B14F-4D97-AF65-F5344CB8AC3E}">
        <p14:creationId xmlns:p14="http://schemas.microsoft.com/office/powerpoint/2010/main" val="422188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AE258-13A8-46A6-AFB0-D4ACA4CA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cs-CZ" sz="4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ouliční scény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748DA-854D-4AC5-8CC0-71DF63D11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56" y="1206098"/>
            <a:ext cx="6764234" cy="497086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ouliční scény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doplněné živým komentářem ilustrující jednu myšlenku nebo tezi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1971: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Msta zákona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arms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Law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1972: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Hallelujah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1972-74: dílna – jedenkrát týdně se hraje nově nastudované představení – reaguje např. na demonstrace atp.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představení pro děti: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1966: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Malé děti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1981: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Příběh toho, jenž se rozhodl zkoumat strach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Story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Who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Set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to Study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Fear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D392C70-E37B-4F8E-9BAF-2B4B62234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69" y="1206098"/>
            <a:ext cx="3713275" cy="52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3BF30-91EA-49E5-B365-8945C3AE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1963-1973: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FEF29-A24D-4BB6-92A4-3E11A260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03"/>
            <a:ext cx="10515600" cy="48375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Otevřené divadlo, New York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zakladatel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Joseph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Chaikin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(1935-2003) =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hlavní herec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odpadlík (zklamání z radikalizujícího se souboru, chyběl mu prostor pro soustředění na hereckou akci) → s režisérem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Peterem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Feldmanem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studenty herectví vytvořil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nový typ hereckého studia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(bez stálého sídla)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typické: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primárně chtěli zkoumat nové herecké techniky → důraz na vnímání těla jako takového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řada cvičení, která měla usnadnit nenaturalistický herecký styl</a:t>
            </a:r>
          </a:p>
          <a:p>
            <a:pPr marL="628650"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1. technika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zvuk a pohyb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→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pohyb herce a zvuky čisté, osvobozené od realistických vztahů (abstraktní obrazy s emocionální nosností) → vysoká technická příprava, kontrola nad tělem a hlasem, bohatý výraz</a:t>
            </a:r>
          </a:p>
          <a:p>
            <a:pPr marL="628650"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technika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transformace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→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herec náhle mění postavu, předmět či abstrakci v něco jiného, nutí i ostatní ke stejně rychlé reakci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soustředění na: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umělecká, sociální a politická témata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záměr maximální spolupráce s diváky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B20A1-B5F2-47EC-BD71-008D4A32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08" y="289775"/>
            <a:ext cx="11346288" cy="727656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Strukturované velké epické divadelní podívané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DDCF2A-218F-451B-AFF4-3E44F8CE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08" y="1249251"/>
            <a:ext cx="11346288" cy="53576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trukturované velké epické divadelní podívané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→ syntetizují prvky uvedených forem, zahrnují fragmenty, někdy dokonce celá dřívější představení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 8-10 tisíc diváků, spolupráce s amatéry + hosty → i několikadenní slavnosti (+ jiné sobory, koncerty atp.)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1969: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Volání lidu po mase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(The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Cry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People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Meat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každoroční plenérové výstupy – „cirkusy“,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karnevalová atmosféra, souboj dobra a zla a vzkříšení spojené se současnou problematikou a politikou USA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1970: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Náš domácí cirkus Vzkříšení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Our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Domestic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Resurrection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Circus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spojuje události Kristova ukřižování se společenskými dějinami Ameriky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1975: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Pomník pro I.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 Monument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Ishi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cyklus představení, demonstrující nespokojenost s oslavami 200. výročí založení USA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1976: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Řezník bílého koně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White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Horse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Butcher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– téma vyhlazení Indiánů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1974: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Jephtah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roste role hudební složky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1980: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Příběh chleba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(Lyon)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1981: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Vojcek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(New York)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1974: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Schumann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→ soubor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formálně rozpustil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 přílišné zatížení organizačními povinnostmi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 rodinou a několika staršími členy → 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Glower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Farm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ve Vermontu, pokračuje v tvorbě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podle potřeby povolává dobrovolníky a bývalé členy souboru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nás spolupráce s Divadlem Archa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0522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244"/>
          </a:xfrm>
        </p:spPr>
        <p:txBody>
          <a:bodyPr>
            <a:no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1969: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Volání lidu po mase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1060734"/>
            <a:ext cx="3750252" cy="543214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6" y="1429512"/>
            <a:ext cx="6937420" cy="5063362"/>
          </a:xfrm>
        </p:spPr>
      </p:pic>
    </p:spTree>
    <p:extLst>
      <p:ext uri="{BB962C8B-B14F-4D97-AF65-F5344CB8AC3E}">
        <p14:creationId xmlns:p14="http://schemas.microsoft.com/office/powerpoint/2010/main" val="59588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487955" cy="626548"/>
          </a:xfrm>
        </p:spPr>
        <p:txBody>
          <a:bodyPr>
            <a:no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Náš domácí cirkus Vzkříšení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6" y="1004553"/>
            <a:ext cx="8371266" cy="5801288"/>
          </a:xfrm>
        </p:spPr>
      </p:pic>
    </p:spTree>
    <p:extLst>
      <p:ext uri="{BB962C8B-B14F-4D97-AF65-F5344CB8AC3E}">
        <p14:creationId xmlns:p14="http://schemas.microsoft.com/office/powerpoint/2010/main" val="386093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462197" cy="549275"/>
          </a:xfrm>
        </p:spPr>
        <p:txBody>
          <a:bodyPr>
            <a:no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Náš domácí cirkus Vzkříšení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3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86" y="914400"/>
            <a:ext cx="8822028" cy="5840182"/>
          </a:xfrm>
        </p:spPr>
      </p:pic>
    </p:spTree>
    <p:extLst>
      <p:ext uri="{BB962C8B-B14F-4D97-AF65-F5344CB8AC3E}">
        <p14:creationId xmlns:p14="http://schemas.microsoft.com/office/powerpoint/2010/main" val="1090549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577" y="365126"/>
            <a:ext cx="11590986" cy="536396"/>
          </a:xfrm>
        </p:spPr>
        <p:txBody>
          <a:bodyPr>
            <a:no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Náš domácí cirkus Vzkříšení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5" y="1081825"/>
            <a:ext cx="8526558" cy="5533737"/>
          </a:xfrm>
        </p:spPr>
      </p:pic>
    </p:spTree>
    <p:extLst>
      <p:ext uri="{BB962C8B-B14F-4D97-AF65-F5344CB8AC3E}">
        <p14:creationId xmlns:p14="http://schemas.microsoft.com/office/powerpoint/2010/main" val="15127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214" y="365125"/>
            <a:ext cx="11500834" cy="703821"/>
          </a:xfrm>
        </p:spPr>
        <p:txBody>
          <a:bodyPr>
            <a:no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Náš domácí cirkus Vzkříšení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61" y="1247326"/>
            <a:ext cx="7794278" cy="5245549"/>
          </a:xfrm>
        </p:spPr>
      </p:pic>
    </p:spTree>
    <p:extLst>
      <p:ext uri="{BB962C8B-B14F-4D97-AF65-F5344CB8AC3E}">
        <p14:creationId xmlns:p14="http://schemas.microsoft.com/office/powerpoint/2010/main" val="468360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245" y="365125"/>
            <a:ext cx="11449317" cy="459123"/>
          </a:xfrm>
        </p:spPr>
        <p:txBody>
          <a:bodyPr>
            <a:no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Náš domácí cirkus Vzkříšení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26" y="933943"/>
            <a:ext cx="3925948" cy="5784419"/>
          </a:xfrm>
        </p:spPr>
      </p:pic>
    </p:spTree>
    <p:extLst>
      <p:ext uri="{BB962C8B-B14F-4D97-AF65-F5344CB8AC3E}">
        <p14:creationId xmlns:p14="http://schemas.microsoft.com/office/powerpoint/2010/main" val="2783195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912"/>
          </a:xfrm>
        </p:spPr>
        <p:txBody>
          <a:bodyPr>
            <a:no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1976: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Řezník bílého koně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Butcher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3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84" y="1018319"/>
            <a:ext cx="9826431" cy="5527368"/>
          </a:xfrm>
        </p:spPr>
      </p:pic>
    </p:spTree>
    <p:extLst>
      <p:ext uri="{BB962C8B-B14F-4D97-AF65-F5344CB8AC3E}">
        <p14:creationId xmlns:p14="http://schemas.microsoft.com/office/powerpoint/2010/main" val="3329017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366" y="365125"/>
            <a:ext cx="10967434" cy="523517"/>
          </a:xfrm>
        </p:spPr>
        <p:txBody>
          <a:bodyPr>
            <a:no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1976: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Řezník bílého koně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Butcher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43" y="1061755"/>
            <a:ext cx="6971913" cy="5431120"/>
          </a:xfrm>
        </p:spPr>
      </p:pic>
    </p:spTree>
    <p:extLst>
      <p:ext uri="{BB962C8B-B14F-4D97-AF65-F5344CB8AC3E}">
        <p14:creationId xmlns:p14="http://schemas.microsoft.com/office/powerpoint/2010/main" val="1194832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620688"/>
            <a:ext cx="8100154" cy="5616624"/>
          </a:xfrm>
        </p:spPr>
      </p:pic>
    </p:spTree>
    <p:extLst>
      <p:ext uri="{BB962C8B-B14F-4D97-AF65-F5344CB8AC3E}">
        <p14:creationId xmlns:p14="http://schemas.microsoft.com/office/powerpoint/2010/main" val="176353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D65202A-0ADC-4262-AAF4-F82066F1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1963-1973: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532F7B4-DAC3-48B8-A75A-EA4D028C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206959"/>
            <a:ext cx="4825800" cy="549276"/>
          </a:xfrm>
        </p:spPr>
        <p:txBody>
          <a:bodyPr/>
          <a:lstStyle/>
          <a:p>
            <a:pPr algn="ctr"/>
            <a:r>
              <a:rPr lang="cs-CZ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Joseph </a:t>
            </a:r>
            <a:r>
              <a:rPr lang="cs-CZ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Chaikin</a:t>
            </a:r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60B0F335-37F3-40D5-9C70-611E1E1C9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9588" y="2048793"/>
            <a:ext cx="4825799" cy="4444082"/>
          </a:xfrm>
        </p:spPr>
        <p:txBody>
          <a:bodyPr/>
          <a:lstStyle/>
          <a:p>
            <a:pPr marL="342900" lvl="0" indent="-342900"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nejdříve předváděli improvizace a svoje cvičení, poté rovněž několik inscenací </a:t>
            </a:r>
          </a:p>
          <a:p>
            <a:pPr marL="342900" lvl="0" indent="-342900"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vystupovali v Café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LaMaMa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→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divadlo pro nemovité </a:t>
            </a:r>
            <a:r>
              <a:rPr lang="cs-CZ" sz="18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studenti, slabší vrstvy Newyorčanů, bez vstupného</a:t>
            </a:r>
          </a:p>
          <a:p>
            <a:pPr marL="342900" lvl="0" indent="-342900"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zpracování textů cizích dramatiků –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Ionesco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Brecht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Beckett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Arden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...</a:t>
            </a:r>
          </a:p>
          <a:p>
            <a:pPr marL="342900" lvl="0" indent="-342900"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následně systém společného vytváření jevištního díla herci i dramatiky</a:t>
            </a:r>
          </a:p>
          <a:p>
            <a:pPr marL="342900" indent="-342900"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dramatici: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van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Itallie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Megan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Terryová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M. I. 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Fornésová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Susan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Yankowitzová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Sam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Shepard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Verdana" panose="020B0604030504040204" pitchFamily="34" charset="0"/>
              <a:buChar char="-"/>
              <a:tabLst>
                <a:tab pos="228600" algn="l"/>
              </a:tabLst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2" name="Zástupný symbol pro obsah 7">
            <a:extLst>
              <a:ext uri="{FF2B5EF4-FFF2-40B4-BE49-F238E27FC236}">
                <a16:creationId xmlns:a16="http://schemas.microsoft.com/office/drawing/2014/main" id="{354107B5-BEE7-4C50-93BA-9D619D30B0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0" y="2048794"/>
            <a:ext cx="4452986" cy="4444081"/>
          </a:xfrm>
        </p:spPr>
      </p:pic>
    </p:spTree>
    <p:extLst>
      <p:ext uri="{BB962C8B-B14F-4D97-AF65-F5344CB8AC3E}">
        <p14:creationId xmlns:p14="http://schemas.microsoft.com/office/powerpoint/2010/main" val="218698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2A74588-B6DA-4C1B-AC98-605CDD5F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1963-1973: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BABA04-3339-47A5-B919-FA0A826A6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457" y="1146220"/>
            <a:ext cx="7753082" cy="55072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1966: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Viet Rock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rockový muzikál, válka ve Vietnamu </a:t>
            </a:r>
            <a:r>
              <a:rPr lang="cs-CZ" sz="1800" spc="-2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hněv z frustrace, vyvrcholil destrukcí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spc="-2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dramatička Megan </a:t>
            </a:r>
            <a:r>
              <a:rPr lang="cs-CZ" sz="1800" spc="-2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Terryová</a:t>
            </a:r>
            <a:r>
              <a:rPr lang="cs-CZ" sz="1800" spc="-2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 přihlédla k herecké improvizaci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herci → poprvé a naposledy vstoupili mezi diváky a dotýkali se jich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1966: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Americké hurá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(America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Hurrah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autor: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Jean-Claude van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Itallie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spc="-2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tři části: Interview, TV a Motel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pozoruhodné </a:t>
            </a:r>
            <a:r>
              <a:rPr lang="cs-CZ" sz="1800" spc="-2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kritika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USAm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prolhanost, vyprázdněný jazyk, prolnutí reality a fikce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1968: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Had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(The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Serpent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– J.-C. van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Itallie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účast herců a dramatika v tvůrčím procesu rovnocenná, autor v závěru literárně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dopracva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improvizace → inscenace jako společně sdílený „obřad“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politické vraždy (J. F. Kennedy, Martin Luther King, Robert Kennedy) </a:t>
            </a: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propojeny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 podobenstvím bratrovraždy Kaina a Ábela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biblické motivy: had, zničení rajské zahrady = nemocná společnost rozdělená na osamělé individuality, oslabovaná válkou a nepokoji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vyjadřovací prostředky → zvuky, tanec a zpěv, rytmizovaný pohyb (individua-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lizovaný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 skupinový), sborové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voice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-bandy i improvizace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C829CE94-FDA3-4C54-BD56-94EF832788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23" y="1146220"/>
            <a:ext cx="3564996" cy="5507262"/>
          </a:xfrm>
        </p:spPr>
      </p:pic>
    </p:spTree>
    <p:extLst>
      <p:ext uri="{BB962C8B-B14F-4D97-AF65-F5344CB8AC3E}">
        <p14:creationId xmlns:p14="http://schemas.microsoft.com/office/powerpoint/2010/main" val="144115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C2A58FEA-7F27-4202-AE6F-98CE52B4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1366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1963-1973: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957D5FA-08AE-4A6F-9A76-BCD3856E5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418" y="1109768"/>
            <a:ext cx="5924211" cy="476519"/>
          </a:xfrm>
        </p:spPr>
        <p:txBody>
          <a:bodyPr/>
          <a:lstStyle/>
          <a:p>
            <a:pPr algn="ctr"/>
            <a:r>
              <a:rPr lang="cs-CZ" sz="24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1966: 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Viet Rock </a:t>
            </a:r>
            <a:endParaRPr lang="cs-CZ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7C29FDF0-8DA3-4D05-9213-BBA8021F5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9893" y="978794"/>
            <a:ext cx="4494136" cy="476519"/>
          </a:xfrm>
        </p:spPr>
        <p:txBody>
          <a:bodyPr/>
          <a:lstStyle/>
          <a:p>
            <a:pPr algn="ctr"/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cs-CZ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Serpent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3" name="Zástupný symbol pro obsah 8">
            <a:extLst>
              <a:ext uri="{FF2B5EF4-FFF2-40B4-BE49-F238E27FC236}">
                <a16:creationId xmlns:a16="http://schemas.microsoft.com/office/drawing/2014/main" id="{FB189493-A74A-439F-86EC-CF459359F1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1957852"/>
            <a:ext cx="4494136" cy="4551901"/>
          </a:xfrm>
        </p:spPr>
      </p:pic>
      <p:pic>
        <p:nvPicPr>
          <p:cNvPr id="1026" name="Picture 2" descr="Viet Rock">
            <a:extLst>
              <a:ext uri="{FF2B5EF4-FFF2-40B4-BE49-F238E27FC236}">
                <a16:creationId xmlns:a16="http://schemas.microsoft.com/office/drawing/2014/main" id="{F3C75065-B085-44C7-9A25-3981BF5BE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8" y="1998411"/>
            <a:ext cx="5924212" cy="43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2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9C174-AB15-4FCB-8D5E-E2932281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1963-1973: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8E777-B248-463E-A2FB-FD1760B73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608" y="1210614"/>
            <a:ext cx="5834130" cy="52822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1969: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Poslední cesta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(The Last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Journey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umírání, pojem smrtelnosti a postoj člověka ke smrti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1971: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Show mutace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(The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Mutation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Show)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přeměna všeho druhu, její mechanismy a příčiny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1973: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Noční procházka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Nightwalk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stav skutečnosti a snu (viz obr.)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nastudování děl evropských dramatiků + Allana 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Ginsberga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Marka Twaina...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1973: soubor rozpuštěn → obavy před zkostnatěním, část pokračuje pod vedením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Chaikina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dál (skupinové kreace)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divadlo → nevyhledávalo slávu, jde o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výzkum principů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hrálo sporadicky v sálech, když jim je poskytly jiné soubory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vždy prezentace 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work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progress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= v procesu vzniku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9540D54-E721-4757-8FE7-7DD3BB636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21" y="1726127"/>
            <a:ext cx="5397371" cy="3598247"/>
          </a:xfrm>
        </p:spPr>
      </p:pic>
    </p:spTree>
    <p:extLst>
      <p:ext uri="{BB962C8B-B14F-4D97-AF65-F5344CB8AC3E}">
        <p14:creationId xmlns:p14="http://schemas.microsoft.com/office/powerpoint/2010/main" val="287012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136A3-38A8-4D50-8AF9-9448256D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1967-1980: 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Performance Group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8F84ED-FA31-49D6-8528-2CC3E8FBD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882" y="1378039"/>
            <a:ext cx="7611414" cy="51148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další politicky angažované divadlo, zakladatel: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Richard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Schechner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(1932)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platforma pro ověření teoretických úvah o novém divadelním prostoru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Schechner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anglista a vystudovaný divadelní teoretik, 1962-1969: šéfredaktor The Drama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Review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začínal v divadlech zaměřených na afroamerickou menšinu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zkoumá možnosti rozvolněného pojetí divadelního prostoru → publikum nemá pevně stanované místo, musí ho hledat (přesouvá se s hereckou akcí)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1968: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Šest axiomů pro environmentální divadlo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Six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Axioms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Environmental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Theatre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teoretické pojednání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zásady pojetí environmentálního divadla → všechny divadelní složky jsou postaveny na roveň, mají spolupracovat, žádná není upřednostňována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inscenaci utváří hlavně prostor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▪"/>
            </a:pP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transformovaný p.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vytvořený na míru inscenace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▪"/>
            </a:pPr>
            <a:r>
              <a:rPr lang="cs-CZ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nalezený p.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neupravován, inscenace založena na dialogu s tímto prostorem, vytvářejí ho i diváci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volně zachází s textem – má být přizpůsoben účelu inscenace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/>
          </a:p>
        </p:txBody>
      </p:sp>
      <p:pic>
        <p:nvPicPr>
          <p:cNvPr id="8" name="Zástupný symbol pro obsah 6">
            <a:extLst>
              <a:ext uri="{FF2B5EF4-FFF2-40B4-BE49-F238E27FC236}">
                <a16:creationId xmlns:a16="http://schemas.microsoft.com/office/drawing/2014/main" id="{3852470E-B1B6-4B65-B61C-9A36DA2C8B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11" y="1419895"/>
            <a:ext cx="3647706" cy="4172755"/>
          </a:xfrm>
        </p:spPr>
      </p:pic>
    </p:spTree>
    <p:extLst>
      <p:ext uri="{BB962C8B-B14F-4D97-AF65-F5344CB8AC3E}">
        <p14:creationId xmlns:p14="http://schemas.microsoft.com/office/powerpoint/2010/main" val="399391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10272D-B0B9-4C1C-88FC-1522C7A1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1967-1980: </a:t>
            </a:r>
            <a:r>
              <a:rPr lang="cs-CZ" sz="4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Performance Group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F3C301-6C2E-45A5-A6B7-3D1D55D85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792" y="1262130"/>
            <a:ext cx="5466008" cy="49148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inscenace: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1968: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Dionýsos pro rok 69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Dionysos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69)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textové předlohy = část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Euripidových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Bakchantek, verše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Sofoklovy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Antigony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Euripidova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Hippolyta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→ obraz života mladé americké generace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studuje možnosti vztahu mezi herci a diváky → potřeba vytvořit komunitu mezi diváky a herci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následně konvenční dramatické texty: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1972: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Zub zločinu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Tooth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Crime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– Sam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Shepard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1974: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Matka Kuráž a její děti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Mother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Courage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her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Childer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–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Bertolt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Brecht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1980: přerod v novou skupinu → </a:t>
            </a:r>
            <a:r>
              <a:rPr lang="cs-CZ" sz="1800" b="1" u="sng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Wooster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Group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(podle garáže, kde vznikla)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představitel americké divadelní postmoderny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spolupráce s režiséry jako Robert Wilson, Richard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Foreman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nebo Michael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Kirby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B7F271-50E2-40F3-905D-5243750FD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2130"/>
            <a:ext cx="5466008" cy="491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1968: 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Dionýsos pro rok 69</a:t>
            </a:r>
            <a:r>
              <a:rPr lang="cs-CZ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Dionysos</a:t>
            </a:r>
            <a:r>
              <a:rPr lang="cs-CZ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69) </a:t>
            </a:r>
          </a:p>
          <a:p>
            <a:endParaRPr lang="cs-CZ" sz="2400" dirty="0"/>
          </a:p>
        </p:txBody>
      </p:sp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38DA709A-9FC2-4296-A685-F96D5FBBF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3167"/>
            <a:ext cx="5596675" cy="440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A7802-F7AA-4CD1-9FED-58F58460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1968: </a:t>
            </a:r>
            <a:r>
              <a:rPr lang="cs-CZ" sz="3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Dionýsos pro rok 69</a:t>
            </a:r>
            <a:r>
              <a:rPr lang="cs-CZ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cs-CZ" sz="3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Dionysos</a:t>
            </a:r>
            <a:r>
              <a:rPr lang="cs-CZ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69) </a:t>
            </a:r>
            <a:endParaRPr lang="cs-CZ" sz="3000" dirty="0"/>
          </a:p>
        </p:txBody>
      </p:sp>
      <p:pic>
        <p:nvPicPr>
          <p:cNvPr id="2050" name="Picture 2" descr="1984: Richard Schechner and The Performance group Dionysus 1969">
            <a:extLst>
              <a:ext uri="{FF2B5EF4-FFF2-40B4-BE49-F238E27FC236}">
                <a16:creationId xmlns:a16="http://schemas.microsoft.com/office/drawing/2014/main" id="{6B984161-45AC-4B34-88F8-0DF2B266C3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13" y="1564897"/>
            <a:ext cx="3109842" cy="447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F87C6FD-E839-4390-B773-A7357DD641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7" y="1564897"/>
            <a:ext cx="2788073" cy="4473517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300A19-861D-48F6-B1EA-E3BC24A27E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"/>
          <a:stretch/>
        </p:blipFill>
        <p:spPr>
          <a:xfrm>
            <a:off x="4049419" y="2999000"/>
            <a:ext cx="4093161" cy="3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68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1769</Words>
  <Application>Microsoft Office PowerPoint</Application>
  <PresentationFormat>Širokoúhlá obrazovka</PresentationFormat>
  <Paragraphs>172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Sylfaen</vt:lpstr>
      <vt:lpstr>Times New Roman</vt:lpstr>
      <vt:lpstr>Verdana</vt:lpstr>
      <vt:lpstr>Motiv Office</vt:lpstr>
      <vt:lpstr>AMERICKÁ DIVADELNÍ AVANTGARDA II</vt:lpstr>
      <vt:lpstr>1963-1973: Open Theatre </vt:lpstr>
      <vt:lpstr>1963-1973: Open Theatre </vt:lpstr>
      <vt:lpstr>1963-1973: Open Theatre </vt:lpstr>
      <vt:lpstr>1963-1973: Open Theatre </vt:lpstr>
      <vt:lpstr>1963-1973: Open Theatre </vt:lpstr>
      <vt:lpstr>1967-1980: Performance Group</vt:lpstr>
      <vt:lpstr>1967-1980: Performance Group</vt:lpstr>
      <vt:lpstr>1968: Dionýsos pro rok 69 (Dionysos in 69) </vt:lpstr>
      <vt:lpstr>1972: Zub zločinu (Tooth of Crime) </vt:lpstr>
      <vt:lpstr>1974: Matka Kuráž a její děti (Mother Courage and her Childer)</vt:lpstr>
      <vt:lpstr>1962: The Bread and Puppet Theatre</vt:lpstr>
      <vt:lpstr>1962: The Bread and Puppet Theatre - Peter Schumann</vt:lpstr>
      <vt:lpstr>1962: The Bread and Puppet Theatre</vt:lpstr>
      <vt:lpstr>Malé formy</vt:lpstr>
      <vt:lpstr>1964-65: Ptáčník v pekle (The Birdcatcher in Hell)</vt:lpstr>
      <vt:lpstr>1967: Kantáta šedé paní č. 2 (Grey Lady Cantata #2)</vt:lpstr>
      <vt:lpstr>1967: Kantáta šedé paní č. 3 (Grey Lady Cantata #3)</vt:lpstr>
      <vt:lpstr>Pouliční scény</vt:lpstr>
      <vt:lpstr>Strukturované velké epické divadelní podívané</vt:lpstr>
      <vt:lpstr>1969: Volání lidu po mase (The Cry of the People for Meat)</vt:lpstr>
      <vt:lpstr>1970: Náš domácí cirkus Vzkříšení (Our Domestic Resurrection Circus) </vt:lpstr>
      <vt:lpstr>1970: Náš domácí cirkus Vzkříšení (Our Domestic Resurrection Circus) </vt:lpstr>
      <vt:lpstr>1970: Náš domácí cirkus Vzkříšení (Our Domestic Resurrection Circus) </vt:lpstr>
      <vt:lpstr>1970: Náš domácí cirkus Vzkříšení (Our Domestic Resurrection Circus)</vt:lpstr>
      <vt:lpstr>1970: Náš domácí cirkus Vzkříšení (Our Domestic Resurrection Circus) </vt:lpstr>
      <vt:lpstr>1976: Řezník bílého koně (White Horse Butcher) </vt:lpstr>
      <vt:lpstr>1976: Řezník bílého koně (White Horse Butcher)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AMERICKÁ DIVADELNÍ AVANTGARDA II</dc:title>
  <dc:creator>Pavla Bergmannová</dc:creator>
  <cp:lastModifiedBy>Pavla Bergmannová</cp:lastModifiedBy>
  <cp:revision>14</cp:revision>
  <dcterms:created xsi:type="dcterms:W3CDTF">2021-03-24T01:00:08Z</dcterms:created>
  <dcterms:modified xsi:type="dcterms:W3CDTF">2021-03-24T10:18:00Z</dcterms:modified>
</cp:coreProperties>
</file>