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2" r:id="rId13"/>
    <p:sldId id="281" r:id="rId14"/>
    <p:sldId id="283" r:id="rId15"/>
    <p:sldId id="28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BD71E-4DD0-413B-8194-8B4FB368D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BA9DF8-ABFC-40A4-B8BA-86F5F471E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E94C6A-4127-4AB1-BB01-69AAFEB8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24DFF2-2C89-4FF2-8034-BE63BF00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3B84FD-68B5-49D5-9549-ECF40D80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29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FEE76-05D6-46DE-8133-8D8D1E42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AF01-AF48-4252-A6A1-7E419760A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7EFC6D-A9C4-438B-8616-50FA895B4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A47B68-57C7-4E1D-BBEA-97AD9AE0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443DB3-F5B7-4915-B689-9ED63A341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21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2D9F81C-37E9-48E8-93EB-EDC661566B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CB1A13-BF93-4617-B3BF-0886F9FAA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D60B9-2CEB-4BBE-B238-49E97F52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8CFE7-B270-4842-8AB2-46F2A78C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96B181-CF9C-406E-9864-D13448FE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9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DC0E-F263-47D5-9459-A60992F8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8D42A7-B33F-4083-9F8F-DD8C3A1F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A9AD58-05E6-4CE5-95A2-E2CDCEF8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3CEDA1-7118-4EBD-8567-A00C5786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D4557-946E-40AF-B036-3A8E3143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04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F7A42-A333-47A4-8DC2-0760483D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9A226F-B2EB-4E30-ADE6-51F0FEAD4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047BC-3BC5-4384-8C40-A10A16C1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6C1C4F-687A-414D-8DD0-BC647D05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8863B1-96FC-4C9E-8FD1-F4531F983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44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C3B85-79A1-4B4A-AE8E-E2C5111F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9E75AD-DAF0-46BE-9BFA-06CBE95D8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AFB46E5-379A-4725-B577-7B1BE5DA1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D1C9CC-7368-405D-A5DD-A57335F6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370CBA-FB99-41B5-8B1F-FFB07BBE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01C4C2-5AC2-421B-81AB-0D45D711D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5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9A2F4-CD73-40F9-BEF5-A3CC8A6F2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BC37E4-3CB5-4BF0-A3A7-BC605C6FF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B5026B0-C9D0-48F5-AEF8-A6E1B079E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AEDE1DA-6889-4217-866E-8B69F974F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7ED4E99-CE4F-462D-8008-1410A344A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1A93C2-2DB6-4352-96BE-4E914287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E51C59-985C-4833-AD8D-97832D4F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71A872-70D3-4737-A883-C9CF9819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24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1197-0FCF-4F7F-BFCE-13D1AB03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088BA1-728C-4D98-B6DF-CAC8E0B7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702E5D-FA89-4812-873E-E5DFCA41E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A575D-C225-42A0-9CA7-6E387862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72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C78F7D-F206-43BE-AFC4-F2A5F0C2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4F7806-1D04-465C-AF28-D59FFFA8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9AE6BF-B10C-4F74-BB66-0E51A6237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11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BDBE6-6602-45E8-9683-016B3DEE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139C1A-3C6D-4940-80A1-432352DAE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D49E20-81D5-4985-B4C4-01542247D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2CBCB8-65AA-43F1-A83A-C4A0932E2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AB8F22-245C-4842-A5DE-1B4CC21F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4D4DE0-0101-47F8-A8B8-C278673A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3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80701-F2CB-4B1B-9A17-9ADC9C000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99B247-7298-408C-82CB-3DF49A818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D5A1D00-2FFA-44A5-A08E-E2EFAAEC4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F9B07B-C93D-458F-9F87-1E8B58F9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1951E7-1BEA-464E-8362-2E519163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6C4CB3-D508-4B6F-A463-8E8C436DC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20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A4D3B2-728E-47EB-993E-29588B9A7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6CA805-E360-4DFA-95C0-D256A3F0C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862EC1-508E-45BA-A3C3-3B9430F42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16. 3. 2021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76707A-A089-4B51-80D7-BFF9C9B2A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679DFF-E395-4D64-9C90-B195116E28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31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katerinaseda.cz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unes-co.cz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1D62-64C5-41AF-96A9-DC98A494E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ČLENĚNÍ A TYPY PROJEKTŮ</a:t>
            </a:r>
            <a:endParaRPr lang="cs-CZ" sz="4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C5B86C-D279-4B5C-AF60-E3CBEFFE1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33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Specifika kulturních projektů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3" y="1210614"/>
            <a:ext cx="11127347" cy="528226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vznikají v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dynamickém prostředí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závislé na kulturním vkusu, kreativitě a invenci účastníků projektu,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účastníci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umělecké, technické a produkční profese + využití kreativity i racionálních postupů,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v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menších pracovních týmech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neformálními pracovními vztahy (týmová spolupráce)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trvalá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umělecké složky vedení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řídí a dohlíží na tvůrčí procesy + využívá řídící specifické dokumenty (umělecká koncepce, dramaturgický plán),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projektu i postupy →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náročné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komunikaci, koordinaci, zpětnou vazbu, racionální postupy X citlivé vyvažování umělecké svobody a seberealizace tvůrců s potřebami a povinnostmi členů týmů, zajišťujících technické a produkční činnosti,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výstupy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uměleckého projektu =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hmotné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(definovatelné i měřitelné) i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nehmotné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(dojmy, pocity, zážitky),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nejednoznačná kontrola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kvalitu produktů a výstupů v průběhu realizace projektu + zpětná kontrola (hodnocení, kritika apod.) není jednoznačná,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nelze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jednoznačně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měřit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kvalitu produktů a výstupů.</a:t>
            </a:r>
          </a:p>
        </p:txBody>
      </p:sp>
    </p:spTree>
    <p:extLst>
      <p:ext uri="{BB962C8B-B14F-4D97-AF65-F5344CB8AC3E}">
        <p14:creationId xmlns:p14="http://schemas.microsoft.com/office/powerpoint/2010/main" val="76943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5217866"/>
          </a:xfrm>
        </p:spPr>
        <p:txBody>
          <a:bodyPr>
            <a:normAutofit/>
          </a:bodyPr>
          <a:lstStyle/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= pestrá oblast → celá řadu rozmanitých projektů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různé typy, různé členění = velké množství kritérií, jak je rozlišovat → různá hlediska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členit? =  důležité → každý typ projektu vyžaduje specifické metody plánování i řízení: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interní x externí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 x střední x malý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(tvrdý) x soft (měkký)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projekty s 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jednoduchým x vícezdrojovým financováním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hledisko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geografické působnosti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projekty dle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různého obsahu, účelu a cíle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hrubé dělení → pouze  pro základní orientaci → variant může být více, mohou se různě kombinovat 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05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49019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  interní x externí projekt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toho, komu je určen výstup projektu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interní projekt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výstup určen vlastní organizaci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př. zvyšování jazykových znalostí zaměstnanců muzea.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externí projekt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určeno vnějšímu příjemci = veřejnosti, návštěvníkovi akce, zákazníkovi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př. realizace projektu prohlídek muzea v cizích jazycích a to netradiční metodou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  velký x střední x malý projekt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velikost projektu →  odvozena od rozsahu a počtu činností, od množství financí na projekt, či od rozsahu akce.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malý projekt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prezentace studentského projektu inscenovaného čtení divadelní hry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střední projekt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třídenní Festival Na cestě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 projekt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mezinárodní festival divadelních škol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50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51129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  hard (tvrdý) x soft (měkký) projekt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 v náročnosti měření výsledků projektu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projekt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projekty investičního charakteru, zaměřené na získání hmotného i nehmotného majetku (zahrnují náklady na pořízení majetku, i na jeho udržitelnost = tzv. provozní náklady) = snadněji měřitelné výsledky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jednotlivé výsledky i cíl lze měřit snadněji a rychleji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př. rekonstrukce divadelního sálu v budově kulturního střediska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projekt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projekty neinvestiční povahy, při kterých nedochází k pořizování, budování nebo rekonstrukcím majetku (mají pouze pořizovací náklady) = hůře měřitelné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př. projekty vzdělávacího nebo sociálního charakteru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  projekty s jednoduchým x vícezdrojovým financováním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jednoduchým financováním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kryty z jednoho zdroje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př. projekt hradí jen zákazník (necháte si vypracovat webovou prezentaci)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vícezdrojovým financováním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kryty ze dvou a více zdrojů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př. festival je hrazen z dotací, grantů. sponzorských darů, vstupného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345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97" y="1197735"/>
            <a:ext cx="11204620" cy="519018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arenR" startAt="5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hledisko různé geografické působnosti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počtu lokalit, ve kterých projekty působí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určené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jednu lokalitu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instituci, podnik, univerzitu, síť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př. na univerzitě – interní grantový systém/projekt (jen pro akademiky, studenty)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určené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více lokalit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vymezen i min, či max. počet partnerů z různých lokalit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př. projekty bilaterální (pro dvě strany – národní i </a:t>
            </a:r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partneři),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</a:t>
            </a:r>
            <a:r>
              <a:rPr 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vícečetné…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zadavatele a jeho dosahu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lokální, regionální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realizované v určitém místě, regionu, většinou se k němu vztahují, organizátory organizace či jednotlivci působící v daném místě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projekty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zadavatelem jsou národní instituce (ministerstva, velké podniky či nadace)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projekty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zadavatelem jsou nadnárodní sítě, do nichž přispívají jednotlivé země (státy) na základě mezinárodních dohod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př. Visegrádské fondy, fondy Evropské Unie (ESF) zaměřené na vymezené cíle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391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97" y="1197735"/>
            <a:ext cx="11204620" cy="51901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   projekty dle různého obsahu, účelu a cíle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rozvojové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tvorba programů, jejich ověřování, doporučení pro praxi a praxi ovlivňující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výzkumné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účel = výzkum na různé úrovni (hlavně VŠ a výzkumné organizace, stáže)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inovace vzdělávacích programů a předmětů, podporují vzdělávací akce </a:t>
            </a: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př. projekty sítě v Erasmu PLUS…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dalšího charakteru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vše ostatní v rámci podpory,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např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různého významu</a:t>
            </a:r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neziskový projekt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dopředu plánované výdaje vyšší než příjmy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komerční projekt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plánuje zisk</a:t>
            </a:r>
          </a:p>
        </p:txBody>
      </p:sp>
    </p:spTree>
    <p:extLst>
      <p:ext uri="{BB962C8B-B14F-4D97-AF65-F5344CB8AC3E}">
        <p14:creationId xmlns:p14="http://schemas.microsoft.com/office/powerpoint/2010/main" val="130081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definice projektu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249252"/>
            <a:ext cx="11114468" cy="54220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to projekt v obecném slova smyslu?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jedinečné, soustředěné, plánované a časově ohraničené úsilí se záměrem dosáhnout stanovených cílů → směřuje k vytvoření unikátního produktu nebo služby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realizaci se podílí více lidí, spojených do tvůrčího týmu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využívá vymezené, předem určené zdroje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vše je ale projekt! 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činnost, která se děje bez cíle a plánu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činnost, u které není jasně definován začátek a konec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z pohledu času (kdy činnost skončí)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z pohledu výstupu (čeho bude činností dosaženo)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0837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v obecném slova smyslu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3" y="1210614"/>
            <a:ext cx="11024315" cy="528226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každého projektu sledujeme a vyhodnocujeme následující skutečnosti: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cíl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jasně a dostatečně přesně definovaný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máme mít představu o výsledku, kterého chceme dosáhnout (popis v projektové dokumentaci)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by měl být ukotven v místě a čase jako jedinečný → př. v jednom místě a čase by se neměly odehrávat dva podobné festivaly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kvalita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jedinečnost, s jakou má být cíl/výsledek realizován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začátku nastavit minimální požadovanou kvalitu (včetně jejích měřítek)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průběhu je nezbytné ji kontrolovat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čas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časově ohraničen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 neurčuje jen trvání projektu, ale i termíny plánu projektu (nutné dodržovat)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náklady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má definovaný jasný rozpočet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zdroje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má jasně určené zdroje, díky nimž může být realizován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rizika a omezení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rámci přípravy nutno definovat rizika a omezení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2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Vymezení pojmů kulturní a umělecký projekt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3" y="1210614"/>
            <a:ext cx="11024315" cy="528226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kulturní X umělecké projekty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jaký je mezi nimi rozdíl???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= pojem nadřazený pojmu umění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projekty = obecnější pojmenování pro celou oblast, i společenské přesahy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umělecké projekty = viditelnější umělecký záměr (součástí je umělecký akt, prvek, tvorba)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kulturní a umělecké projekty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není snadné jednoznačně definovat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od obecného projektu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 liší zaměřením na tvůrčí aktivity z oblasti kulturní sféry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výsledkem může být i vznik uměleckého díla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tým podílející se na realizaci kulturního projektu tvořen mj. i zástupci uměleckých profesí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rozdílů je ale mnohem víc!</a:t>
            </a: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16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Tradiční x netradiční kulturní a umělecký projekt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3" y="1210614"/>
            <a:ext cx="11024315" cy="528226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Tradiční kulturní a umělecké projekty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divadelního, filmového, literárního, multikulturního či jinak zaměřeného festivalu,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katalogu k výstavě,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vybudování multikulturního centra,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série přednášek o architektuře,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série koncertů vážné hudby,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městský slavností.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Netradiční kulturní a umělecké projekty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lidé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vyhledávají méně tradiční aktivity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půdu jim připravil nástup nových forem umělecké tvorby a netradičních způsobů prezentace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př. aktivity české umělkyně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Kateřiny Šedé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(1977) 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27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Kateřina Šedá</a:t>
            </a:r>
            <a:r>
              <a:rPr lang="cs-CZ" sz="4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(1977)</a:t>
            </a:r>
            <a:endParaRPr lang="cs-CZ" sz="4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518" y="1378038"/>
            <a:ext cx="6516710" cy="538336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české výtvarnice, držitelka řady prestižních ocenění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pořadí druhý český umělec, který měl sólovou výstavu v 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 Londýně (2011)</a:t>
            </a:r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tvorba blízká sociální architektuře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pracuje se skupinami obyvatel v rozmanitých lokalitách (přepychové městečko v Kalifornii, satelitní městečka,  sídliště i vesnice, kde „nic není“, sociálně vyloučené lokality ve střední Evropě)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s mezilidskými vztahy → cíl vyvést zúčastněné ze zažitých stereotypů nebo sociální izolace skrze vlastní (vyprovokované) aktivity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nové využití všedních prostředků + snaha probudit trvalou změnu v jejich chování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https://www.katerinaseda.cz/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CB90F59A-2363-4A19-B2AA-03B4691544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3"/>
          <a:stretch/>
        </p:blipFill>
        <p:spPr>
          <a:xfrm>
            <a:off x="7367789" y="2050301"/>
            <a:ext cx="4347693" cy="3454400"/>
          </a:xfrm>
        </p:spPr>
      </p:pic>
    </p:spTree>
    <p:extLst>
      <p:ext uri="{BB962C8B-B14F-4D97-AF65-F5344CB8AC3E}">
        <p14:creationId xmlns:p14="http://schemas.microsoft.com/office/powerpoint/2010/main" val="255080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Kateřina Šedá – projekty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518" y="1636717"/>
            <a:ext cx="8184666" cy="485615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2007: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Každej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pes, jiná ves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(Nová Líšeň)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zaslala podle adresáře získaného ze zvonků tisícovce rodin ze sídliště Nová Líšeň košile s motivy podle fasád paneláků, ve kterých bydlí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2001: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Bedřichovice nad Temží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Londýn)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konfrontace života vesnice Bedřichovice u Brna a jedné z největších světových metropolí Londýna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2017–2019: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UNES-CO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(Český Krumlov, Benátky)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k tématu vylidňování historických center měst a stěhování obyvatel do okrajových částí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UNES-CO, kterou umělkyně založila, chce vše zvrátit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Českém Krumlově ubytovala do několika domů v historickém centru několik lidí, kteří tam po tři měsíce vykonávali běžné činnosti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https://www.unes-co.cz/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8193593-32FE-4063-859E-7BB65A1617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363" y="1636718"/>
            <a:ext cx="2610119" cy="1792282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0C9202D5-B566-47A4-9F99-0A822CA687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t="8955" r="1627" b="11007"/>
          <a:stretch/>
        </p:blipFill>
        <p:spPr>
          <a:xfrm>
            <a:off x="8975660" y="3593206"/>
            <a:ext cx="3216340" cy="2809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8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Specifika kulturních a uměleckých projektů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517" y="1519707"/>
            <a:ext cx="6697015" cy="465725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realizace kulturních projektů → lze uplatnit modifikované postupy obecného projektového řízení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nutno ale upřesnit specifika kulturních projektů → pak lze postupy aplikovat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možnosti vymezení kulturních projektů → různé úhly pohledu: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Giep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Hagoort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Umělecký management v podnikatelském stylu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kulturní projekty = výstupy činnosti kulturní organizace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i realizace jejího projektu → vlastnosti: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uměleckého vedení, dohlíží na tvůrčí procesy,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dominance odborného hlediska při posuzování obsahu a formy,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pracovní týmy s neformálními pracovními vztahy,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dynamické prostředí ovlivněné (digitálním) vlivem odlišného kulturního vkusu + z toho vyplývající ekonomické rozdíly.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EE57F60-DD32-4DE1-A722-32E0C1E0232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" t="3399" r="9094" b="-3399"/>
          <a:stretch/>
        </p:blipFill>
        <p:spPr>
          <a:xfrm>
            <a:off x="7328078" y="1897065"/>
            <a:ext cx="4687909" cy="3902538"/>
          </a:xfrm>
        </p:spPr>
      </p:pic>
    </p:spTree>
    <p:extLst>
      <p:ext uri="{BB962C8B-B14F-4D97-AF65-F5344CB8AC3E}">
        <p14:creationId xmlns:p14="http://schemas.microsoft.com/office/powerpoint/2010/main" val="347158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6948D60-CB35-465D-8613-E437D76ED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66970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Možnosti vymezení kulturních projektů</a:t>
            </a:r>
            <a:endParaRPr lang="cs-CZ" sz="4000" b="1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3E9EE7F-8A3C-46F5-8CA3-7B7CD8305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913" y="927279"/>
            <a:ext cx="11062951" cy="556559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Hana Krejčí: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 uměleckých projektů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časově, nákladově a zdrojově vymezený proces, jehož hlavním výstupem je umělecký produkt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 uměleckých projektů: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nejednoznačná měřitelnost umělecké kvality projektu,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produkty rozličného charakteru,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hmotné i nehmotné výstupy projektu,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nejednoznačná časová definice kreativních a tvůrčích činností,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odlišné postupy kontroly kvality výstupů dle povahy uměleckého projektu,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orientace lidských zdrojů jak na umělecké, tak na umělecko-technické a produkční činnosti využívající kreativity, invence i racionálních postupů,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prostředí náročné na komunikaci, koordinaci všech zainteresovaných stran a vyvážení umělecké svobody a seberealizace jednotlivců,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 vedení lidí odvíjející se od charakteru tvůrčího týmu a povahy jednotlivých osobností,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 pro vlastní kreativitu a invenci,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týmové spolupráce.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zvláštní specifika: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umělecká koncepce = přidaná hodnota, která také modifikuje podobu projektu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obtížně popsatelný výsledek, dopad a odezva, které projekty vyvolají (celá řada: dopad ekonomický, sociální, kulturní, vzdělávací, psychologický, estetický, individuální, institucionální apod.)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950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1766</Words>
  <Application>Microsoft Office PowerPoint</Application>
  <PresentationFormat>Širokoúhlá obrazovka</PresentationFormat>
  <Paragraphs>200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Motiv Office</vt:lpstr>
      <vt:lpstr>1) ČLENĚNÍ A TYPY PROJEKTŮ</vt:lpstr>
      <vt:lpstr>Obecná definice projektu</vt:lpstr>
      <vt:lpstr>Projekt v obecném slova smyslu</vt:lpstr>
      <vt:lpstr>Vymezení pojmů kulturní a umělecký projekt</vt:lpstr>
      <vt:lpstr>Tradiční x netradiční kulturní a umělecký projekt</vt:lpstr>
      <vt:lpstr>Kateřina Šedá (1977)</vt:lpstr>
      <vt:lpstr>Kateřina Šedá – projekty</vt:lpstr>
      <vt:lpstr>Specifika kulturních a uměleckých projektů</vt:lpstr>
      <vt:lpstr>Možnosti vymezení kulturních projektů</vt:lpstr>
      <vt:lpstr>Specifika kulturních projektů</vt:lpstr>
      <vt:lpstr>Klasifikace (členění) projektů</vt:lpstr>
      <vt:lpstr>Klasifikace (členění) projektů</vt:lpstr>
      <vt:lpstr>Klasifikace (členění) projektů</vt:lpstr>
      <vt:lpstr>Klasifikace (členění) projektů</vt:lpstr>
      <vt:lpstr>Klasifikace (členění) projektů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ÚVOD DO DRAMATURGIE KULTURNÍCH PROJEKTŮ</dc:title>
  <dc:creator>Počítač</dc:creator>
  <cp:lastModifiedBy>Pavla Bergmannová</cp:lastModifiedBy>
  <cp:revision>41</cp:revision>
  <dcterms:created xsi:type="dcterms:W3CDTF">2021-03-02T10:08:11Z</dcterms:created>
  <dcterms:modified xsi:type="dcterms:W3CDTF">2021-03-16T13:10:40Z</dcterms:modified>
</cp:coreProperties>
</file>