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2" r:id="rId7"/>
    <p:sldId id="263" r:id="rId8"/>
    <p:sldId id="264" r:id="rId9"/>
    <p:sldId id="265" r:id="rId10"/>
    <p:sldId id="267" r:id="rId11"/>
    <p:sldId id="266" r:id="rId12"/>
    <p:sldId id="268" r:id="rId13"/>
    <p:sldId id="269" r:id="rId14"/>
    <p:sldId id="270" r:id="rId15"/>
    <p:sldId id="273" r:id="rId16"/>
    <p:sldId id="272" r:id="rId17"/>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Pavla Bergmannová" initials="PB" lastIdx="1" clrIdx="0">
    <p:extLst>
      <p:ext uri="{19B8F6BF-5375-455C-9EA6-DF929625EA0E}">
        <p15:presenceInfo xmlns:p15="http://schemas.microsoft.com/office/powerpoint/2012/main" userId="93eeb9de98152193"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4" d="100"/>
          <a:sy n="74" d="100"/>
        </p:scale>
        <p:origin x="576"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BE1D718-EE49-419F-8992-2FBC41C192F4}"/>
              </a:ext>
            </a:extLst>
          </p:cNvPr>
          <p:cNvSpPr>
            <a:spLocks noGrp="1"/>
          </p:cNvSpPr>
          <p:nvPr>
            <p:ph type="ctrTitle"/>
          </p:nvPr>
        </p:nvSpPr>
        <p:spPr>
          <a:xfrm>
            <a:off x="1524000" y="1122363"/>
            <a:ext cx="9144000" cy="2387600"/>
          </a:xfrm>
        </p:spPr>
        <p:txBody>
          <a:bodyPr anchor="b"/>
          <a:lstStyle>
            <a:lvl1pPr algn="ctr">
              <a:defRPr sz="6000"/>
            </a:lvl1pPr>
          </a:lstStyle>
          <a:p>
            <a:r>
              <a:rPr lang="cs-CZ"/>
              <a:t>Kliknutím lze upravit styl.</a:t>
            </a:r>
          </a:p>
        </p:txBody>
      </p:sp>
      <p:sp>
        <p:nvSpPr>
          <p:cNvPr id="3" name="Podnadpis 2">
            <a:extLst>
              <a:ext uri="{FF2B5EF4-FFF2-40B4-BE49-F238E27FC236}">
                <a16:creationId xmlns:a16="http://schemas.microsoft.com/office/drawing/2014/main" id="{605CD332-188A-4572-9980-8DA8D4A7540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p>
        </p:txBody>
      </p:sp>
      <p:sp>
        <p:nvSpPr>
          <p:cNvPr id="4" name="Zástupný symbol pro datum 3">
            <a:extLst>
              <a:ext uri="{FF2B5EF4-FFF2-40B4-BE49-F238E27FC236}">
                <a16:creationId xmlns:a16="http://schemas.microsoft.com/office/drawing/2014/main" id="{7E1F3A57-ED9D-4B8B-B432-EFD176FC5237}"/>
              </a:ext>
            </a:extLst>
          </p:cNvPr>
          <p:cNvSpPr>
            <a:spLocks noGrp="1"/>
          </p:cNvSpPr>
          <p:nvPr>
            <p:ph type="dt" sz="half" idx="10"/>
          </p:nvPr>
        </p:nvSpPr>
        <p:spPr/>
        <p:txBody>
          <a:bodyPr/>
          <a:lstStyle/>
          <a:p>
            <a:fld id="{49E0FF21-55A7-4BD9-A73D-F439F17C94B3}" type="datetimeFigureOut">
              <a:rPr lang="cs-CZ" smtClean="0"/>
              <a:t>23. 3. 2021</a:t>
            </a:fld>
            <a:endParaRPr lang="cs-CZ"/>
          </a:p>
        </p:txBody>
      </p:sp>
      <p:sp>
        <p:nvSpPr>
          <p:cNvPr id="5" name="Zástupný symbol pro zápatí 4">
            <a:extLst>
              <a:ext uri="{FF2B5EF4-FFF2-40B4-BE49-F238E27FC236}">
                <a16:creationId xmlns:a16="http://schemas.microsoft.com/office/drawing/2014/main" id="{D4887281-BAA6-403D-AC3D-44D18272E346}"/>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BB51E34F-6928-4DBF-A97D-2A8468EF877F}"/>
              </a:ext>
            </a:extLst>
          </p:cNvPr>
          <p:cNvSpPr>
            <a:spLocks noGrp="1"/>
          </p:cNvSpPr>
          <p:nvPr>
            <p:ph type="sldNum" sz="quarter" idx="12"/>
          </p:nvPr>
        </p:nvSpPr>
        <p:spPr/>
        <p:txBody>
          <a:bodyPr/>
          <a:lstStyle/>
          <a:p>
            <a:fld id="{BE1F4B2F-3F15-45E9-9E4B-DCA39616CFEC}" type="slidenum">
              <a:rPr lang="cs-CZ" smtClean="0"/>
              <a:t>‹#›</a:t>
            </a:fld>
            <a:endParaRPr lang="cs-CZ"/>
          </a:p>
        </p:txBody>
      </p:sp>
    </p:spTree>
    <p:extLst>
      <p:ext uri="{BB962C8B-B14F-4D97-AF65-F5344CB8AC3E}">
        <p14:creationId xmlns:p14="http://schemas.microsoft.com/office/powerpoint/2010/main" val="27444840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8919CFE-026B-4DAB-97C1-47160D784BAC}"/>
              </a:ext>
            </a:extLst>
          </p:cNvPr>
          <p:cNvSpPr>
            <a:spLocks noGrp="1"/>
          </p:cNvSpPr>
          <p:nvPr>
            <p:ph type="title"/>
          </p:nvPr>
        </p:nvSpPr>
        <p:spPr/>
        <p:txBody>
          <a:bodyPr/>
          <a:lstStyle/>
          <a:p>
            <a:r>
              <a:rPr lang="cs-CZ"/>
              <a:t>Kliknutím lze upravit styl.</a:t>
            </a:r>
          </a:p>
        </p:txBody>
      </p:sp>
      <p:sp>
        <p:nvSpPr>
          <p:cNvPr id="3" name="Zástupný symbol pro svislý text 2">
            <a:extLst>
              <a:ext uri="{FF2B5EF4-FFF2-40B4-BE49-F238E27FC236}">
                <a16:creationId xmlns:a16="http://schemas.microsoft.com/office/drawing/2014/main" id="{79BD1EC2-12C8-41F3-9FA7-682BF25C2D80}"/>
              </a:ext>
            </a:extLst>
          </p:cNvPr>
          <p:cNvSpPr>
            <a:spLocks noGrp="1"/>
          </p:cNvSpPr>
          <p:nvPr>
            <p:ph type="body" orient="vert" idx="1"/>
          </p:nvPr>
        </p:nvSpPr>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5BA3C07F-4EB3-4E32-9749-9A13262687FC}"/>
              </a:ext>
            </a:extLst>
          </p:cNvPr>
          <p:cNvSpPr>
            <a:spLocks noGrp="1"/>
          </p:cNvSpPr>
          <p:nvPr>
            <p:ph type="dt" sz="half" idx="10"/>
          </p:nvPr>
        </p:nvSpPr>
        <p:spPr/>
        <p:txBody>
          <a:bodyPr/>
          <a:lstStyle/>
          <a:p>
            <a:fld id="{49E0FF21-55A7-4BD9-A73D-F439F17C94B3}" type="datetimeFigureOut">
              <a:rPr lang="cs-CZ" smtClean="0"/>
              <a:t>23. 3. 2021</a:t>
            </a:fld>
            <a:endParaRPr lang="cs-CZ"/>
          </a:p>
        </p:txBody>
      </p:sp>
      <p:sp>
        <p:nvSpPr>
          <p:cNvPr id="5" name="Zástupný symbol pro zápatí 4">
            <a:extLst>
              <a:ext uri="{FF2B5EF4-FFF2-40B4-BE49-F238E27FC236}">
                <a16:creationId xmlns:a16="http://schemas.microsoft.com/office/drawing/2014/main" id="{D9637052-CED6-413B-9BD3-DD8BAC6B9B8D}"/>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D26BD727-562F-4123-92B2-42ED8F697C12}"/>
              </a:ext>
            </a:extLst>
          </p:cNvPr>
          <p:cNvSpPr>
            <a:spLocks noGrp="1"/>
          </p:cNvSpPr>
          <p:nvPr>
            <p:ph type="sldNum" sz="quarter" idx="12"/>
          </p:nvPr>
        </p:nvSpPr>
        <p:spPr/>
        <p:txBody>
          <a:bodyPr/>
          <a:lstStyle/>
          <a:p>
            <a:fld id="{BE1F4B2F-3F15-45E9-9E4B-DCA39616CFEC}" type="slidenum">
              <a:rPr lang="cs-CZ" smtClean="0"/>
              <a:t>‹#›</a:t>
            </a:fld>
            <a:endParaRPr lang="cs-CZ"/>
          </a:p>
        </p:txBody>
      </p:sp>
    </p:spTree>
    <p:extLst>
      <p:ext uri="{BB962C8B-B14F-4D97-AF65-F5344CB8AC3E}">
        <p14:creationId xmlns:p14="http://schemas.microsoft.com/office/powerpoint/2010/main" val="40228563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a:extLst>
              <a:ext uri="{FF2B5EF4-FFF2-40B4-BE49-F238E27FC236}">
                <a16:creationId xmlns:a16="http://schemas.microsoft.com/office/drawing/2014/main" id="{673EDB42-4FB0-4E12-B7AD-59496E7A42DC}"/>
              </a:ext>
            </a:extLst>
          </p:cNvPr>
          <p:cNvSpPr>
            <a:spLocks noGrp="1"/>
          </p:cNvSpPr>
          <p:nvPr>
            <p:ph type="title" orient="vert"/>
          </p:nvPr>
        </p:nvSpPr>
        <p:spPr>
          <a:xfrm>
            <a:off x="8724900" y="365125"/>
            <a:ext cx="2628900" cy="5811838"/>
          </a:xfrm>
        </p:spPr>
        <p:txBody>
          <a:bodyPr vert="eaVert"/>
          <a:lstStyle/>
          <a:p>
            <a:r>
              <a:rPr lang="cs-CZ"/>
              <a:t>Kliknutím lze upravit styl.</a:t>
            </a:r>
          </a:p>
        </p:txBody>
      </p:sp>
      <p:sp>
        <p:nvSpPr>
          <p:cNvPr id="3" name="Zástupný symbol pro svislý text 2">
            <a:extLst>
              <a:ext uri="{FF2B5EF4-FFF2-40B4-BE49-F238E27FC236}">
                <a16:creationId xmlns:a16="http://schemas.microsoft.com/office/drawing/2014/main" id="{D48B7CA2-97E2-47A6-8462-231AB8B9D5C5}"/>
              </a:ext>
            </a:extLst>
          </p:cNvPr>
          <p:cNvSpPr>
            <a:spLocks noGrp="1"/>
          </p:cNvSpPr>
          <p:nvPr>
            <p:ph type="body" orient="vert" idx="1"/>
          </p:nvPr>
        </p:nvSpPr>
        <p:spPr>
          <a:xfrm>
            <a:off x="838200" y="365125"/>
            <a:ext cx="7734300" cy="5811838"/>
          </a:xfrm>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787F7856-BC42-438F-A0F4-59028EAD88B3}"/>
              </a:ext>
            </a:extLst>
          </p:cNvPr>
          <p:cNvSpPr>
            <a:spLocks noGrp="1"/>
          </p:cNvSpPr>
          <p:nvPr>
            <p:ph type="dt" sz="half" idx="10"/>
          </p:nvPr>
        </p:nvSpPr>
        <p:spPr/>
        <p:txBody>
          <a:bodyPr/>
          <a:lstStyle/>
          <a:p>
            <a:fld id="{49E0FF21-55A7-4BD9-A73D-F439F17C94B3}" type="datetimeFigureOut">
              <a:rPr lang="cs-CZ" smtClean="0"/>
              <a:t>23. 3. 2021</a:t>
            </a:fld>
            <a:endParaRPr lang="cs-CZ"/>
          </a:p>
        </p:txBody>
      </p:sp>
      <p:sp>
        <p:nvSpPr>
          <p:cNvPr id="5" name="Zástupný symbol pro zápatí 4">
            <a:extLst>
              <a:ext uri="{FF2B5EF4-FFF2-40B4-BE49-F238E27FC236}">
                <a16:creationId xmlns:a16="http://schemas.microsoft.com/office/drawing/2014/main" id="{5468364E-8FBC-4B4E-A6DF-365A64BF1CD6}"/>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4CA9CC8F-E838-444D-B227-30D00075EF11}"/>
              </a:ext>
            </a:extLst>
          </p:cNvPr>
          <p:cNvSpPr>
            <a:spLocks noGrp="1"/>
          </p:cNvSpPr>
          <p:nvPr>
            <p:ph type="sldNum" sz="quarter" idx="12"/>
          </p:nvPr>
        </p:nvSpPr>
        <p:spPr/>
        <p:txBody>
          <a:bodyPr/>
          <a:lstStyle/>
          <a:p>
            <a:fld id="{BE1F4B2F-3F15-45E9-9E4B-DCA39616CFEC}" type="slidenum">
              <a:rPr lang="cs-CZ" smtClean="0"/>
              <a:t>‹#›</a:t>
            </a:fld>
            <a:endParaRPr lang="cs-CZ"/>
          </a:p>
        </p:txBody>
      </p:sp>
    </p:spTree>
    <p:extLst>
      <p:ext uri="{BB962C8B-B14F-4D97-AF65-F5344CB8AC3E}">
        <p14:creationId xmlns:p14="http://schemas.microsoft.com/office/powerpoint/2010/main" val="41304476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EAA524C-5DD5-4EC9-8102-95418242AF0E}"/>
              </a:ext>
            </a:extLst>
          </p:cNvPr>
          <p:cNvSpPr>
            <a:spLocks noGrp="1"/>
          </p:cNvSpPr>
          <p:nvPr>
            <p:ph type="title"/>
          </p:nvPr>
        </p:nvSpPr>
        <p:spPr/>
        <p:txBody>
          <a:bodyPr/>
          <a:lstStyle/>
          <a:p>
            <a:r>
              <a:rPr lang="cs-CZ"/>
              <a:t>Kliknutím lze upravit styl.</a:t>
            </a:r>
          </a:p>
        </p:txBody>
      </p:sp>
      <p:sp>
        <p:nvSpPr>
          <p:cNvPr id="3" name="Zástupný obsah 2">
            <a:extLst>
              <a:ext uri="{FF2B5EF4-FFF2-40B4-BE49-F238E27FC236}">
                <a16:creationId xmlns:a16="http://schemas.microsoft.com/office/drawing/2014/main" id="{785572E4-9317-46A1-B41E-94FF3FA81258}"/>
              </a:ext>
            </a:extLst>
          </p:cNvPr>
          <p:cNvSpPr>
            <a:spLocks noGrp="1"/>
          </p:cNvSpPr>
          <p:nvPr>
            <p:ph idx="1"/>
          </p:nvPr>
        </p:nvSpPr>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86A5DC49-7422-4BD6-B01C-E7D7D875BA6A}"/>
              </a:ext>
            </a:extLst>
          </p:cNvPr>
          <p:cNvSpPr>
            <a:spLocks noGrp="1"/>
          </p:cNvSpPr>
          <p:nvPr>
            <p:ph type="dt" sz="half" idx="10"/>
          </p:nvPr>
        </p:nvSpPr>
        <p:spPr/>
        <p:txBody>
          <a:bodyPr/>
          <a:lstStyle/>
          <a:p>
            <a:fld id="{49E0FF21-55A7-4BD9-A73D-F439F17C94B3}" type="datetimeFigureOut">
              <a:rPr lang="cs-CZ" smtClean="0"/>
              <a:t>23. 3. 2021</a:t>
            </a:fld>
            <a:endParaRPr lang="cs-CZ"/>
          </a:p>
        </p:txBody>
      </p:sp>
      <p:sp>
        <p:nvSpPr>
          <p:cNvPr id="5" name="Zástupný symbol pro zápatí 4">
            <a:extLst>
              <a:ext uri="{FF2B5EF4-FFF2-40B4-BE49-F238E27FC236}">
                <a16:creationId xmlns:a16="http://schemas.microsoft.com/office/drawing/2014/main" id="{0B6D1ACE-F9FF-4D04-93C4-2DFC3C65244E}"/>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393F095F-2334-436C-B90B-D611ACDF95E0}"/>
              </a:ext>
            </a:extLst>
          </p:cNvPr>
          <p:cNvSpPr>
            <a:spLocks noGrp="1"/>
          </p:cNvSpPr>
          <p:nvPr>
            <p:ph type="sldNum" sz="quarter" idx="12"/>
          </p:nvPr>
        </p:nvSpPr>
        <p:spPr/>
        <p:txBody>
          <a:bodyPr/>
          <a:lstStyle/>
          <a:p>
            <a:fld id="{BE1F4B2F-3F15-45E9-9E4B-DCA39616CFEC}" type="slidenum">
              <a:rPr lang="cs-CZ" smtClean="0"/>
              <a:t>‹#›</a:t>
            </a:fld>
            <a:endParaRPr lang="cs-CZ"/>
          </a:p>
        </p:txBody>
      </p:sp>
    </p:spTree>
    <p:extLst>
      <p:ext uri="{BB962C8B-B14F-4D97-AF65-F5344CB8AC3E}">
        <p14:creationId xmlns:p14="http://schemas.microsoft.com/office/powerpoint/2010/main" val="23393219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oddílu">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E426531-0E6A-4D19-94FF-B8598CE62B83}"/>
              </a:ext>
            </a:extLst>
          </p:cNvPr>
          <p:cNvSpPr>
            <a:spLocks noGrp="1"/>
          </p:cNvSpPr>
          <p:nvPr>
            <p:ph type="title"/>
          </p:nvPr>
        </p:nvSpPr>
        <p:spPr>
          <a:xfrm>
            <a:off x="831850" y="1709738"/>
            <a:ext cx="10515600" cy="2852737"/>
          </a:xfrm>
        </p:spPr>
        <p:txBody>
          <a:bodyPr anchor="b"/>
          <a:lstStyle>
            <a:lvl1pPr>
              <a:defRPr sz="6000"/>
            </a:lvl1pPr>
          </a:lstStyle>
          <a:p>
            <a:r>
              <a:rPr lang="cs-CZ"/>
              <a:t>Kliknutím lze upravit styl.</a:t>
            </a:r>
          </a:p>
        </p:txBody>
      </p:sp>
      <p:sp>
        <p:nvSpPr>
          <p:cNvPr id="3" name="Zástupný text 2">
            <a:extLst>
              <a:ext uri="{FF2B5EF4-FFF2-40B4-BE49-F238E27FC236}">
                <a16:creationId xmlns:a16="http://schemas.microsoft.com/office/drawing/2014/main" id="{DFF81E0A-714D-4420-AB4E-F100AD2324F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Po kliknutí můžete upravovat styly textu v předloze.</a:t>
            </a:r>
          </a:p>
        </p:txBody>
      </p:sp>
      <p:sp>
        <p:nvSpPr>
          <p:cNvPr id="4" name="Zástupný symbol pro datum 3">
            <a:extLst>
              <a:ext uri="{FF2B5EF4-FFF2-40B4-BE49-F238E27FC236}">
                <a16:creationId xmlns:a16="http://schemas.microsoft.com/office/drawing/2014/main" id="{458410A6-6B2B-4549-963A-601F35B43B17}"/>
              </a:ext>
            </a:extLst>
          </p:cNvPr>
          <p:cNvSpPr>
            <a:spLocks noGrp="1"/>
          </p:cNvSpPr>
          <p:nvPr>
            <p:ph type="dt" sz="half" idx="10"/>
          </p:nvPr>
        </p:nvSpPr>
        <p:spPr/>
        <p:txBody>
          <a:bodyPr/>
          <a:lstStyle/>
          <a:p>
            <a:fld id="{49E0FF21-55A7-4BD9-A73D-F439F17C94B3}" type="datetimeFigureOut">
              <a:rPr lang="cs-CZ" smtClean="0"/>
              <a:t>23. 3. 2021</a:t>
            </a:fld>
            <a:endParaRPr lang="cs-CZ"/>
          </a:p>
        </p:txBody>
      </p:sp>
      <p:sp>
        <p:nvSpPr>
          <p:cNvPr id="5" name="Zástupný symbol pro zápatí 4">
            <a:extLst>
              <a:ext uri="{FF2B5EF4-FFF2-40B4-BE49-F238E27FC236}">
                <a16:creationId xmlns:a16="http://schemas.microsoft.com/office/drawing/2014/main" id="{0F75DECA-5B2E-4C64-A483-143C652DD6CE}"/>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3A04240D-231B-4CA9-AFCF-E9086DAD7F97}"/>
              </a:ext>
            </a:extLst>
          </p:cNvPr>
          <p:cNvSpPr>
            <a:spLocks noGrp="1"/>
          </p:cNvSpPr>
          <p:nvPr>
            <p:ph type="sldNum" sz="quarter" idx="12"/>
          </p:nvPr>
        </p:nvSpPr>
        <p:spPr/>
        <p:txBody>
          <a:bodyPr/>
          <a:lstStyle/>
          <a:p>
            <a:fld id="{BE1F4B2F-3F15-45E9-9E4B-DCA39616CFEC}" type="slidenum">
              <a:rPr lang="cs-CZ" smtClean="0"/>
              <a:t>‹#›</a:t>
            </a:fld>
            <a:endParaRPr lang="cs-CZ"/>
          </a:p>
        </p:txBody>
      </p:sp>
    </p:spTree>
    <p:extLst>
      <p:ext uri="{BB962C8B-B14F-4D97-AF65-F5344CB8AC3E}">
        <p14:creationId xmlns:p14="http://schemas.microsoft.com/office/powerpoint/2010/main" val="6449980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6415C36-8601-4FED-8656-4D39E2643B2D}"/>
              </a:ext>
            </a:extLst>
          </p:cNvPr>
          <p:cNvSpPr>
            <a:spLocks noGrp="1"/>
          </p:cNvSpPr>
          <p:nvPr>
            <p:ph type="title"/>
          </p:nvPr>
        </p:nvSpPr>
        <p:spPr/>
        <p:txBody>
          <a:bodyPr/>
          <a:lstStyle/>
          <a:p>
            <a:r>
              <a:rPr lang="cs-CZ"/>
              <a:t>Kliknutím lze upravit styl.</a:t>
            </a:r>
          </a:p>
        </p:txBody>
      </p:sp>
      <p:sp>
        <p:nvSpPr>
          <p:cNvPr id="3" name="Zástupný obsah 2">
            <a:extLst>
              <a:ext uri="{FF2B5EF4-FFF2-40B4-BE49-F238E27FC236}">
                <a16:creationId xmlns:a16="http://schemas.microsoft.com/office/drawing/2014/main" id="{1DBE99C8-09AF-4970-AA49-C4FA9C6C87FB}"/>
              </a:ext>
            </a:extLst>
          </p:cNvPr>
          <p:cNvSpPr>
            <a:spLocks noGrp="1"/>
          </p:cNvSpPr>
          <p:nvPr>
            <p:ph sz="half" idx="1"/>
          </p:nvPr>
        </p:nvSpPr>
        <p:spPr>
          <a:xfrm>
            <a:off x="838200" y="1825625"/>
            <a:ext cx="5181600" cy="435133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obsah 3">
            <a:extLst>
              <a:ext uri="{FF2B5EF4-FFF2-40B4-BE49-F238E27FC236}">
                <a16:creationId xmlns:a16="http://schemas.microsoft.com/office/drawing/2014/main" id="{0BA1F790-54FC-4A5F-AFC9-F4DD8D5EF654}"/>
              </a:ext>
            </a:extLst>
          </p:cNvPr>
          <p:cNvSpPr>
            <a:spLocks noGrp="1"/>
          </p:cNvSpPr>
          <p:nvPr>
            <p:ph sz="half" idx="2"/>
          </p:nvPr>
        </p:nvSpPr>
        <p:spPr>
          <a:xfrm>
            <a:off x="6172200" y="1825625"/>
            <a:ext cx="5181600" cy="435133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a:extLst>
              <a:ext uri="{FF2B5EF4-FFF2-40B4-BE49-F238E27FC236}">
                <a16:creationId xmlns:a16="http://schemas.microsoft.com/office/drawing/2014/main" id="{A5FDC819-27E5-4B89-9231-A6469B7C85EB}"/>
              </a:ext>
            </a:extLst>
          </p:cNvPr>
          <p:cNvSpPr>
            <a:spLocks noGrp="1"/>
          </p:cNvSpPr>
          <p:nvPr>
            <p:ph type="dt" sz="half" idx="10"/>
          </p:nvPr>
        </p:nvSpPr>
        <p:spPr/>
        <p:txBody>
          <a:bodyPr/>
          <a:lstStyle/>
          <a:p>
            <a:fld id="{49E0FF21-55A7-4BD9-A73D-F439F17C94B3}" type="datetimeFigureOut">
              <a:rPr lang="cs-CZ" smtClean="0"/>
              <a:t>23. 3. 2021</a:t>
            </a:fld>
            <a:endParaRPr lang="cs-CZ"/>
          </a:p>
        </p:txBody>
      </p:sp>
      <p:sp>
        <p:nvSpPr>
          <p:cNvPr id="6" name="Zástupný symbol pro zápatí 5">
            <a:extLst>
              <a:ext uri="{FF2B5EF4-FFF2-40B4-BE49-F238E27FC236}">
                <a16:creationId xmlns:a16="http://schemas.microsoft.com/office/drawing/2014/main" id="{CEE239C7-DB9E-4EF8-ACDE-348341D40038}"/>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48B02BCD-75FA-4C47-8DE0-B7FE9BAD0D94}"/>
              </a:ext>
            </a:extLst>
          </p:cNvPr>
          <p:cNvSpPr>
            <a:spLocks noGrp="1"/>
          </p:cNvSpPr>
          <p:nvPr>
            <p:ph type="sldNum" sz="quarter" idx="12"/>
          </p:nvPr>
        </p:nvSpPr>
        <p:spPr/>
        <p:txBody>
          <a:bodyPr/>
          <a:lstStyle/>
          <a:p>
            <a:fld id="{BE1F4B2F-3F15-45E9-9E4B-DCA39616CFEC}" type="slidenum">
              <a:rPr lang="cs-CZ" smtClean="0"/>
              <a:t>‹#›</a:t>
            </a:fld>
            <a:endParaRPr lang="cs-CZ"/>
          </a:p>
        </p:txBody>
      </p:sp>
    </p:spTree>
    <p:extLst>
      <p:ext uri="{BB962C8B-B14F-4D97-AF65-F5344CB8AC3E}">
        <p14:creationId xmlns:p14="http://schemas.microsoft.com/office/powerpoint/2010/main" val="4858929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E6E6455-CCA5-4F50-B518-864980E13650}"/>
              </a:ext>
            </a:extLst>
          </p:cNvPr>
          <p:cNvSpPr>
            <a:spLocks noGrp="1"/>
          </p:cNvSpPr>
          <p:nvPr>
            <p:ph type="title"/>
          </p:nvPr>
        </p:nvSpPr>
        <p:spPr>
          <a:xfrm>
            <a:off x="839788" y="365125"/>
            <a:ext cx="10515600" cy="1325563"/>
          </a:xfrm>
        </p:spPr>
        <p:txBody>
          <a:bodyPr/>
          <a:lstStyle/>
          <a:p>
            <a:r>
              <a:rPr lang="cs-CZ"/>
              <a:t>Kliknutím lze upravit styl.</a:t>
            </a:r>
          </a:p>
        </p:txBody>
      </p:sp>
      <p:sp>
        <p:nvSpPr>
          <p:cNvPr id="3" name="Zástupný text 2">
            <a:extLst>
              <a:ext uri="{FF2B5EF4-FFF2-40B4-BE49-F238E27FC236}">
                <a16:creationId xmlns:a16="http://schemas.microsoft.com/office/drawing/2014/main" id="{FDBF3181-132C-4DA2-9D6F-7861ED76F3B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4" name="Zástupný obsah 3">
            <a:extLst>
              <a:ext uri="{FF2B5EF4-FFF2-40B4-BE49-F238E27FC236}">
                <a16:creationId xmlns:a16="http://schemas.microsoft.com/office/drawing/2014/main" id="{7B3BDFD7-4EBB-47A2-B628-7CE0FDF3BC6D}"/>
              </a:ext>
            </a:extLst>
          </p:cNvPr>
          <p:cNvSpPr>
            <a:spLocks noGrp="1"/>
          </p:cNvSpPr>
          <p:nvPr>
            <p:ph sz="half" idx="2"/>
          </p:nvPr>
        </p:nvSpPr>
        <p:spPr>
          <a:xfrm>
            <a:off x="839788" y="2505075"/>
            <a:ext cx="5157787" cy="368458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text 4">
            <a:extLst>
              <a:ext uri="{FF2B5EF4-FFF2-40B4-BE49-F238E27FC236}">
                <a16:creationId xmlns:a16="http://schemas.microsoft.com/office/drawing/2014/main" id="{A25A6998-4B5C-4141-B0F6-F28CAA93464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6" name="Zástupný obsah 5">
            <a:extLst>
              <a:ext uri="{FF2B5EF4-FFF2-40B4-BE49-F238E27FC236}">
                <a16:creationId xmlns:a16="http://schemas.microsoft.com/office/drawing/2014/main" id="{B43D308C-E658-4F5F-9D7D-BFDA2D9DD463}"/>
              </a:ext>
            </a:extLst>
          </p:cNvPr>
          <p:cNvSpPr>
            <a:spLocks noGrp="1"/>
          </p:cNvSpPr>
          <p:nvPr>
            <p:ph sz="quarter" idx="4"/>
          </p:nvPr>
        </p:nvSpPr>
        <p:spPr>
          <a:xfrm>
            <a:off x="6172200" y="2505075"/>
            <a:ext cx="5183188" cy="368458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a:extLst>
              <a:ext uri="{FF2B5EF4-FFF2-40B4-BE49-F238E27FC236}">
                <a16:creationId xmlns:a16="http://schemas.microsoft.com/office/drawing/2014/main" id="{8A21172E-0E0D-461A-AD43-E7A984DE84E1}"/>
              </a:ext>
            </a:extLst>
          </p:cNvPr>
          <p:cNvSpPr>
            <a:spLocks noGrp="1"/>
          </p:cNvSpPr>
          <p:nvPr>
            <p:ph type="dt" sz="half" idx="10"/>
          </p:nvPr>
        </p:nvSpPr>
        <p:spPr/>
        <p:txBody>
          <a:bodyPr/>
          <a:lstStyle/>
          <a:p>
            <a:fld id="{49E0FF21-55A7-4BD9-A73D-F439F17C94B3}" type="datetimeFigureOut">
              <a:rPr lang="cs-CZ" smtClean="0"/>
              <a:t>23. 3. 2021</a:t>
            </a:fld>
            <a:endParaRPr lang="cs-CZ"/>
          </a:p>
        </p:txBody>
      </p:sp>
      <p:sp>
        <p:nvSpPr>
          <p:cNvPr id="8" name="Zástupný symbol pro zápatí 7">
            <a:extLst>
              <a:ext uri="{FF2B5EF4-FFF2-40B4-BE49-F238E27FC236}">
                <a16:creationId xmlns:a16="http://schemas.microsoft.com/office/drawing/2014/main" id="{98F97F48-31B1-4186-BF0F-E2377E6A52A3}"/>
              </a:ext>
            </a:extLst>
          </p:cNvPr>
          <p:cNvSpPr>
            <a:spLocks noGrp="1"/>
          </p:cNvSpPr>
          <p:nvPr>
            <p:ph type="ftr" sz="quarter" idx="11"/>
          </p:nvPr>
        </p:nvSpPr>
        <p:spPr/>
        <p:txBody>
          <a:bodyPr/>
          <a:lstStyle/>
          <a:p>
            <a:endParaRPr lang="cs-CZ"/>
          </a:p>
        </p:txBody>
      </p:sp>
      <p:sp>
        <p:nvSpPr>
          <p:cNvPr id="9" name="Zástupný symbol pro číslo snímku 8">
            <a:extLst>
              <a:ext uri="{FF2B5EF4-FFF2-40B4-BE49-F238E27FC236}">
                <a16:creationId xmlns:a16="http://schemas.microsoft.com/office/drawing/2014/main" id="{DA0218F4-E7FA-49C2-BDFF-B417935153AE}"/>
              </a:ext>
            </a:extLst>
          </p:cNvPr>
          <p:cNvSpPr>
            <a:spLocks noGrp="1"/>
          </p:cNvSpPr>
          <p:nvPr>
            <p:ph type="sldNum" sz="quarter" idx="12"/>
          </p:nvPr>
        </p:nvSpPr>
        <p:spPr/>
        <p:txBody>
          <a:bodyPr/>
          <a:lstStyle/>
          <a:p>
            <a:fld id="{BE1F4B2F-3F15-45E9-9E4B-DCA39616CFEC}" type="slidenum">
              <a:rPr lang="cs-CZ" smtClean="0"/>
              <a:t>‹#›</a:t>
            </a:fld>
            <a:endParaRPr lang="cs-CZ"/>
          </a:p>
        </p:txBody>
      </p:sp>
    </p:spTree>
    <p:extLst>
      <p:ext uri="{BB962C8B-B14F-4D97-AF65-F5344CB8AC3E}">
        <p14:creationId xmlns:p14="http://schemas.microsoft.com/office/powerpoint/2010/main" val="13428840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8365531-B236-4242-B5F0-83C68EB93478}"/>
              </a:ext>
            </a:extLst>
          </p:cNvPr>
          <p:cNvSpPr>
            <a:spLocks noGrp="1"/>
          </p:cNvSpPr>
          <p:nvPr>
            <p:ph type="title"/>
          </p:nvPr>
        </p:nvSpPr>
        <p:spPr/>
        <p:txBody>
          <a:bodyPr/>
          <a:lstStyle/>
          <a:p>
            <a:r>
              <a:rPr lang="cs-CZ"/>
              <a:t>Kliknutím lze upravit styl.</a:t>
            </a:r>
          </a:p>
        </p:txBody>
      </p:sp>
      <p:sp>
        <p:nvSpPr>
          <p:cNvPr id="3" name="Zástupný symbol pro datum 2">
            <a:extLst>
              <a:ext uri="{FF2B5EF4-FFF2-40B4-BE49-F238E27FC236}">
                <a16:creationId xmlns:a16="http://schemas.microsoft.com/office/drawing/2014/main" id="{1B8CAE3A-EC74-4108-9814-92752DAE5507}"/>
              </a:ext>
            </a:extLst>
          </p:cNvPr>
          <p:cNvSpPr>
            <a:spLocks noGrp="1"/>
          </p:cNvSpPr>
          <p:nvPr>
            <p:ph type="dt" sz="half" idx="10"/>
          </p:nvPr>
        </p:nvSpPr>
        <p:spPr/>
        <p:txBody>
          <a:bodyPr/>
          <a:lstStyle/>
          <a:p>
            <a:fld id="{49E0FF21-55A7-4BD9-A73D-F439F17C94B3}" type="datetimeFigureOut">
              <a:rPr lang="cs-CZ" smtClean="0"/>
              <a:t>23. 3. 2021</a:t>
            </a:fld>
            <a:endParaRPr lang="cs-CZ"/>
          </a:p>
        </p:txBody>
      </p:sp>
      <p:sp>
        <p:nvSpPr>
          <p:cNvPr id="4" name="Zástupný symbol pro zápatí 3">
            <a:extLst>
              <a:ext uri="{FF2B5EF4-FFF2-40B4-BE49-F238E27FC236}">
                <a16:creationId xmlns:a16="http://schemas.microsoft.com/office/drawing/2014/main" id="{C60E4A42-9C89-454D-98CA-D548A7809EE8}"/>
              </a:ext>
            </a:extLst>
          </p:cNvPr>
          <p:cNvSpPr>
            <a:spLocks noGrp="1"/>
          </p:cNvSpPr>
          <p:nvPr>
            <p:ph type="ftr" sz="quarter" idx="11"/>
          </p:nvPr>
        </p:nvSpPr>
        <p:spPr/>
        <p:txBody>
          <a:bodyPr/>
          <a:lstStyle/>
          <a:p>
            <a:endParaRPr lang="cs-CZ"/>
          </a:p>
        </p:txBody>
      </p:sp>
      <p:sp>
        <p:nvSpPr>
          <p:cNvPr id="5" name="Zástupný symbol pro číslo snímku 4">
            <a:extLst>
              <a:ext uri="{FF2B5EF4-FFF2-40B4-BE49-F238E27FC236}">
                <a16:creationId xmlns:a16="http://schemas.microsoft.com/office/drawing/2014/main" id="{DCF5C63B-5EB9-4677-AB9C-0EA2E9A6FD10}"/>
              </a:ext>
            </a:extLst>
          </p:cNvPr>
          <p:cNvSpPr>
            <a:spLocks noGrp="1"/>
          </p:cNvSpPr>
          <p:nvPr>
            <p:ph type="sldNum" sz="quarter" idx="12"/>
          </p:nvPr>
        </p:nvSpPr>
        <p:spPr/>
        <p:txBody>
          <a:bodyPr/>
          <a:lstStyle/>
          <a:p>
            <a:fld id="{BE1F4B2F-3F15-45E9-9E4B-DCA39616CFEC}" type="slidenum">
              <a:rPr lang="cs-CZ" smtClean="0"/>
              <a:t>‹#›</a:t>
            </a:fld>
            <a:endParaRPr lang="cs-CZ"/>
          </a:p>
        </p:txBody>
      </p:sp>
    </p:spTree>
    <p:extLst>
      <p:ext uri="{BB962C8B-B14F-4D97-AF65-F5344CB8AC3E}">
        <p14:creationId xmlns:p14="http://schemas.microsoft.com/office/powerpoint/2010/main" val="23363909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a:extLst>
              <a:ext uri="{FF2B5EF4-FFF2-40B4-BE49-F238E27FC236}">
                <a16:creationId xmlns:a16="http://schemas.microsoft.com/office/drawing/2014/main" id="{B80E2224-0667-4541-8BF6-DE8C5D0007E0}"/>
              </a:ext>
            </a:extLst>
          </p:cNvPr>
          <p:cNvSpPr>
            <a:spLocks noGrp="1"/>
          </p:cNvSpPr>
          <p:nvPr>
            <p:ph type="dt" sz="half" idx="10"/>
          </p:nvPr>
        </p:nvSpPr>
        <p:spPr/>
        <p:txBody>
          <a:bodyPr/>
          <a:lstStyle/>
          <a:p>
            <a:fld id="{49E0FF21-55A7-4BD9-A73D-F439F17C94B3}" type="datetimeFigureOut">
              <a:rPr lang="cs-CZ" smtClean="0"/>
              <a:t>23. 3. 2021</a:t>
            </a:fld>
            <a:endParaRPr lang="cs-CZ"/>
          </a:p>
        </p:txBody>
      </p:sp>
      <p:sp>
        <p:nvSpPr>
          <p:cNvPr id="3" name="Zástupný symbol pro zápatí 2">
            <a:extLst>
              <a:ext uri="{FF2B5EF4-FFF2-40B4-BE49-F238E27FC236}">
                <a16:creationId xmlns:a16="http://schemas.microsoft.com/office/drawing/2014/main" id="{992A3D7C-2F36-4AFB-974A-E1C6F289B709}"/>
              </a:ext>
            </a:extLst>
          </p:cNvPr>
          <p:cNvSpPr>
            <a:spLocks noGrp="1"/>
          </p:cNvSpPr>
          <p:nvPr>
            <p:ph type="ftr" sz="quarter" idx="11"/>
          </p:nvPr>
        </p:nvSpPr>
        <p:spPr/>
        <p:txBody>
          <a:bodyPr/>
          <a:lstStyle/>
          <a:p>
            <a:endParaRPr lang="cs-CZ"/>
          </a:p>
        </p:txBody>
      </p:sp>
      <p:sp>
        <p:nvSpPr>
          <p:cNvPr id="4" name="Zástupný symbol pro číslo snímku 3">
            <a:extLst>
              <a:ext uri="{FF2B5EF4-FFF2-40B4-BE49-F238E27FC236}">
                <a16:creationId xmlns:a16="http://schemas.microsoft.com/office/drawing/2014/main" id="{6E5817B1-71F1-47C9-B8A1-1328FBDBC3BD}"/>
              </a:ext>
            </a:extLst>
          </p:cNvPr>
          <p:cNvSpPr>
            <a:spLocks noGrp="1"/>
          </p:cNvSpPr>
          <p:nvPr>
            <p:ph type="sldNum" sz="quarter" idx="12"/>
          </p:nvPr>
        </p:nvSpPr>
        <p:spPr/>
        <p:txBody>
          <a:bodyPr/>
          <a:lstStyle/>
          <a:p>
            <a:fld id="{BE1F4B2F-3F15-45E9-9E4B-DCA39616CFEC}" type="slidenum">
              <a:rPr lang="cs-CZ" smtClean="0"/>
              <a:t>‹#›</a:t>
            </a:fld>
            <a:endParaRPr lang="cs-CZ"/>
          </a:p>
        </p:txBody>
      </p:sp>
    </p:spTree>
    <p:extLst>
      <p:ext uri="{BB962C8B-B14F-4D97-AF65-F5344CB8AC3E}">
        <p14:creationId xmlns:p14="http://schemas.microsoft.com/office/powerpoint/2010/main" val="14480235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F47CC91-642B-457C-A551-13DD2AB7172D}"/>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obsah 2">
            <a:extLst>
              <a:ext uri="{FF2B5EF4-FFF2-40B4-BE49-F238E27FC236}">
                <a16:creationId xmlns:a16="http://schemas.microsoft.com/office/drawing/2014/main" id="{1F3DF24B-59F4-447E-A8B1-3463B325FCB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text 3">
            <a:extLst>
              <a:ext uri="{FF2B5EF4-FFF2-40B4-BE49-F238E27FC236}">
                <a16:creationId xmlns:a16="http://schemas.microsoft.com/office/drawing/2014/main" id="{D7E5653C-3D20-4375-86D0-1A8E9261FBD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Zástupný symbol pro datum 4">
            <a:extLst>
              <a:ext uri="{FF2B5EF4-FFF2-40B4-BE49-F238E27FC236}">
                <a16:creationId xmlns:a16="http://schemas.microsoft.com/office/drawing/2014/main" id="{BA800279-42D1-4D90-BFE1-5DECEDC8BFF7}"/>
              </a:ext>
            </a:extLst>
          </p:cNvPr>
          <p:cNvSpPr>
            <a:spLocks noGrp="1"/>
          </p:cNvSpPr>
          <p:nvPr>
            <p:ph type="dt" sz="half" idx="10"/>
          </p:nvPr>
        </p:nvSpPr>
        <p:spPr/>
        <p:txBody>
          <a:bodyPr/>
          <a:lstStyle/>
          <a:p>
            <a:fld id="{49E0FF21-55A7-4BD9-A73D-F439F17C94B3}" type="datetimeFigureOut">
              <a:rPr lang="cs-CZ" smtClean="0"/>
              <a:t>23. 3. 2021</a:t>
            </a:fld>
            <a:endParaRPr lang="cs-CZ"/>
          </a:p>
        </p:txBody>
      </p:sp>
      <p:sp>
        <p:nvSpPr>
          <p:cNvPr id="6" name="Zástupný symbol pro zápatí 5">
            <a:extLst>
              <a:ext uri="{FF2B5EF4-FFF2-40B4-BE49-F238E27FC236}">
                <a16:creationId xmlns:a16="http://schemas.microsoft.com/office/drawing/2014/main" id="{67594DB7-5C60-4C29-B165-C57CFBB9320A}"/>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9DEC3CA5-AE16-4DBA-8E3A-FCF4C899D6D9}"/>
              </a:ext>
            </a:extLst>
          </p:cNvPr>
          <p:cNvSpPr>
            <a:spLocks noGrp="1"/>
          </p:cNvSpPr>
          <p:nvPr>
            <p:ph type="sldNum" sz="quarter" idx="12"/>
          </p:nvPr>
        </p:nvSpPr>
        <p:spPr/>
        <p:txBody>
          <a:bodyPr/>
          <a:lstStyle/>
          <a:p>
            <a:fld id="{BE1F4B2F-3F15-45E9-9E4B-DCA39616CFEC}" type="slidenum">
              <a:rPr lang="cs-CZ" smtClean="0"/>
              <a:t>‹#›</a:t>
            </a:fld>
            <a:endParaRPr lang="cs-CZ"/>
          </a:p>
        </p:txBody>
      </p:sp>
    </p:spTree>
    <p:extLst>
      <p:ext uri="{BB962C8B-B14F-4D97-AF65-F5344CB8AC3E}">
        <p14:creationId xmlns:p14="http://schemas.microsoft.com/office/powerpoint/2010/main" val="9148997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7814914-E02F-4DCB-97E5-2A685FBA33BC}"/>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obrázku 2">
            <a:extLst>
              <a:ext uri="{FF2B5EF4-FFF2-40B4-BE49-F238E27FC236}">
                <a16:creationId xmlns:a16="http://schemas.microsoft.com/office/drawing/2014/main" id="{83FB8431-7E39-47E3-B6F3-9AC67B7B31A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text 3">
            <a:extLst>
              <a:ext uri="{FF2B5EF4-FFF2-40B4-BE49-F238E27FC236}">
                <a16:creationId xmlns:a16="http://schemas.microsoft.com/office/drawing/2014/main" id="{04D1792D-87D4-495F-B81E-DE2063C1EE1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Zástupný symbol pro datum 4">
            <a:extLst>
              <a:ext uri="{FF2B5EF4-FFF2-40B4-BE49-F238E27FC236}">
                <a16:creationId xmlns:a16="http://schemas.microsoft.com/office/drawing/2014/main" id="{F6B97999-48F3-4F26-AD68-F22D8F3DBA3F}"/>
              </a:ext>
            </a:extLst>
          </p:cNvPr>
          <p:cNvSpPr>
            <a:spLocks noGrp="1"/>
          </p:cNvSpPr>
          <p:nvPr>
            <p:ph type="dt" sz="half" idx="10"/>
          </p:nvPr>
        </p:nvSpPr>
        <p:spPr/>
        <p:txBody>
          <a:bodyPr/>
          <a:lstStyle/>
          <a:p>
            <a:fld id="{49E0FF21-55A7-4BD9-A73D-F439F17C94B3}" type="datetimeFigureOut">
              <a:rPr lang="cs-CZ" smtClean="0"/>
              <a:t>23. 3. 2021</a:t>
            </a:fld>
            <a:endParaRPr lang="cs-CZ"/>
          </a:p>
        </p:txBody>
      </p:sp>
      <p:sp>
        <p:nvSpPr>
          <p:cNvPr id="6" name="Zástupný symbol pro zápatí 5">
            <a:extLst>
              <a:ext uri="{FF2B5EF4-FFF2-40B4-BE49-F238E27FC236}">
                <a16:creationId xmlns:a16="http://schemas.microsoft.com/office/drawing/2014/main" id="{8212E739-14A9-48D3-8489-E1E440D35485}"/>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35883291-F610-4EA6-AA34-BA8784D64DFE}"/>
              </a:ext>
            </a:extLst>
          </p:cNvPr>
          <p:cNvSpPr>
            <a:spLocks noGrp="1"/>
          </p:cNvSpPr>
          <p:nvPr>
            <p:ph type="sldNum" sz="quarter" idx="12"/>
          </p:nvPr>
        </p:nvSpPr>
        <p:spPr/>
        <p:txBody>
          <a:bodyPr/>
          <a:lstStyle/>
          <a:p>
            <a:fld id="{BE1F4B2F-3F15-45E9-9E4B-DCA39616CFEC}" type="slidenum">
              <a:rPr lang="cs-CZ" smtClean="0"/>
              <a:t>‹#›</a:t>
            </a:fld>
            <a:endParaRPr lang="cs-CZ"/>
          </a:p>
        </p:txBody>
      </p:sp>
    </p:spTree>
    <p:extLst>
      <p:ext uri="{BB962C8B-B14F-4D97-AF65-F5344CB8AC3E}">
        <p14:creationId xmlns:p14="http://schemas.microsoft.com/office/powerpoint/2010/main" val="10334223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nadpis 1">
            <a:extLst>
              <a:ext uri="{FF2B5EF4-FFF2-40B4-BE49-F238E27FC236}">
                <a16:creationId xmlns:a16="http://schemas.microsoft.com/office/drawing/2014/main" id="{96C78B69-7EA4-4CC9-A2A3-D65835A2EE1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a:t>Kliknutím lze upravit styl.</a:t>
            </a:r>
          </a:p>
        </p:txBody>
      </p:sp>
      <p:sp>
        <p:nvSpPr>
          <p:cNvPr id="3" name="Zástupný text 2">
            <a:extLst>
              <a:ext uri="{FF2B5EF4-FFF2-40B4-BE49-F238E27FC236}">
                <a16:creationId xmlns:a16="http://schemas.microsoft.com/office/drawing/2014/main" id="{84DCAF07-0DCE-415F-81B0-2F198D4016C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FC000DDF-2C75-4BB2-9E29-95FBD17DE55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9E0FF21-55A7-4BD9-A73D-F439F17C94B3}" type="datetimeFigureOut">
              <a:rPr lang="cs-CZ" smtClean="0"/>
              <a:t>23. 3. 2021</a:t>
            </a:fld>
            <a:endParaRPr lang="cs-CZ"/>
          </a:p>
        </p:txBody>
      </p:sp>
      <p:sp>
        <p:nvSpPr>
          <p:cNvPr id="5" name="Zástupný symbol pro zápatí 4">
            <a:extLst>
              <a:ext uri="{FF2B5EF4-FFF2-40B4-BE49-F238E27FC236}">
                <a16:creationId xmlns:a16="http://schemas.microsoft.com/office/drawing/2014/main" id="{91D5029D-EA4C-40BE-B10E-27DF0847BDE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a:extLst>
              <a:ext uri="{FF2B5EF4-FFF2-40B4-BE49-F238E27FC236}">
                <a16:creationId xmlns:a16="http://schemas.microsoft.com/office/drawing/2014/main" id="{C8ACC85E-DF24-4ECC-82E9-F34EBB59CA2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E1F4B2F-3F15-45E9-9E4B-DCA39616CFEC}" type="slidenum">
              <a:rPr lang="cs-CZ" smtClean="0"/>
              <a:t>‹#›</a:t>
            </a:fld>
            <a:endParaRPr lang="cs-CZ"/>
          </a:p>
        </p:txBody>
      </p:sp>
    </p:spTree>
    <p:extLst>
      <p:ext uri="{BB962C8B-B14F-4D97-AF65-F5344CB8AC3E}">
        <p14:creationId xmlns:p14="http://schemas.microsoft.com/office/powerpoint/2010/main" val="324941727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B279176-4C58-4A51-8576-4ACB32552856}"/>
              </a:ext>
            </a:extLst>
          </p:cNvPr>
          <p:cNvSpPr>
            <a:spLocks noGrp="1"/>
          </p:cNvSpPr>
          <p:nvPr>
            <p:ph type="ctrTitle"/>
          </p:nvPr>
        </p:nvSpPr>
        <p:spPr/>
        <p:txBody>
          <a:bodyPr>
            <a:normAutofit/>
          </a:bodyPr>
          <a:lstStyle/>
          <a:p>
            <a:r>
              <a:rPr lang="cs-CZ" sz="4000" b="1" dirty="0">
                <a:effectLst/>
                <a:latin typeface="Times New Roman" panose="02020603050405020304" pitchFamily="18" charset="0"/>
                <a:ea typeface="Calibri" panose="020F0502020204030204" pitchFamily="34" charset="0"/>
                <a:cs typeface="Times New Roman" panose="02020603050405020304" pitchFamily="18" charset="0"/>
              </a:rPr>
              <a:t>Strategické řízení v kulturním sektoru</a:t>
            </a:r>
            <a:endParaRPr lang="cs-CZ" sz="4000" b="1" dirty="0"/>
          </a:p>
        </p:txBody>
      </p:sp>
      <p:sp>
        <p:nvSpPr>
          <p:cNvPr id="3" name="Podnadpis 2">
            <a:extLst>
              <a:ext uri="{FF2B5EF4-FFF2-40B4-BE49-F238E27FC236}">
                <a16:creationId xmlns:a16="http://schemas.microsoft.com/office/drawing/2014/main" id="{699D0AEB-CB58-4D88-8BE4-F6325003F3D0}"/>
              </a:ext>
            </a:extLst>
          </p:cNvPr>
          <p:cNvSpPr>
            <a:spLocks noGrp="1"/>
          </p:cNvSpPr>
          <p:nvPr>
            <p:ph type="subTitle" idx="1"/>
          </p:nvPr>
        </p:nvSpPr>
        <p:spPr/>
        <p:txBody>
          <a:bodyPr/>
          <a:lstStyle/>
          <a:p>
            <a:endParaRPr lang="cs-CZ"/>
          </a:p>
        </p:txBody>
      </p:sp>
    </p:spTree>
    <p:extLst>
      <p:ext uri="{BB962C8B-B14F-4D97-AF65-F5344CB8AC3E}">
        <p14:creationId xmlns:p14="http://schemas.microsoft.com/office/powerpoint/2010/main" val="188146370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E0BD5A8-ABBE-48C5-9EEB-732FA2DF020F}"/>
              </a:ext>
            </a:extLst>
          </p:cNvPr>
          <p:cNvSpPr>
            <a:spLocks noGrp="1"/>
          </p:cNvSpPr>
          <p:nvPr>
            <p:ph type="title"/>
          </p:nvPr>
        </p:nvSpPr>
        <p:spPr>
          <a:xfrm>
            <a:off x="838200" y="365126"/>
            <a:ext cx="10515600" cy="652305"/>
          </a:xfrm>
        </p:spPr>
        <p:txBody>
          <a:bodyPr>
            <a:normAutofit/>
          </a:bodyPr>
          <a:lstStyle/>
          <a:p>
            <a:pPr algn="ctr"/>
            <a:r>
              <a:rPr lang="cs-CZ" sz="4000" b="1" dirty="0">
                <a:latin typeface="Times New Roman" panose="02020603050405020304" pitchFamily="18" charset="0"/>
                <a:ea typeface="+mn-ea"/>
                <a:cs typeface="Times New Roman" panose="02020603050405020304" pitchFamily="18" charset="0"/>
              </a:rPr>
              <a:t>Analýza prostředí</a:t>
            </a:r>
          </a:p>
        </p:txBody>
      </p:sp>
      <p:sp>
        <p:nvSpPr>
          <p:cNvPr id="3" name="Zástupný obsah 2">
            <a:extLst>
              <a:ext uri="{FF2B5EF4-FFF2-40B4-BE49-F238E27FC236}">
                <a16:creationId xmlns:a16="http://schemas.microsoft.com/office/drawing/2014/main" id="{F05BED81-7756-4ABB-8061-67C2E8EB3D16}"/>
              </a:ext>
            </a:extLst>
          </p:cNvPr>
          <p:cNvSpPr>
            <a:spLocks noGrp="1"/>
          </p:cNvSpPr>
          <p:nvPr>
            <p:ph idx="1"/>
          </p:nvPr>
        </p:nvSpPr>
        <p:spPr>
          <a:xfrm>
            <a:off x="502276" y="1120462"/>
            <a:ext cx="11075831" cy="5372412"/>
          </a:xfrm>
        </p:spPr>
        <p:txBody>
          <a:bodyPr>
            <a:noAutofit/>
          </a:bodyPr>
          <a:lstStyle/>
          <a:p>
            <a:pPr marL="0" indent="0">
              <a:lnSpc>
                <a:spcPct val="100000"/>
              </a:lnSpc>
              <a:spcBef>
                <a:spcPts val="0"/>
              </a:spcBef>
              <a:buNone/>
            </a:pPr>
            <a:r>
              <a:rPr lang="cs-CZ" sz="1800" dirty="0">
                <a:effectLst/>
                <a:latin typeface="Times New Roman" panose="02020603050405020304" pitchFamily="18" charset="0"/>
                <a:ea typeface="Tahoma" panose="020B0604030504040204" pitchFamily="34" charset="0"/>
                <a:cs typeface="Times New Roman" panose="02020603050405020304" pitchFamily="18" charset="0"/>
              </a:rPr>
              <a:t>1) </a:t>
            </a:r>
            <a:r>
              <a:rPr lang="cs-CZ" sz="1800" b="1" u="sng" dirty="0">
                <a:effectLst/>
                <a:latin typeface="Times New Roman" panose="02020603050405020304" pitchFamily="18" charset="0"/>
                <a:ea typeface="Tahoma" panose="020B0604030504040204" pitchFamily="34" charset="0"/>
                <a:cs typeface="Times New Roman" panose="02020603050405020304" pitchFamily="18" charset="0"/>
              </a:rPr>
              <a:t>ANALÝZA VNĚJŠÍHO PROSTŘEDÍ </a:t>
            </a:r>
          </a:p>
          <a:p>
            <a:pPr marL="0" indent="0">
              <a:lnSpc>
                <a:spcPct val="100000"/>
              </a:lnSpc>
              <a:spcBef>
                <a:spcPts val="0"/>
              </a:spcBef>
              <a:buNone/>
            </a:pPr>
            <a:r>
              <a:rPr lang="cs-CZ" sz="1800" dirty="0">
                <a:latin typeface="Times New Roman" panose="02020603050405020304" pitchFamily="18" charset="0"/>
                <a:ea typeface="Tahoma" panose="020B0604030504040204" pitchFamily="34" charset="0"/>
                <a:cs typeface="Times New Roman" panose="02020603050405020304" pitchFamily="18" charset="0"/>
              </a:rPr>
              <a:t>→ </a:t>
            </a:r>
            <a:r>
              <a:rPr lang="cs-CZ" sz="1800" dirty="0">
                <a:effectLst/>
                <a:latin typeface="Times New Roman" panose="02020603050405020304" pitchFamily="18" charset="0"/>
                <a:ea typeface="Tahoma" panose="020B0604030504040204" pitchFamily="34" charset="0"/>
                <a:cs typeface="Times New Roman" panose="02020603050405020304" pitchFamily="18" charset="0"/>
              </a:rPr>
              <a:t>nezbytné prozkoumání prostředí působení organizace (není ve vzduchoprázdnu) </a:t>
            </a:r>
          </a:p>
          <a:p>
            <a:pPr marL="342900" indent="-342900">
              <a:lnSpc>
                <a:spcPct val="100000"/>
              </a:lnSpc>
              <a:spcBef>
                <a:spcPts val="0"/>
              </a:spcBef>
              <a:buFont typeface="+mj-lt"/>
              <a:buAutoNum type="alphaLcParenR"/>
            </a:pPr>
            <a:r>
              <a:rPr lang="cs-CZ" sz="1800" b="1" i="1" dirty="0">
                <a:latin typeface="Times New Roman" panose="02020603050405020304" pitchFamily="18" charset="0"/>
                <a:ea typeface="Tahoma" panose="020B0604030504040204" pitchFamily="34" charset="0"/>
                <a:cs typeface="Times New Roman" panose="02020603050405020304" pitchFamily="18" charset="0"/>
              </a:rPr>
              <a:t>průzkum </a:t>
            </a:r>
            <a:r>
              <a:rPr lang="cs-CZ" sz="1800" b="1" i="1" dirty="0">
                <a:effectLst/>
                <a:latin typeface="Times New Roman" panose="02020603050405020304" pitchFamily="18" charset="0"/>
                <a:ea typeface="Tahoma" panose="020B0604030504040204" pitchFamily="34" charset="0"/>
                <a:cs typeface="Times New Roman" panose="02020603050405020304" pitchFamily="18" charset="0"/>
              </a:rPr>
              <a:t>obecného prostředí </a:t>
            </a:r>
            <a:r>
              <a:rPr lang="cs-CZ" sz="1800" dirty="0">
                <a:effectLst/>
                <a:latin typeface="Times New Roman" panose="02020603050405020304" pitchFamily="18" charset="0"/>
                <a:ea typeface="Tahoma" panose="020B0604030504040204" pitchFamily="34" charset="0"/>
                <a:cs typeface="Times New Roman" panose="02020603050405020304" pitchFamily="18" charset="0"/>
              </a:rPr>
              <a:t>(makroprostředí) </a:t>
            </a:r>
          </a:p>
          <a:p>
            <a:pPr marL="449580">
              <a:lnSpc>
                <a:spcPct val="100000"/>
              </a:lnSpc>
              <a:spcBef>
                <a:spcPts val="0"/>
              </a:spcBef>
            </a:pPr>
            <a:r>
              <a:rPr lang="cs-CZ" sz="1800" dirty="0">
                <a:effectLst/>
                <a:latin typeface="Times New Roman" panose="02020603050405020304" pitchFamily="18" charset="0"/>
                <a:ea typeface="Tahoma" panose="020B0604030504040204" pitchFamily="34" charset="0"/>
                <a:cs typeface="Times New Roman" panose="02020603050405020304" pitchFamily="18" charset="0"/>
              </a:rPr>
              <a:t>ekonomické, politické, technologické, ekologické, sociální a legislativní faktory daného místa</a:t>
            </a:r>
          </a:p>
          <a:p>
            <a:pPr marL="449580">
              <a:lnSpc>
                <a:spcPct val="100000"/>
              </a:lnSpc>
              <a:spcBef>
                <a:spcPts val="0"/>
              </a:spcBef>
            </a:pPr>
            <a:r>
              <a:rPr lang="cs-CZ" sz="1800" dirty="0">
                <a:effectLst/>
                <a:latin typeface="Times New Roman" panose="02020603050405020304" pitchFamily="18" charset="0"/>
                <a:ea typeface="Tahoma" panose="020B0604030504040204" pitchFamily="34" charset="0"/>
                <a:cs typeface="Times New Roman" panose="02020603050405020304" pitchFamily="18" charset="0"/>
              </a:rPr>
              <a:t>pojmenuje omezení </a:t>
            </a:r>
            <a:r>
              <a:rPr lang="cs-CZ" sz="1800" dirty="0">
                <a:latin typeface="Times New Roman" panose="02020603050405020304" pitchFamily="18" charset="0"/>
                <a:ea typeface="Tahoma" panose="020B0604030504040204" pitchFamily="34" charset="0"/>
                <a:cs typeface="Times New Roman" panose="02020603050405020304" pitchFamily="18" charset="0"/>
              </a:rPr>
              <a:t>→</a:t>
            </a:r>
            <a:r>
              <a:rPr lang="cs-CZ" sz="1800" dirty="0">
                <a:effectLst/>
                <a:latin typeface="Times New Roman" panose="02020603050405020304" pitchFamily="18" charset="0"/>
                <a:ea typeface="Tahoma" panose="020B0604030504040204" pitchFamily="34" charset="0"/>
                <a:cs typeface="Times New Roman" panose="02020603050405020304" pitchFamily="18" charset="0"/>
              </a:rPr>
              <a:t> kterým je třeba čelit, způsoby řešení, předpoví změny v odvětví v budoucnosti</a:t>
            </a:r>
            <a:endParaRPr lang="cs-CZ" sz="1800" dirty="0">
              <a:latin typeface="Times New Roman" panose="02020603050405020304" pitchFamily="18" charset="0"/>
              <a:ea typeface="Tahoma" panose="020B0604030504040204" pitchFamily="34" charset="0"/>
              <a:cs typeface="Times New Roman" panose="02020603050405020304" pitchFamily="18" charset="0"/>
            </a:endParaRPr>
          </a:p>
          <a:p>
            <a:pPr marL="342900" indent="-342900">
              <a:lnSpc>
                <a:spcPct val="100000"/>
              </a:lnSpc>
              <a:spcBef>
                <a:spcPts val="0"/>
              </a:spcBef>
              <a:buFont typeface="+mj-lt"/>
              <a:buAutoNum type="alphaLcParenR" startAt="2"/>
            </a:pPr>
            <a:r>
              <a:rPr lang="cs-CZ" sz="1800" b="1" i="1" dirty="0">
                <a:latin typeface="Times New Roman" panose="02020603050405020304" pitchFamily="18" charset="0"/>
                <a:ea typeface="Tahoma" panose="020B0604030504040204" pitchFamily="34" charset="0"/>
                <a:cs typeface="Times New Roman" panose="02020603050405020304" pitchFamily="18" charset="0"/>
              </a:rPr>
              <a:t>průzkum oborového prostředí </a:t>
            </a:r>
            <a:r>
              <a:rPr lang="cs-CZ" sz="1800" dirty="0">
                <a:latin typeface="Times New Roman" panose="02020603050405020304" pitchFamily="18" charset="0"/>
                <a:ea typeface="Tahoma" panose="020B0604030504040204" pitchFamily="34" charset="0"/>
                <a:cs typeface="Times New Roman" panose="02020603050405020304" pitchFamily="18" charset="0"/>
              </a:rPr>
              <a:t>(mikroprostředí, konkurence) = z daného odvětví/</a:t>
            </a:r>
            <a:r>
              <a:rPr lang="cs-CZ" sz="1800" b="1" i="1" dirty="0">
                <a:latin typeface="Times New Roman" panose="02020603050405020304" pitchFamily="18" charset="0"/>
                <a:ea typeface="Tahoma" panose="020B0604030504040204" pitchFamily="34" charset="0"/>
                <a:cs typeface="Times New Roman" panose="02020603050405020304" pitchFamily="18" charset="0"/>
              </a:rPr>
              <a:t>oborového prostředí </a:t>
            </a:r>
          </a:p>
          <a:p>
            <a:pPr marL="449580">
              <a:lnSpc>
                <a:spcPct val="100000"/>
              </a:lnSpc>
              <a:spcBef>
                <a:spcPts val="0"/>
              </a:spcBef>
            </a:pPr>
            <a:r>
              <a:rPr lang="cs-CZ" sz="1800" dirty="0">
                <a:effectLst/>
                <a:latin typeface="Times New Roman" panose="02020603050405020304" pitchFamily="18" charset="0"/>
                <a:ea typeface="Tahoma" panose="020B0604030504040204" pitchFamily="34" charset="0"/>
                <a:cs typeface="Times New Roman" panose="02020603050405020304" pitchFamily="18" charset="0"/>
              </a:rPr>
              <a:t>„odvětví“, v němž instituce působí (např. muzejnictví, divadelnictví atd.) </a:t>
            </a:r>
          </a:p>
          <a:p>
            <a:pPr marL="449580">
              <a:lnSpc>
                <a:spcPct val="100000"/>
              </a:lnSpc>
              <a:spcBef>
                <a:spcPts val="0"/>
              </a:spcBef>
            </a:pPr>
            <a:r>
              <a:rPr lang="cs-CZ" sz="1800" dirty="0">
                <a:effectLst/>
                <a:latin typeface="Times New Roman" panose="02020603050405020304" pitchFamily="18" charset="0"/>
                <a:ea typeface="Tahoma" panose="020B0604030504040204" pitchFamily="34" charset="0"/>
                <a:cs typeface="Times New Roman" panose="02020603050405020304" pitchFamily="18" charset="0"/>
              </a:rPr>
              <a:t>každé odvětví </a:t>
            </a:r>
            <a:r>
              <a:rPr lang="cs-CZ" sz="1800" dirty="0">
                <a:latin typeface="Times New Roman" panose="02020603050405020304" pitchFamily="18" charset="0"/>
                <a:ea typeface="Tahoma" panose="020B0604030504040204" pitchFamily="34" charset="0"/>
                <a:cs typeface="Times New Roman" panose="02020603050405020304" pitchFamily="18" charset="0"/>
              </a:rPr>
              <a:t>→ </a:t>
            </a:r>
            <a:r>
              <a:rPr lang="cs-CZ" sz="1800" dirty="0">
                <a:effectLst/>
                <a:latin typeface="Times New Roman" panose="02020603050405020304" pitchFamily="18" charset="0"/>
                <a:ea typeface="Tahoma" panose="020B0604030504040204" pitchFamily="34" charset="0"/>
                <a:cs typeface="Times New Roman" panose="02020603050405020304" pitchFamily="18" charset="0"/>
              </a:rPr>
              <a:t>typické formy, produkty a služby + i účastníci/zákazníci, konkurenti, dodavatelé</a:t>
            </a:r>
          </a:p>
          <a:p>
            <a:pPr marL="449580">
              <a:lnSpc>
                <a:spcPct val="100000"/>
              </a:lnSpc>
              <a:spcBef>
                <a:spcPts val="0"/>
              </a:spcBef>
            </a:pPr>
            <a:r>
              <a:rPr lang="cs-CZ" sz="1800" dirty="0">
                <a:latin typeface="Times New Roman" panose="02020603050405020304" pitchFamily="18" charset="0"/>
                <a:ea typeface="Tahoma" panose="020B0604030504040204" pitchFamily="34" charset="0"/>
                <a:cs typeface="Times New Roman" panose="02020603050405020304" pitchFamily="18" charset="0"/>
              </a:rPr>
              <a:t>zkoumání srovnatelných organizací – </a:t>
            </a:r>
            <a:r>
              <a:rPr lang="cs-CZ" sz="1800" dirty="0">
                <a:effectLst/>
                <a:latin typeface="Times New Roman" panose="02020603050405020304" pitchFamily="18" charset="0"/>
                <a:ea typeface="Tahoma" panose="020B0604030504040204" pitchFamily="34" charset="0"/>
                <a:cs typeface="Times New Roman" panose="02020603050405020304" pitchFamily="18" charset="0"/>
              </a:rPr>
              <a:t>mohou negativně ovlivnit organizaci</a:t>
            </a:r>
          </a:p>
          <a:p>
            <a:pPr marL="906780" lvl="1">
              <a:lnSpc>
                <a:spcPct val="100000"/>
              </a:lnSpc>
              <a:spcBef>
                <a:spcPts val="0"/>
              </a:spcBef>
            </a:pPr>
            <a:r>
              <a:rPr lang="cs-CZ" sz="1800" dirty="0">
                <a:latin typeface="Times New Roman" panose="02020603050405020304" pitchFamily="18" charset="0"/>
                <a:ea typeface="Tahoma" panose="020B0604030504040204" pitchFamily="34" charset="0"/>
                <a:cs typeface="Times New Roman" panose="02020603050405020304" pitchFamily="18" charset="0"/>
              </a:rPr>
              <a:t>ziskové společnosti studují konkurenty → chtějí předvídat konkurenci (chtějí uspět)</a:t>
            </a:r>
          </a:p>
          <a:p>
            <a:pPr marL="906780" lvl="1">
              <a:lnSpc>
                <a:spcPct val="100000"/>
              </a:lnSpc>
              <a:spcBef>
                <a:spcPts val="0"/>
              </a:spcBef>
            </a:pPr>
            <a:r>
              <a:rPr lang="cs-CZ" sz="1800" dirty="0">
                <a:latin typeface="Times New Roman" panose="02020603050405020304" pitchFamily="18" charset="0"/>
                <a:ea typeface="Tahoma" panose="020B0604030504040204" pitchFamily="34" charset="0"/>
                <a:cs typeface="Times New Roman" panose="02020603050405020304" pitchFamily="18" charset="0"/>
              </a:rPr>
              <a:t>neziskové společnosti → konkurence není tak přímá (např. v Olomouci je jen jedno velké divadlo)</a:t>
            </a:r>
          </a:p>
          <a:p>
            <a:pPr marL="0" indent="0">
              <a:lnSpc>
                <a:spcPct val="100000"/>
              </a:lnSpc>
              <a:spcBef>
                <a:spcPts val="0"/>
              </a:spcBef>
              <a:buNone/>
            </a:pPr>
            <a:endParaRPr lang="cs-CZ" sz="1000" u="sng" dirty="0">
              <a:latin typeface="Times New Roman" panose="02020603050405020304" pitchFamily="18" charset="0"/>
              <a:ea typeface="Tahoma" panose="020B0604030504040204" pitchFamily="34" charset="0"/>
              <a:cs typeface="Times New Roman" panose="02020603050405020304" pitchFamily="18" charset="0"/>
            </a:endParaRPr>
          </a:p>
          <a:p>
            <a:pPr marL="0" indent="0">
              <a:lnSpc>
                <a:spcPct val="100000"/>
              </a:lnSpc>
              <a:spcBef>
                <a:spcPts val="0"/>
              </a:spcBef>
              <a:buNone/>
            </a:pPr>
            <a:r>
              <a:rPr lang="cs-CZ" sz="1800" u="sng" dirty="0">
                <a:latin typeface="Times New Roman" panose="02020603050405020304" pitchFamily="18" charset="0"/>
                <a:ea typeface="Tahoma" panose="020B0604030504040204" pitchFamily="34" charset="0"/>
                <a:cs typeface="Times New Roman" panose="02020603050405020304" pitchFamily="18" charset="0"/>
              </a:rPr>
              <a:t>Smysl analýzy vnějšího prostředí?</a:t>
            </a:r>
          </a:p>
          <a:p>
            <a:pPr marL="449580">
              <a:lnSpc>
                <a:spcPct val="100000"/>
              </a:lnSpc>
              <a:spcBef>
                <a:spcPts val="0"/>
              </a:spcBef>
            </a:pPr>
            <a:r>
              <a:rPr lang="cs-CZ" sz="1800" dirty="0">
                <a:latin typeface="Times New Roman" panose="02020603050405020304" pitchFamily="18" charset="0"/>
                <a:ea typeface="Tahoma" panose="020B0604030504040204" pitchFamily="34" charset="0"/>
                <a:cs typeface="Times New Roman" panose="02020603050405020304" pitchFamily="18" charset="0"/>
              </a:rPr>
              <a:t>předvídání budoucích aktivit v rámci konkurence </a:t>
            </a:r>
          </a:p>
          <a:p>
            <a:pPr marL="449580">
              <a:lnSpc>
                <a:spcPct val="100000"/>
              </a:lnSpc>
              <a:spcBef>
                <a:spcPts val="0"/>
              </a:spcBef>
            </a:pPr>
            <a:r>
              <a:rPr lang="cs-CZ" sz="1800" dirty="0">
                <a:latin typeface="Times New Roman" panose="02020603050405020304" pitchFamily="18" charset="0"/>
                <a:ea typeface="Tahoma" panose="020B0604030504040204" pitchFamily="34" charset="0"/>
                <a:cs typeface="Times New Roman" panose="02020603050405020304" pitchFamily="18" charset="0"/>
              </a:rPr>
              <a:t>možnost poučit se z úspěchů a neúspěchů obdobných skupin</a:t>
            </a:r>
          </a:p>
          <a:p>
            <a:pPr marL="449580">
              <a:lnSpc>
                <a:spcPct val="100000"/>
              </a:lnSpc>
              <a:spcBef>
                <a:spcPts val="0"/>
              </a:spcBef>
            </a:pPr>
            <a:r>
              <a:rPr lang="cs-CZ" sz="1800" dirty="0">
                <a:latin typeface="Times New Roman" panose="02020603050405020304" pitchFamily="18" charset="0"/>
                <a:cs typeface="Times New Roman" panose="02020603050405020304" pitchFamily="18" charset="0"/>
              </a:rPr>
              <a:t>posouzení postavení organizace v daném odvětví </a:t>
            </a:r>
            <a:r>
              <a:rPr lang="cs-CZ" sz="1800" dirty="0">
                <a:latin typeface="Times New Roman" panose="02020603050405020304" pitchFamily="18" charset="0"/>
                <a:ea typeface="Tahoma" panose="020B0604030504040204" pitchFamily="34" charset="0"/>
                <a:cs typeface="Times New Roman" panose="02020603050405020304" pitchFamily="18" charset="0"/>
              </a:rPr>
              <a:t>→ víme,</a:t>
            </a:r>
            <a:r>
              <a:rPr lang="cs-CZ" sz="1800" dirty="0">
                <a:latin typeface="Times New Roman" panose="02020603050405020304" pitchFamily="18" charset="0"/>
                <a:cs typeface="Times New Roman" panose="02020603050405020304" pitchFamily="18" charset="0"/>
              </a:rPr>
              <a:t> co organizace dělá dobře a co špatně</a:t>
            </a:r>
          </a:p>
          <a:p>
            <a:pPr marL="906780" lvl="1">
              <a:lnSpc>
                <a:spcPct val="100000"/>
              </a:lnSpc>
              <a:spcBef>
                <a:spcPts val="0"/>
              </a:spcBef>
            </a:pPr>
            <a:endParaRPr lang="cs-CZ" sz="1800" dirty="0">
              <a:latin typeface="Times New Roman" panose="02020603050405020304" pitchFamily="18" charset="0"/>
              <a:cs typeface="Times New Roman" panose="02020603050405020304" pitchFamily="18" charset="0"/>
            </a:endParaRPr>
          </a:p>
          <a:p>
            <a:pPr marL="0" lvl="0" indent="0">
              <a:lnSpc>
                <a:spcPct val="100000"/>
              </a:lnSpc>
              <a:spcBef>
                <a:spcPts val="0"/>
              </a:spcBef>
              <a:buNone/>
            </a:pPr>
            <a:r>
              <a:rPr lang="cs-CZ" sz="1800" dirty="0">
                <a:effectLst/>
                <a:latin typeface="Times New Roman" panose="02020603050405020304" pitchFamily="18" charset="0"/>
                <a:ea typeface="Calibri" panose="020F0502020204030204" pitchFamily="34" charset="0"/>
                <a:cs typeface="Times New Roman" panose="02020603050405020304" pitchFamily="18" charset="0"/>
              </a:rPr>
              <a:t>2) </a:t>
            </a:r>
            <a:r>
              <a:rPr lang="cs-CZ" sz="1800" b="1" u="sng" dirty="0">
                <a:effectLst/>
                <a:latin typeface="Times New Roman" panose="02020603050405020304" pitchFamily="18" charset="0"/>
                <a:ea typeface="Calibri" panose="020F0502020204030204" pitchFamily="34" charset="0"/>
                <a:cs typeface="Times New Roman" panose="02020603050405020304" pitchFamily="18" charset="0"/>
              </a:rPr>
              <a:t>ANALÝZA VNITŘNÍHO (INTERNÍHO) PROSTŘEDÍ INSTITUCE</a:t>
            </a:r>
          </a:p>
          <a:p>
            <a:pPr marL="0" indent="0">
              <a:lnSpc>
                <a:spcPct val="100000"/>
              </a:lnSpc>
              <a:spcBef>
                <a:spcPts val="0"/>
              </a:spcBef>
              <a:buNone/>
            </a:pPr>
            <a:r>
              <a:rPr lang="cs-CZ" sz="1800" dirty="0">
                <a:latin typeface="Times New Roman" panose="02020603050405020304" pitchFamily="18" charset="0"/>
                <a:ea typeface="Tahoma" panose="020B0604030504040204" pitchFamily="34" charset="0"/>
                <a:cs typeface="Times New Roman" panose="02020603050405020304" pitchFamily="18" charset="0"/>
              </a:rPr>
              <a:t>→  </a:t>
            </a:r>
            <a:r>
              <a:rPr lang="cs-CZ" sz="1800" dirty="0">
                <a:latin typeface="Times New Roman" panose="02020603050405020304" pitchFamily="18" charset="0"/>
                <a:cs typeface="Times New Roman" panose="02020603050405020304" pitchFamily="18" charset="0"/>
              </a:rPr>
              <a:t>provádění = náročné </a:t>
            </a:r>
            <a:r>
              <a:rPr lang="cs-CZ" sz="1800" dirty="0">
                <a:latin typeface="Times New Roman" panose="02020603050405020304" pitchFamily="18" charset="0"/>
                <a:ea typeface="Tahoma" panose="020B0604030504040204" pitchFamily="34" charset="0"/>
                <a:cs typeface="Times New Roman" panose="02020603050405020304" pitchFamily="18" charset="0"/>
              </a:rPr>
              <a:t>→ </a:t>
            </a:r>
            <a:r>
              <a:rPr lang="cs-CZ" sz="1800" dirty="0">
                <a:latin typeface="Times New Roman" panose="02020603050405020304" pitchFamily="18" charset="0"/>
                <a:cs typeface="Times New Roman" panose="02020603050405020304" pitchFamily="18" charset="0"/>
              </a:rPr>
              <a:t>vyžaduje objektivnost při zkoumání slabých stránek a sebevědomí při popisu těch silných</a:t>
            </a:r>
          </a:p>
          <a:p>
            <a:pPr marL="0" indent="0">
              <a:lnSpc>
                <a:spcPct val="100000"/>
              </a:lnSpc>
              <a:spcBef>
                <a:spcPts val="0"/>
              </a:spcBef>
              <a:buNone/>
            </a:pPr>
            <a:endParaRPr lang="cs-CZ" sz="1800" dirty="0">
              <a:latin typeface="Times New Roman" panose="02020603050405020304" pitchFamily="18" charset="0"/>
              <a:ea typeface="Tahoma" panose="020B0604030504040204" pitchFamily="34" charset="0"/>
              <a:cs typeface="Times New Roman" panose="02020603050405020304" pitchFamily="18" charset="0"/>
            </a:endParaRPr>
          </a:p>
          <a:p>
            <a:pPr marL="0" indent="0">
              <a:lnSpc>
                <a:spcPct val="100000"/>
              </a:lnSpc>
              <a:spcBef>
                <a:spcPts val="0"/>
              </a:spcBef>
              <a:buNone/>
            </a:pPr>
            <a:endParaRPr lang="cs-CZ" sz="1800" dirty="0">
              <a:latin typeface="Times New Roman" panose="02020603050405020304" pitchFamily="18" charset="0"/>
              <a:ea typeface="Tahoma" panose="020B0604030504040204" pitchFamily="34" charset="0"/>
              <a:cs typeface="Times New Roman" panose="02020603050405020304" pitchFamily="18" charset="0"/>
            </a:endParaRPr>
          </a:p>
        </p:txBody>
      </p:sp>
    </p:spTree>
    <p:extLst>
      <p:ext uri="{BB962C8B-B14F-4D97-AF65-F5344CB8AC3E}">
        <p14:creationId xmlns:p14="http://schemas.microsoft.com/office/powerpoint/2010/main" val="145526267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E0BD5A8-ABBE-48C5-9EEB-732FA2DF020F}"/>
              </a:ext>
            </a:extLst>
          </p:cNvPr>
          <p:cNvSpPr>
            <a:spLocks noGrp="1"/>
          </p:cNvSpPr>
          <p:nvPr>
            <p:ph type="title"/>
          </p:nvPr>
        </p:nvSpPr>
        <p:spPr>
          <a:xfrm>
            <a:off x="838200" y="365126"/>
            <a:ext cx="10515600" cy="768216"/>
          </a:xfrm>
        </p:spPr>
        <p:txBody>
          <a:bodyPr>
            <a:normAutofit/>
          </a:bodyPr>
          <a:lstStyle/>
          <a:p>
            <a:pPr algn="ctr"/>
            <a:r>
              <a:rPr lang="cs-CZ" sz="4000" b="1" dirty="0">
                <a:latin typeface="Times New Roman" panose="02020603050405020304" pitchFamily="18" charset="0"/>
                <a:ea typeface="+mn-ea"/>
                <a:cs typeface="Times New Roman" panose="02020603050405020304" pitchFamily="18" charset="0"/>
              </a:rPr>
              <a:t>Analýza prostředí</a:t>
            </a:r>
          </a:p>
        </p:txBody>
      </p:sp>
      <p:sp>
        <p:nvSpPr>
          <p:cNvPr id="3" name="Zástupný obsah 2">
            <a:extLst>
              <a:ext uri="{FF2B5EF4-FFF2-40B4-BE49-F238E27FC236}">
                <a16:creationId xmlns:a16="http://schemas.microsoft.com/office/drawing/2014/main" id="{F05BED81-7756-4ABB-8061-67C2E8EB3D16}"/>
              </a:ext>
            </a:extLst>
          </p:cNvPr>
          <p:cNvSpPr>
            <a:spLocks noGrp="1"/>
          </p:cNvSpPr>
          <p:nvPr>
            <p:ph idx="1"/>
          </p:nvPr>
        </p:nvSpPr>
        <p:spPr>
          <a:xfrm>
            <a:off x="502276" y="1236372"/>
            <a:ext cx="11075831" cy="5256502"/>
          </a:xfrm>
        </p:spPr>
        <p:txBody>
          <a:bodyPr>
            <a:noAutofit/>
          </a:bodyPr>
          <a:lstStyle/>
          <a:p>
            <a:pPr marL="0" indent="0">
              <a:lnSpc>
                <a:spcPct val="100000"/>
              </a:lnSpc>
              <a:spcBef>
                <a:spcPts val="0"/>
              </a:spcBef>
              <a:buNone/>
            </a:pPr>
            <a:r>
              <a:rPr lang="cs-CZ" sz="1800" dirty="0">
                <a:latin typeface="Times New Roman" panose="02020603050405020304" pitchFamily="18" charset="0"/>
                <a:cs typeface="Times New Roman" panose="02020603050405020304" pitchFamily="18" charset="0"/>
              </a:rPr>
              <a:t>Porovnáním vnitřních a vnějších faktorů </a:t>
            </a:r>
          </a:p>
          <a:p>
            <a:pPr marL="0" indent="0">
              <a:lnSpc>
                <a:spcPct val="100000"/>
              </a:lnSpc>
              <a:spcBef>
                <a:spcPts val="0"/>
              </a:spcBef>
              <a:buNone/>
            </a:pPr>
            <a:r>
              <a:rPr lang="cs-CZ" sz="1800" dirty="0">
                <a:latin typeface="Times New Roman" panose="02020603050405020304" pitchFamily="18" charset="0"/>
                <a:ea typeface="Tahoma" panose="020B0604030504040204" pitchFamily="34" charset="0"/>
                <a:cs typeface="Times New Roman" panose="02020603050405020304" pitchFamily="18" charset="0"/>
              </a:rPr>
              <a:t>→ umožnuje </a:t>
            </a:r>
            <a:r>
              <a:rPr lang="cs-CZ" sz="1800" dirty="0">
                <a:latin typeface="Times New Roman" panose="02020603050405020304" pitchFamily="18" charset="0"/>
                <a:cs typeface="Times New Roman" panose="02020603050405020304" pitchFamily="18" charset="0"/>
              </a:rPr>
              <a:t>vytyčit ty oblasti, kterými se organizace musí zabývat ve svém strategickém plánu </a:t>
            </a:r>
          </a:p>
          <a:p>
            <a:pPr marL="0" indent="0">
              <a:lnSpc>
                <a:spcPct val="100000"/>
              </a:lnSpc>
              <a:spcBef>
                <a:spcPts val="0"/>
              </a:spcBef>
              <a:buNone/>
            </a:pPr>
            <a:r>
              <a:rPr lang="cs-CZ" sz="1800" dirty="0">
                <a:latin typeface="Times New Roman" panose="02020603050405020304" pitchFamily="18" charset="0"/>
                <a:ea typeface="Tahoma" panose="020B0604030504040204" pitchFamily="34" charset="0"/>
                <a:cs typeface="Times New Roman" panose="02020603050405020304" pitchFamily="18" charset="0"/>
              </a:rPr>
              <a:t>→ </a:t>
            </a:r>
            <a:r>
              <a:rPr lang="cs-CZ" sz="1800" dirty="0">
                <a:latin typeface="Times New Roman" panose="02020603050405020304" pitchFamily="18" charset="0"/>
                <a:cs typeface="Times New Roman" panose="02020603050405020304" pitchFamily="18" charset="0"/>
              </a:rPr>
              <a:t>silné stránky (musí využít) X slabé stránky (musí překonat) </a:t>
            </a:r>
          </a:p>
          <a:p>
            <a:pPr marL="342900" lvl="0" indent="-342900">
              <a:lnSpc>
                <a:spcPct val="100000"/>
              </a:lnSpc>
              <a:spcBef>
                <a:spcPts val="0"/>
              </a:spcBef>
              <a:buFont typeface="Arial" panose="020B0604020202020204" pitchFamily="34" charset="0"/>
              <a:buChar char="-"/>
            </a:pPr>
            <a:endParaRPr lang="cs-CZ" sz="1800" dirty="0">
              <a:latin typeface="Times New Roman" panose="02020603050405020304" pitchFamily="18" charset="0"/>
              <a:cs typeface="Times New Roman" panose="02020603050405020304" pitchFamily="18" charset="0"/>
            </a:endParaRPr>
          </a:p>
          <a:p>
            <a:pPr marL="0" lvl="0" indent="0">
              <a:lnSpc>
                <a:spcPct val="100000"/>
              </a:lnSpc>
              <a:spcBef>
                <a:spcPts val="0"/>
              </a:spcBef>
              <a:buNone/>
            </a:pPr>
            <a:endParaRPr lang="cs-CZ" sz="1800" dirty="0">
              <a:latin typeface="Times New Roman" panose="02020603050405020304" pitchFamily="18" charset="0"/>
              <a:cs typeface="Times New Roman" panose="02020603050405020304" pitchFamily="18" charset="0"/>
            </a:endParaRPr>
          </a:p>
          <a:p>
            <a:pPr marL="0" indent="0">
              <a:lnSpc>
                <a:spcPct val="100000"/>
              </a:lnSpc>
              <a:spcBef>
                <a:spcPts val="0"/>
              </a:spcBef>
              <a:buNone/>
            </a:pPr>
            <a:r>
              <a:rPr lang="cs-CZ" sz="1800" dirty="0">
                <a:effectLst/>
                <a:latin typeface="Times New Roman" panose="02020603050405020304" pitchFamily="18" charset="0"/>
                <a:ea typeface="Calibri" panose="020F0502020204030204" pitchFamily="34" charset="0"/>
                <a:cs typeface="Times New Roman" panose="02020603050405020304" pitchFamily="18" charset="0"/>
              </a:rPr>
              <a:t>Pro zjištění této situace se využívají různé </a:t>
            </a:r>
            <a:r>
              <a:rPr lang="cs-CZ" sz="1800" b="1" u="sng" dirty="0">
                <a:effectLst/>
                <a:latin typeface="Times New Roman" panose="02020603050405020304" pitchFamily="18" charset="0"/>
                <a:ea typeface="Calibri" panose="020F0502020204030204" pitchFamily="34" charset="0"/>
                <a:cs typeface="Times New Roman" panose="02020603050405020304" pitchFamily="18" charset="0"/>
              </a:rPr>
              <a:t>metody strategických analýz</a:t>
            </a:r>
            <a:r>
              <a:rPr lang="cs-CZ" sz="1800" dirty="0">
                <a:effectLst/>
                <a:latin typeface="Times New Roman" panose="02020603050405020304" pitchFamily="18" charset="0"/>
                <a:ea typeface="Calibri" panose="020F0502020204030204" pitchFamily="34" charset="0"/>
                <a:cs typeface="Times New Roman" panose="02020603050405020304" pitchFamily="18" charset="0"/>
              </a:rPr>
              <a:t>. </a:t>
            </a:r>
          </a:p>
          <a:p>
            <a:pPr marL="0" indent="0">
              <a:lnSpc>
                <a:spcPct val="100000"/>
              </a:lnSpc>
              <a:spcBef>
                <a:spcPts val="0"/>
              </a:spcBef>
              <a:buNone/>
            </a:pPr>
            <a:endParaRPr lang="cs-CZ" sz="1800" dirty="0">
              <a:effectLst/>
              <a:latin typeface="Times New Roman" panose="02020603050405020304" pitchFamily="18" charset="0"/>
              <a:ea typeface="Calibri" panose="020F0502020204030204" pitchFamily="34" charset="0"/>
              <a:cs typeface="Times New Roman" panose="02020603050405020304" pitchFamily="18" charset="0"/>
            </a:endParaRPr>
          </a:p>
          <a:p>
            <a:pPr marL="342900" indent="-342900">
              <a:lnSpc>
                <a:spcPct val="100000"/>
              </a:lnSpc>
              <a:spcBef>
                <a:spcPts val="0"/>
              </a:spcBef>
              <a:buFont typeface="+mj-lt"/>
              <a:buAutoNum type="alphaLcParenR"/>
            </a:pPr>
            <a:r>
              <a:rPr lang="cs-CZ" sz="1800" dirty="0">
                <a:effectLst/>
                <a:latin typeface="Times New Roman" panose="02020603050405020304" pitchFamily="18" charset="0"/>
                <a:ea typeface="Calibri" panose="020F0502020204030204" pitchFamily="34" charset="0"/>
                <a:cs typeface="Times New Roman" panose="02020603050405020304" pitchFamily="18" charset="0"/>
              </a:rPr>
              <a:t>analýza zaměřené na vnitřní i vnější prostředí </a:t>
            </a:r>
            <a:r>
              <a:rPr lang="cs-CZ" sz="1800" dirty="0">
                <a:latin typeface="Times New Roman" panose="02020603050405020304" pitchFamily="18" charset="0"/>
                <a:ea typeface="Tahoma" panose="020B0604030504040204" pitchFamily="34" charset="0"/>
                <a:cs typeface="Times New Roman" panose="02020603050405020304" pitchFamily="18" charset="0"/>
              </a:rPr>
              <a:t>→ </a:t>
            </a:r>
            <a:r>
              <a:rPr lang="cs-CZ" sz="1800" b="1" dirty="0">
                <a:effectLst/>
                <a:latin typeface="Times New Roman" panose="02020603050405020304" pitchFamily="18" charset="0"/>
                <a:ea typeface="Calibri" panose="020F0502020204030204" pitchFamily="34" charset="0"/>
                <a:cs typeface="Times New Roman" panose="02020603050405020304" pitchFamily="18" charset="0"/>
              </a:rPr>
              <a:t>SWOT analýza </a:t>
            </a:r>
          </a:p>
          <a:p>
            <a:pPr marL="342900" indent="-342900">
              <a:lnSpc>
                <a:spcPct val="100000"/>
              </a:lnSpc>
              <a:spcBef>
                <a:spcPts val="0"/>
              </a:spcBef>
              <a:buFont typeface="+mj-lt"/>
              <a:buAutoNum type="alphaLcParenR"/>
            </a:pPr>
            <a:r>
              <a:rPr lang="cs-CZ" sz="1800" dirty="0">
                <a:effectLst/>
                <a:latin typeface="Times New Roman" panose="02020603050405020304" pitchFamily="18" charset="0"/>
                <a:ea typeface="Calibri" panose="020F0502020204030204" pitchFamily="34" charset="0"/>
                <a:cs typeface="Times New Roman" panose="02020603050405020304" pitchFamily="18" charset="0"/>
              </a:rPr>
              <a:t>analýza zaměřené na vnější prostředí (faktory) </a:t>
            </a:r>
            <a:r>
              <a:rPr lang="cs-CZ" sz="1800" dirty="0">
                <a:latin typeface="Times New Roman" panose="02020603050405020304" pitchFamily="18" charset="0"/>
                <a:ea typeface="Tahoma" panose="020B0604030504040204" pitchFamily="34" charset="0"/>
                <a:cs typeface="Times New Roman" panose="02020603050405020304" pitchFamily="18" charset="0"/>
              </a:rPr>
              <a:t>→</a:t>
            </a:r>
            <a:r>
              <a:rPr lang="cs-CZ"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cs-CZ" sz="1800" b="1" dirty="0">
                <a:effectLst/>
                <a:latin typeface="Times New Roman" panose="02020603050405020304" pitchFamily="18" charset="0"/>
                <a:ea typeface="Calibri" panose="020F0502020204030204" pitchFamily="34" charset="0"/>
                <a:cs typeface="Times New Roman" panose="02020603050405020304" pitchFamily="18" charset="0"/>
              </a:rPr>
              <a:t>STEP analýza</a:t>
            </a:r>
          </a:p>
          <a:p>
            <a:pPr marL="342900" indent="-342900">
              <a:lnSpc>
                <a:spcPct val="100000"/>
              </a:lnSpc>
              <a:spcBef>
                <a:spcPts val="0"/>
              </a:spcBef>
              <a:buFont typeface="+mj-lt"/>
              <a:buAutoNum type="alphaLcParenR"/>
            </a:pPr>
            <a:r>
              <a:rPr lang="cs-CZ" sz="1800" dirty="0">
                <a:effectLst/>
                <a:latin typeface="Times New Roman" panose="02020603050405020304" pitchFamily="18" charset="0"/>
                <a:ea typeface="Calibri" panose="020F0502020204030204" pitchFamily="34" charset="0"/>
                <a:cs typeface="Times New Roman" panose="02020603050405020304" pitchFamily="18" charset="0"/>
              </a:rPr>
              <a:t>analýza zaměřené na vnitřní prostředí (faktory) </a:t>
            </a:r>
            <a:r>
              <a:rPr lang="cs-CZ" sz="1800" dirty="0">
                <a:latin typeface="Times New Roman" panose="02020603050405020304" pitchFamily="18" charset="0"/>
                <a:ea typeface="Tahoma" panose="020B0604030504040204" pitchFamily="34" charset="0"/>
                <a:cs typeface="Times New Roman" panose="02020603050405020304" pitchFamily="18" charset="0"/>
              </a:rPr>
              <a:t>→</a:t>
            </a:r>
            <a:r>
              <a:rPr lang="cs-CZ"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cs-CZ" sz="1800" b="1" dirty="0">
                <a:effectLst/>
                <a:latin typeface="Times New Roman" panose="02020603050405020304" pitchFamily="18" charset="0"/>
                <a:ea typeface="Calibri" panose="020F0502020204030204" pitchFamily="34" charset="0"/>
                <a:cs typeface="Times New Roman" panose="02020603050405020304" pitchFamily="18" charset="0"/>
              </a:rPr>
              <a:t>model „7S“</a:t>
            </a:r>
            <a:endParaRPr lang="cs-CZ" sz="1800" b="1" dirty="0">
              <a:latin typeface="Times New Roman" panose="02020603050405020304" pitchFamily="18" charset="0"/>
              <a:ea typeface="Calibri" panose="020F0502020204030204" pitchFamily="34" charset="0"/>
              <a:cs typeface="Times New Roman" panose="02020603050405020304" pitchFamily="18" charset="0"/>
            </a:endParaRPr>
          </a:p>
          <a:p>
            <a:pPr marL="342900" indent="-342900">
              <a:lnSpc>
                <a:spcPct val="100000"/>
              </a:lnSpc>
              <a:spcBef>
                <a:spcPts val="0"/>
              </a:spcBef>
              <a:buFont typeface="+mj-lt"/>
              <a:buAutoNum type="alphaLcParenR"/>
            </a:pPr>
            <a:r>
              <a:rPr lang="cs-CZ" sz="1800" dirty="0">
                <a:effectLst/>
                <a:latin typeface="Times New Roman" panose="02020603050405020304" pitchFamily="18" charset="0"/>
                <a:ea typeface="Calibri" panose="020F0502020204030204" pitchFamily="34" charset="0"/>
                <a:cs typeface="Times New Roman" panose="02020603050405020304" pitchFamily="18" charset="0"/>
              </a:rPr>
              <a:t>další typy analýz </a:t>
            </a:r>
            <a:r>
              <a:rPr lang="cs-CZ" sz="1800" dirty="0">
                <a:latin typeface="Times New Roman" panose="02020603050405020304" pitchFamily="18" charset="0"/>
                <a:ea typeface="Tahoma" panose="020B0604030504040204" pitchFamily="34" charset="0"/>
                <a:cs typeface="Times New Roman" panose="02020603050405020304" pitchFamily="18" charset="0"/>
              </a:rPr>
              <a:t>→ </a:t>
            </a:r>
            <a:r>
              <a:rPr lang="cs-CZ" sz="1800" b="1" dirty="0">
                <a:latin typeface="Times New Roman" panose="02020603050405020304" pitchFamily="18" charset="0"/>
                <a:ea typeface="Tahoma" panose="020B0604030504040204" pitchFamily="34" charset="0"/>
                <a:cs typeface="Times New Roman" panose="02020603050405020304" pitchFamily="18" charset="0"/>
              </a:rPr>
              <a:t>a</a:t>
            </a:r>
            <a:r>
              <a:rPr lang="cs-CZ" sz="1800" b="1" dirty="0">
                <a:effectLst/>
                <a:latin typeface="Times New Roman" panose="02020603050405020304" pitchFamily="18" charset="0"/>
                <a:ea typeface="Times New Roman" panose="02020603050405020304" pitchFamily="18" charset="0"/>
                <a:cs typeface="Times New Roman" panose="02020603050405020304" pitchFamily="18" charset="0"/>
              </a:rPr>
              <a:t>nalýza silového pole</a:t>
            </a:r>
          </a:p>
          <a:p>
            <a:pPr marL="342900" indent="-342900">
              <a:lnSpc>
                <a:spcPct val="100000"/>
              </a:lnSpc>
              <a:spcBef>
                <a:spcPts val="0"/>
              </a:spcBef>
              <a:buAutoNum type="alphaLcParenR"/>
            </a:pPr>
            <a:endParaRPr lang="cs-CZ" sz="1800" dirty="0">
              <a:effectLst/>
              <a:latin typeface="Times New Roman" panose="02020603050405020304" pitchFamily="18" charset="0"/>
              <a:ea typeface="Calibri" panose="020F0502020204030204" pitchFamily="34" charset="0"/>
              <a:cs typeface="Times New Roman" panose="02020603050405020304" pitchFamily="18" charset="0"/>
            </a:endParaRPr>
          </a:p>
          <a:p>
            <a:pPr marL="0" indent="0">
              <a:lnSpc>
                <a:spcPct val="100000"/>
              </a:lnSpc>
              <a:spcBef>
                <a:spcPts val="0"/>
              </a:spcBef>
              <a:buNone/>
            </a:pPr>
            <a:endParaRPr lang="cs-CZ" sz="18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0" indent="0">
              <a:lnSpc>
                <a:spcPct val="100000"/>
              </a:lnSpc>
              <a:spcBef>
                <a:spcPts val="0"/>
              </a:spcBef>
              <a:buNone/>
            </a:pPr>
            <a:r>
              <a:rPr lang="cs-CZ" sz="1800" dirty="0">
                <a:effectLst/>
                <a:latin typeface="Times New Roman" panose="02020603050405020304" pitchFamily="18" charset="0"/>
                <a:ea typeface="Times New Roman" panose="02020603050405020304" pitchFamily="18" charset="0"/>
                <a:cs typeface="Times New Roman" panose="02020603050405020304" pitchFamily="18" charset="0"/>
              </a:rPr>
              <a:t>Komplexní strategickou analýzu představuje SWOT analýza </a:t>
            </a:r>
            <a:r>
              <a:rPr lang="cs-CZ" sz="1800" dirty="0">
                <a:latin typeface="Times New Roman" panose="02020603050405020304" pitchFamily="18" charset="0"/>
                <a:ea typeface="Tahoma" panose="020B0604030504040204" pitchFamily="34" charset="0"/>
                <a:cs typeface="Times New Roman" panose="02020603050405020304" pitchFamily="18" charset="0"/>
              </a:rPr>
              <a:t>→ v naší oblasti nejčastěji používaná!!!</a:t>
            </a:r>
            <a:r>
              <a:rPr lang="cs-CZ" sz="180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cs-CZ" sz="1800" dirty="0">
              <a:effectLst/>
              <a:latin typeface="Times New Roman" panose="02020603050405020304" pitchFamily="18" charset="0"/>
              <a:ea typeface="Calibri" panose="020F0502020204030204" pitchFamily="34" charset="0"/>
              <a:cs typeface="Times New Roman" panose="02020603050405020304" pitchFamily="18" charset="0"/>
            </a:endParaRPr>
          </a:p>
          <a:p>
            <a:pPr marL="0" lvl="0" indent="0">
              <a:lnSpc>
                <a:spcPct val="100000"/>
              </a:lnSpc>
              <a:spcBef>
                <a:spcPts val="0"/>
              </a:spcBef>
              <a:buNone/>
            </a:pPr>
            <a:endParaRPr lang="cs-CZ" sz="1800" dirty="0">
              <a:latin typeface="Times New Roman" panose="02020603050405020304" pitchFamily="18" charset="0"/>
              <a:cs typeface="Times New Roman" panose="02020603050405020304" pitchFamily="18" charset="0"/>
            </a:endParaRPr>
          </a:p>
          <a:p>
            <a:pPr marL="0" indent="0">
              <a:lnSpc>
                <a:spcPct val="100000"/>
              </a:lnSpc>
              <a:spcBef>
                <a:spcPts val="0"/>
              </a:spcBef>
              <a:buNone/>
            </a:pPr>
            <a:r>
              <a:rPr lang="cs-CZ" sz="1800" dirty="0">
                <a:latin typeface="Times New Roman" panose="02020603050405020304" pitchFamily="18" charset="0"/>
                <a:cs typeface="Times New Roman" panose="02020603050405020304" pitchFamily="18" charset="0"/>
              </a:rPr>
              <a:t> </a:t>
            </a:r>
          </a:p>
          <a:p>
            <a:pPr>
              <a:lnSpc>
                <a:spcPct val="100000"/>
              </a:lnSpc>
              <a:spcBef>
                <a:spcPts val="0"/>
              </a:spcBef>
            </a:pPr>
            <a:endParaRPr lang="cs-CZ" sz="1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3184540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17D38C3-41B1-40B4-8643-28AFEBEABD7D}"/>
              </a:ext>
            </a:extLst>
          </p:cNvPr>
          <p:cNvSpPr>
            <a:spLocks noGrp="1"/>
          </p:cNvSpPr>
          <p:nvPr>
            <p:ph type="title"/>
          </p:nvPr>
        </p:nvSpPr>
        <p:spPr>
          <a:xfrm>
            <a:off x="838200" y="365125"/>
            <a:ext cx="10515600" cy="690943"/>
          </a:xfrm>
        </p:spPr>
        <p:txBody>
          <a:bodyPr>
            <a:normAutofit/>
          </a:bodyPr>
          <a:lstStyle/>
          <a:p>
            <a:pPr algn="ctr"/>
            <a:r>
              <a:rPr lang="cs-CZ" sz="4000" b="1" dirty="0">
                <a:effectLst/>
                <a:latin typeface="Times New Roman" panose="02020603050405020304" pitchFamily="18" charset="0"/>
                <a:ea typeface="Calibri" panose="020F0502020204030204" pitchFamily="34" charset="0"/>
                <a:cs typeface="Times New Roman" panose="02020603050405020304" pitchFamily="18" charset="0"/>
              </a:rPr>
              <a:t>SWOT analýza</a:t>
            </a:r>
            <a:endParaRPr lang="cs-CZ" sz="4000" dirty="0"/>
          </a:p>
        </p:txBody>
      </p:sp>
      <p:sp>
        <p:nvSpPr>
          <p:cNvPr id="3" name="Zástupný obsah 2">
            <a:extLst>
              <a:ext uri="{FF2B5EF4-FFF2-40B4-BE49-F238E27FC236}">
                <a16:creationId xmlns:a16="http://schemas.microsoft.com/office/drawing/2014/main" id="{1BB36CA3-6A13-407D-83C0-8F1A81D4DD3F}"/>
              </a:ext>
            </a:extLst>
          </p:cNvPr>
          <p:cNvSpPr>
            <a:spLocks noGrp="1"/>
          </p:cNvSpPr>
          <p:nvPr>
            <p:ph idx="1"/>
          </p:nvPr>
        </p:nvSpPr>
        <p:spPr>
          <a:xfrm>
            <a:off x="838200" y="1275008"/>
            <a:ext cx="10515600" cy="4901955"/>
          </a:xfrm>
        </p:spPr>
        <p:txBody>
          <a:bodyPr>
            <a:normAutofit/>
          </a:bodyPr>
          <a:lstStyle/>
          <a:p>
            <a:pPr marL="0" indent="0">
              <a:lnSpc>
                <a:spcPct val="100000"/>
              </a:lnSpc>
              <a:spcBef>
                <a:spcPts val="0"/>
              </a:spcBef>
              <a:buNone/>
            </a:pPr>
            <a:r>
              <a:rPr lang="cs-CZ" sz="1800" dirty="0">
                <a:latin typeface="Times New Roman" panose="02020603050405020304" pitchFamily="18" charset="0"/>
                <a:ea typeface="Tahoma" panose="020B0604030504040204" pitchFamily="34" charset="0"/>
                <a:cs typeface="Times New Roman" panose="02020603050405020304" pitchFamily="18" charset="0"/>
              </a:rPr>
              <a:t>Analýza </a:t>
            </a:r>
            <a:r>
              <a:rPr lang="cs-CZ" sz="1800" b="1" u="sng" dirty="0">
                <a:effectLst/>
                <a:latin typeface="Times New Roman" panose="02020603050405020304" pitchFamily="18" charset="0"/>
                <a:ea typeface="Calibri" panose="020F0502020204030204" pitchFamily="34" charset="0"/>
                <a:cs typeface="Times New Roman" panose="02020603050405020304" pitchFamily="18" charset="0"/>
              </a:rPr>
              <a:t>zaměřená na vnitřní i vnější prostředí </a:t>
            </a:r>
          </a:p>
          <a:p>
            <a:pPr>
              <a:lnSpc>
                <a:spcPct val="100000"/>
              </a:lnSpc>
              <a:spcBef>
                <a:spcPts val="0"/>
              </a:spcBef>
            </a:pPr>
            <a:r>
              <a:rPr lang="cs-CZ" sz="1800" dirty="0">
                <a:effectLst/>
                <a:latin typeface="Times New Roman" panose="02020603050405020304" pitchFamily="18" charset="0"/>
                <a:ea typeface="Calibri" panose="020F0502020204030204" pitchFamily="34" charset="0"/>
                <a:cs typeface="Times New Roman" panose="02020603050405020304" pitchFamily="18" charset="0"/>
              </a:rPr>
              <a:t>nejčastěji používaný typ analýzy </a:t>
            </a:r>
            <a:r>
              <a:rPr lang="cs-CZ" sz="1800" dirty="0">
                <a:latin typeface="Times New Roman" panose="02020603050405020304" pitchFamily="18" charset="0"/>
                <a:ea typeface="Tahoma" panose="020B0604030504040204" pitchFamily="34" charset="0"/>
                <a:cs typeface="Times New Roman" panose="02020603050405020304" pitchFamily="18" charset="0"/>
              </a:rPr>
              <a:t>→ nejobsáhlejší, nejobjektivnější</a:t>
            </a:r>
            <a:r>
              <a:rPr lang="cs-CZ" sz="1800" dirty="0">
                <a:effectLst/>
                <a:latin typeface="Times New Roman" panose="02020603050405020304" pitchFamily="18" charset="0"/>
                <a:ea typeface="Calibri" panose="020F0502020204030204" pitchFamily="34" charset="0"/>
                <a:cs typeface="Times New Roman" panose="02020603050405020304" pitchFamily="18" charset="0"/>
              </a:rPr>
              <a:t> </a:t>
            </a:r>
          </a:p>
          <a:p>
            <a:pPr>
              <a:lnSpc>
                <a:spcPct val="100000"/>
              </a:lnSpc>
              <a:spcBef>
                <a:spcPts val="0"/>
              </a:spcBef>
            </a:pPr>
            <a:r>
              <a:rPr lang="cs-CZ" sz="1800" dirty="0">
                <a:latin typeface="Times New Roman" panose="02020603050405020304" pitchFamily="18" charset="0"/>
                <a:ea typeface="Calibri" panose="020F0502020204030204" pitchFamily="34" charset="0"/>
                <a:cs typeface="Times New Roman" panose="02020603050405020304" pitchFamily="18" charset="0"/>
              </a:rPr>
              <a:t>n</a:t>
            </a:r>
            <a:r>
              <a:rPr lang="cs-CZ" sz="1800" dirty="0">
                <a:effectLst/>
                <a:latin typeface="Times New Roman" panose="02020603050405020304" pitchFamily="18" charset="0"/>
                <a:ea typeface="Calibri" panose="020F0502020204030204" pitchFamily="34" charset="0"/>
                <a:cs typeface="Times New Roman" panose="02020603050405020304" pitchFamily="18" charset="0"/>
              </a:rPr>
              <a:t>ázev = zkratka z anglických výrazů:</a:t>
            </a:r>
          </a:p>
          <a:p>
            <a:pPr>
              <a:lnSpc>
                <a:spcPct val="100000"/>
              </a:lnSpc>
              <a:spcBef>
                <a:spcPts val="0"/>
              </a:spcBef>
            </a:pPr>
            <a:endParaRPr lang="cs-CZ" sz="1800" dirty="0">
              <a:effectLst/>
              <a:latin typeface="Times New Roman" panose="02020603050405020304" pitchFamily="18" charset="0"/>
              <a:ea typeface="Calibri" panose="020F0502020204030204" pitchFamily="34" charset="0"/>
              <a:cs typeface="Times New Roman" panose="02020603050405020304" pitchFamily="18" charset="0"/>
            </a:endParaRPr>
          </a:p>
          <a:p>
            <a:pPr lvl="1">
              <a:lnSpc>
                <a:spcPct val="100000"/>
              </a:lnSpc>
              <a:spcBef>
                <a:spcPts val="0"/>
              </a:spcBef>
            </a:pPr>
            <a:r>
              <a:rPr lang="cs-CZ" sz="1800" b="1" dirty="0">
                <a:effectLst/>
                <a:latin typeface="Times New Roman" panose="02020603050405020304" pitchFamily="18" charset="0"/>
                <a:ea typeface="Calibri" panose="020F0502020204030204" pitchFamily="34" charset="0"/>
                <a:cs typeface="Times New Roman" panose="02020603050405020304" pitchFamily="18" charset="0"/>
              </a:rPr>
              <a:t>S</a:t>
            </a:r>
            <a:r>
              <a:rPr lang="cs-CZ"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cs-CZ" sz="1800" dirty="0" err="1">
                <a:effectLst/>
                <a:latin typeface="Times New Roman" panose="02020603050405020304" pitchFamily="18" charset="0"/>
                <a:ea typeface="Calibri" panose="020F0502020204030204" pitchFamily="34" charset="0"/>
                <a:cs typeface="Times New Roman" panose="02020603050405020304" pitchFamily="18" charset="0"/>
              </a:rPr>
              <a:t>Strong</a:t>
            </a:r>
            <a:r>
              <a:rPr lang="cs-CZ"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cs-CZ" sz="1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cs-CZ" sz="1800" i="1" dirty="0">
                <a:effectLst/>
                <a:latin typeface="Times New Roman" panose="02020603050405020304" pitchFamily="18" charset="0"/>
                <a:ea typeface="Times New Roman" panose="02020603050405020304" pitchFamily="18" charset="0"/>
                <a:cs typeface="Times New Roman" panose="02020603050405020304" pitchFamily="18" charset="0"/>
              </a:rPr>
              <a:t>silné stránky</a:t>
            </a:r>
          </a:p>
          <a:p>
            <a:pPr lvl="1">
              <a:lnSpc>
                <a:spcPct val="100000"/>
              </a:lnSpc>
              <a:spcBef>
                <a:spcPts val="0"/>
              </a:spcBef>
            </a:pPr>
            <a:r>
              <a:rPr lang="cs-CZ" sz="1800" b="1" dirty="0">
                <a:effectLst/>
                <a:latin typeface="Times New Roman" panose="02020603050405020304" pitchFamily="18" charset="0"/>
                <a:ea typeface="Times New Roman" panose="02020603050405020304" pitchFamily="18" charset="0"/>
                <a:cs typeface="Times New Roman" panose="02020603050405020304" pitchFamily="18" charset="0"/>
              </a:rPr>
              <a:t>W</a:t>
            </a:r>
            <a:r>
              <a:rPr lang="cs-CZ" sz="1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cs-CZ" sz="1800" dirty="0" err="1">
                <a:effectLst/>
                <a:latin typeface="Times New Roman" panose="02020603050405020304" pitchFamily="18" charset="0"/>
                <a:ea typeface="Times New Roman" panose="02020603050405020304" pitchFamily="18" charset="0"/>
                <a:cs typeface="Times New Roman" panose="02020603050405020304" pitchFamily="18" charset="0"/>
              </a:rPr>
              <a:t>Weakennes</a:t>
            </a:r>
            <a:r>
              <a:rPr lang="cs-CZ" sz="1800" dirty="0">
                <a:effectLst/>
                <a:latin typeface="Times New Roman" panose="02020603050405020304" pitchFamily="18" charset="0"/>
                <a:ea typeface="Times New Roman" panose="02020603050405020304" pitchFamily="18" charset="0"/>
                <a:cs typeface="Times New Roman" panose="02020603050405020304" pitchFamily="18" charset="0"/>
              </a:rPr>
              <a:t>) – </a:t>
            </a:r>
            <a:r>
              <a:rPr lang="cs-CZ" sz="1800" i="1" dirty="0">
                <a:effectLst/>
                <a:latin typeface="Times New Roman" panose="02020603050405020304" pitchFamily="18" charset="0"/>
                <a:ea typeface="Times New Roman" panose="02020603050405020304" pitchFamily="18" charset="0"/>
                <a:cs typeface="Times New Roman" panose="02020603050405020304" pitchFamily="18" charset="0"/>
              </a:rPr>
              <a:t>slabé stránky</a:t>
            </a:r>
            <a:endParaRPr lang="cs-CZ" sz="1800" i="1" dirty="0">
              <a:latin typeface="Times New Roman" panose="02020603050405020304" pitchFamily="18" charset="0"/>
              <a:ea typeface="Times New Roman" panose="02020603050405020304" pitchFamily="18" charset="0"/>
              <a:cs typeface="Times New Roman" panose="02020603050405020304" pitchFamily="18" charset="0"/>
            </a:endParaRPr>
          </a:p>
          <a:p>
            <a:pPr lvl="1">
              <a:lnSpc>
                <a:spcPct val="100000"/>
              </a:lnSpc>
              <a:spcBef>
                <a:spcPts val="0"/>
              </a:spcBef>
            </a:pPr>
            <a:r>
              <a:rPr lang="cs-CZ" sz="1800" b="1" dirty="0">
                <a:effectLst/>
                <a:latin typeface="Times New Roman" panose="02020603050405020304" pitchFamily="18" charset="0"/>
                <a:ea typeface="Times New Roman" panose="02020603050405020304" pitchFamily="18" charset="0"/>
                <a:cs typeface="Times New Roman" panose="02020603050405020304" pitchFamily="18" charset="0"/>
              </a:rPr>
              <a:t>O</a:t>
            </a:r>
            <a:r>
              <a:rPr lang="cs-CZ" sz="1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cs-CZ" sz="1800" dirty="0" err="1">
                <a:effectLst/>
                <a:latin typeface="Times New Roman" panose="02020603050405020304" pitchFamily="18" charset="0"/>
                <a:ea typeface="Times New Roman" panose="02020603050405020304" pitchFamily="18" charset="0"/>
                <a:cs typeface="Times New Roman" panose="02020603050405020304" pitchFamily="18" charset="0"/>
              </a:rPr>
              <a:t>Opportunities</a:t>
            </a:r>
            <a:r>
              <a:rPr lang="cs-CZ" sz="1800" dirty="0">
                <a:effectLst/>
                <a:latin typeface="Times New Roman" panose="02020603050405020304" pitchFamily="18" charset="0"/>
                <a:ea typeface="Times New Roman" panose="02020603050405020304" pitchFamily="18" charset="0"/>
                <a:cs typeface="Times New Roman" panose="02020603050405020304" pitchFamily="18" charset="0"/>
              </a:rPr>
              <a:t>) – </a:t>
            </a:r>
            <a:r>
              <a:rPr lang="cs-CZ" sz="1800" i="1" dirty="0">
                <a:effectLst/>
                <a:latin typeface="Times New Roman" panose="02020603050405020304" pitchFamily="18" charset="0"/>
                <a:ea typeface="Times New Roman" panose="02020603050405020304" pitchFamily="18" charset="0"/>
                <a:cs typeface="Times New Roman" panose="02020603050405020304" pitchFamily="18" charset="0"/>
              </a:rPr>
              <a:t>příležitosti/možnosti</a:t>
            </a:r>
            <a:r>
              <a:rPr lang="cs-CZ" sz="1800" dirty="0">
                <a:effectLst/>
                <a:latin typeface="Times New Roman" panose="02020603050405020304" pitchFamily="18" charset="0"/>
                <a:ea typeface="Times New Roman" panose="02020603050405020304" pitchFamily="18" charset="0"/>
                <a:cs typeface="Times New Roman" panose="02020603050405020304" pitchFamily="18" charset="0"/>
              </a:rPr>
              <a:t> </a:t>
            </a:r>
          </a:p>
          <a:p>
            <a:pPr lvl="1">
              <a:lnSpc>
                <a:spcPct val="100000"/>
              </a:lnSpc>
              <a:spcBef>
                <a:spcPts val="0"/>
              </a:spcBef>
            </a:pPr>
            <a:r>
              <a:rPr lang="cs-CZ" sz="1800" b="1" dirty="0">
                <a:effectLst/>
                <a:latin typeface="Times New Roman" panose="02020603050405020304" pitchFamily="18" charset="0"/>
                <a:ea typeface="Times New Roman" panose="02020603050405020304" pitchFamily="18" charset="0"/>
                <a:cs typeface="Times New Roman" panose="02020603050405020304" pitchFamily="18" charset="0"/>
              </a:rPr>
              <a:t>T </a:t>
            </a:r>
            <a:r>
              <a:rPr lang="cs-CZ" sz="1800" dirty="0">
                <a:effectLst/>
                <a:latin typeface="Times New Roman" panose="02020603050405020304" pitchFamily="18" charset="0"/>
                <a:ea typeface="Times New Roman" panose="02020603050405020304" pitchFamily="18" charset="0"/>
                <a:cs typeface="Times New Roman" panose="02020603050405020304" pitchFamily="18" charset="0"/>
              </a:rPr>
              <a:t>(</a:t>
            </a:r>
            <a:r>
              <a:rPr lang="cs-CZ" sz="1800" dirty="0" err="1">
                <a:effectLst/>
                <a:latin typeface="Times New Roman" panose="02020603050405020304" pitchFamily="18" charset="0"/>
                <a:ea typeface="Times New Roman" panose="02020603050405020304" pitchFamily="18" charset="0"/>
                <a:cs typeface="Times New Roman" panose="02020603050405020304" pitchFamily="18" charset="0"/>
              </a:rPr>
              <a:t>Threats</a:t>
            </a:r>
            <a:r>
              <a:rPr lang="cs-CZ" sz="1800" dirty="0">
                <a:effectLst/>
                <a:latin typeface="Times New Roman" panose="02020603050405020304" pitchFamily="18" charset="0"/>
                <a:ea typeface="Times New Roman" panose="02020603050405020304" pitchFamily="18" charset="0"/>
                <a:cs typeface="Times New Roman" panose="02020603050405020304" pitchFamily="18" charset="0"/>
              </a:rPr>
              <a:t>) – </a:t>
            </a:r>
            <a:r>
              <a:rPr lang="cs-CZ" sz="1800" i="1" dirty="0">
                <a:effectLst/>
                <a:latin typeface="Times New Roman" panose="02020603050405020304" pitchFamily="18" charset="0"/>
                <a:ea typeface="Times New Roman" panose="02020603050405020304" pitchFamily="18" charset="0"/>
                <a:cs typeface="Times New Roman" panose="02020603050405020304" pitchFamily="18" charset="0"/>
              </a:rPr>
              <a:t>hrozby</a:t>
            </a:r>
            <a:endParaRPr lang="cs-CZ" sz="1800" dirty="0">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00000"/>
              </a:lnSpc>
              <a:spcBef>
                <a:spcPts val="0"/>
              </a:spcBef>
            </a:pPr>
            <a:endParaRPr lang="cs-CZ" sz="1800" dirty="0">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00000"/>
              </a:lnSpc>
              <a:spcBef>
                <a:spcPts val="0"/>
              </a:spcBef>
            </a:pPr>
            <a:r>
              <a:rPr lang="cs-CZ" sz="1800" dirty="0">
                <a:effectLst/>
                <a:latin typeface="Times New Roman" panose="02020603050405020304" pitchFamily="18" charset="0"/>
                <a:ea typeface="Calibri" panose="020F0502020204030204" pitchFamily="34" charset="0"/>
                <a:cs typeface="Times New Roman" panose="02020603050405020304" pitchFamily="18" charset="0"/>
              </a:rPr>
              <a:t>zajišťuje nejširší rozptyl a kontext hodnocení </a:t>
            </a:r>
            <a:r>
              <a:rPr lang="cs-CZ" sz="1800" dirty="0">
                <a:latin typeface="Times New Roman" panose="02020603050405020304" pitchFamily="18" charset="0"/>
                <a:ea typeface="Tahoma" panose="020B0604030504040204" pitchFamily="34" charset="0"/>
                <a:cs typeface="Times New Roman" panose="02020603050405020304" pitchFamily="18" charset="0"/>
              </a:rPr>
              <a:t>→ </a:t>
            </a:r>
            <a:r>
              <a:rPr lang="cs-CZ" sz="1800" dirty="0">
                <a:effectLst/>
                <a:latin typeface="Times New Roman" panose="02020603050405020304" pitchFamily="18" charset="0"/>
                <a:ea typeface="Calibri" panose="020F0502020204030204" pitchFamily="34" charset="0"/>
                <a:cs typeface="Times New Roman" panose="02020603050405020304" pitchFamily="18" charset="0"/>
              </a:rPr>
              <a:t>rozbor vnitřního i  vnějšího prostředí organizace </a:t>
            </a:r>
          </a:p>
          <a:p>
            <a:pPr lvl="1">
              <a:lnSpc>
                <a:spcPct val="100000"/>
              </a:lnSpc>
              <a:spcBef>
                <a:spcPts val="0"/>
              </a:spcBef>
            </a:pPr>
            <a:r>
              <a:rPr lang="cs-CZ" sz="1800" dirty="0">
                <a:effectLst/>
                <a:latin typeface="Times New Roman" panose="02020603050405020304" pitchFamily="18" charset="0"/>
                <a:ea typeface="Calibri" panose="020F0502020204030204" pitchFamily="34" charset="0"/>
                <a:cs typeface="Times New Roman" panose="02020603050405020304" pitchFamily="18" charset="0"/>
              </a:rPr>
              <a:t>hlediska </a:t>
            </a:r>
            <a:r>
              <a:rPr lang="cs-CZ" sz="1800" b="1" i="1" dirty="0">
                <a:effectLst/>
                <a:latin typeface="Times New Roman" panose="02020603050405020304" pitchFamily="18" charset="0"/>
                <a:ea typeface="Calibri" panose="020F0502020204030204" pitchFamily="34" charset="0"/>
                <a:cs typeface="Times New Roman" panose="02020603050405020304" pitchFamily="18" charset="0"/>
              </a:rPr>
              <a:t>silných a slabých stránek </a:t>
            </a:r>
            <a:r>
              <a:rPr lang="cs-CZ" sz="1800" dirty="0">
                <a:latin typeface="Times New Roman" panose="02020603050405020304" pitchFamily="18" charset="0"/>
                <a:ea typeface="Tahoma" panose="020B0604030504040204" pitchFamily="34" charset="0"/>
                <a:cs typeface="Times New Roman" panose="02020603050405020304" pitchFamily="18" charset="0"/>
              </a:rPr>
              <a:t>→ </a:t>
            </a:r>
            <a:r>
              <a:rPr lang="cs-CZ" sz="1800" dirty="0">
                <a:effectLst/>
                <a:latin typeface="Times New Roman" panose="02020603050405020304" pitchFamily="18" charset="0"/>
                <a:ea typeface="Calibri" panose="020F0502020204030204" pitchFamily="34" charset="0"/>
                <a:cs typeface="Times New Roman" panose="02020603050405020304" pitchFamily="18" charset="0"/>
              </a:rPr>
              <a:t>organizační struktura, zaměstnanci, kvalita služeb – dosavadní výsledky, úspěchy a neúspěchy, technické/materiální zázemí, způsob komunikace, současná strategie fungování, konkurence apod.</a:t>
            </a:r>
          </a:p>
          <a:p>
            <a:pPr lvl="1">
              <a:lnSpc>
                <a:spcPct val="100000"/>
              </a:lnSpc>
              <a:spcBef>
                <a:spcPts val="0"/>
              </a:spcBef>
            </a:pPr>
            <a:r>
              <a:rPr lang="cs-CZ" sz="1800" dirty="0">
                <a:latin typeface="Times New Roman" panose="02020603050405020304" pitchFamily="18" charset="0"/>
                <a:ea typeface="Tahoma" panose="020B0604030504040204" pitchFamily="34" charset="0"/>
                <a:cs typeface="Times New Roman" panose="02020603050405020304" pitchFamily="18" charset="0"/>
              </a:rPr>
              <a:t>hlediska </a:t>
            </a:r>
            <a:r>
              <a:rPr lang="cs-CZ" sz="1800" dirty="0">
                <a:effectLst/>
                <a:latin typeface="Times New Roman" panose="02020603050405020304" pitchFamily="18" charset="0"/>
                <a:ea typeface="Calibri" panose="020F0502020204030204" pitchFamily="34" charset="0"/>
                <a:cs typeface="Times New Roman" panose="02020603050405020304" pitchFamily="18" charset="0"/>
              </a:rPr>
              <a:t>vnějších </a:t>
            </a:r>
            <a:r>
              <a:rPr lang="cs-CZ" sz="1800" b="1" i="1" dirty="0">
                <a:effectLst/>
                <a:latin typeface="Times New Roman" panose="02020603050405020304" pitchFamily="18" charset="0"/>
                <a:ea typeface="Calibri" panose="020F0502020204030204" pitchFamily="34" charset="0"/>
                <a:cs typeface="Times New Roman" panose="02020603050405020304" pitchFamily="18" charset="0"/>
              </a:rPr>
              <a:t>příležitostí a ohrožení </a:t>
            </a:r>
            <a:r>
              <a:rPr lang="cs-CZ" sz="1800" dirty="0">
                <a:latin typeface="Times New Roman" panose="02020603050405020304" pitchFamily="18" charset="0"/>
                <a:ea typeface="Tahoma" panose="020B0604030504040204" pitchFamily="34" charset="0"/>
                <a:cs typeface="Times New Roman" panose="02020603050405020304" pitchFamily="18" charset="0"/>
              </a:rPr>
              <a:t>→ </a:t>
            </a:r>
            <a:r>
              <a:rPr lang="cs-CZ" sz="1800" dirty="0">
                <a:effectLst/>
                <a:latin typeface="Times New Roman" panose="02020603050405020304" pitchFamily="18" charset="0"/>
                <a:ea typeface="Calibri" panose="020F0502020204030204" pitchFamily="34" charset="0"/>
                <a:cs typeface="Times New Roman" panose="02020603050405020304" pitchFamily="18" charset="0"/>
              </a:rPr>
              <a:t>společnost – její potřeby a vývojové trendy, potenciální klienti, spojenci/spolupracovníci, konkurenti apod.</a:t>
            </a:r>
          </a:p>
          <a:p>
            <a:pPr>
              <a:lnSpc>
                <a:spcPct val="100000"/>
              </a:lnSpc>
              <a:spcBef>
                <a:spcPts val="0"/>
              </a:spcBef>
            </a:pPr>
            <a:endParaRPr lang="cs-CZ" sz="1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7774305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17D38C3-41B1-40B4-8643-28AFEBEABD7D}"/>
              </a:ext>
            </a:extLst>
          </p:cNvPr>
          <p:cNvSpPr>
            <a:spLocks noGrp="1"/>
          </p:cNvSpPr>
          <p:nvPr>
            <p:ph type="title"/>
          </p:nvPr>
        </p:nvSpPr>
        <p:spPr>
          <a:xfrm>
            <a:off x="838200" y="365126"/>
            <a:ext cx="10515600" cy="626548"/>
          </a:xfrm>
        </p:spPr>
        <p:txBody>
          <a:bodyPr>
            <a:normAutofit fontScale="90000"/>
          </a:bodyPr>
          <a:lstStyle/>
          <a:p>
            <a:pPr algn="ctr"/>
            <a:r>
              <a:rPr lang="cs-CZ" sz="4000" b="1" dirty="0">
                <a:effectLst/>
                <a:latin typeface="Times New Roman" panose="02020603050405020304" pitchFamily="18" charset="0"/>
                <a:ea typeface="Calibri" panose="020F0502020204030204" pitchFamily="34" charset="0"/>
                <a:cs typeface="Times New Roman" panose="02020603050405020304" pitchFamily="18" charset="0"/>
              </a:rPr>
              <a:t>Cíle SWOT analýzy </a:t>
            </a:r>
            <a:endParaRPr lang="cs-CZ" sz="4000" dirty="0"/>
          </a:p>
        </p:txBody>
      </p:sp>
      <p:sp>
        <p:nvSpPr>
          <p:cNvPr id="3" name="Zástupný obsah 2">
            <a:extLst>
              <a:ext uri="{FF2B5EF4-FFF2-40B4-BE49-F238E27FC236}">
                <a16:creationId xmlns:a16="http://schemas.microsoft.com/office/drawing/2014/main" id="{1BB36CA3-6A13-407D-83C0-8F1A81D4DD3F}"/>
              </a:ext>
            </a:extLst>
          </p:cNvPr>
          <p:cNvSpPr>
            <a:spLocks noGrp="1"/>
          </p:cNvSpPr>
          <p:nvPr>
            <p:ph idx="1"/>
          </p:nvPr>
        </p:nvSpPr>
        <p:spPr>
          <a:xfrm>
            <a:off x="838200" y="1378039"/>
            <a:ext cx="10515600" cy="4798924"/>
          </a:xfrm>
        </p:spPr>
        <p:txBody>
          <a:bodyPr>
            <a:normAutofit/>
          </a:bodyPr>
          <a:lstStyle/>
          <a:p>
            <a:pPr marL="0" indent="0">
              <a:lnSpc>
                <a:spcPct val="100000"/>
              </a:lnSpc>
              <a:spcBef>
                <a:spcPts val="0"/>
              </a:spcBef>
              <a:buNone/>
            </a:pPr>
            <a:r>
              <a:rPr lang="cs-CZ" sz="1800" dirty="0">
                <a:effectLst/>
                <a:latin typeface="Times New Roman" panose="02020603050405020304" pitchFamily="18" charset="0"/>
                <a:ea typeface="Times New Roman" panose="02020603050405020304" pitchFamily="18" charset="0"/>
                <a:cs typeface="Times New Roman" panose="02020603050405020304" pitchFamily="18" charset="0"/>
              </a:rPr>
              <a:t>Cílem SWOT analýzy není zpracovat pouze seznam potencionálních příležitostí a hrozeb a silných a slabých stránek, je to především idea hluboce strukturované analýzy poskytující užitečné poznatky.</a:t>
            </a:r>
          </a:p>
          <a:p>
            <a:pPr marL="0" indent="0">
              <a:lnSpc>
                <a:spcPct val="100000"/>
              </a:lnSpc>
              <a:spcBef>
                <a:spcPts val="0"/>
              </a:spcBef>
              <a:buNone/>
            </a:pPr>
            <a:endParaRPr lang="cs-CZ" sz="1800" dirty="0">
              <a:effectLst/>
              <a:latin typeface="Times New Roman" panose="02020603050405020304" pitchFamily="18" charset="0"/>
              <a:ea typeface="Calibri" panose="020F0502020204030204" pitchFamily="34" charset="0"/>
              <a:cs typeface="Times New Roman" panose="02020603050405020304" pitchFamily="18" charset="0"/>
            </a:endParaRPr>
          </a:p>
          <a:p>
            <a:pPr marL="800100" lvl="1" indent="-342900">
              <a:lnSpc>
                <a:spcPct val="100000"/>
              </a:lnSpc>
              <a:spcBef>
                <a:spcPts val="0"/>
              </a:spcBef>
              <a:buFont typeface="Times New Roman" panose="02020603050405020304" pitchFamily="18" charset="0"/>
              <a:buChar char="▪"/>
            </a:pPr>
            <a:r>
              <a:rPr lang="cs-CZ" sz="1800" b="1" i="1" dirty="0">
                <a:effectLst/>
                <a:latin typeface="Times New Roman" panose="02020603050405020304" pitchFamily="18" charset="0"/>
                <a:ea typeface="Calibri" panose="020F0502020204030204" pitchFamily="34" charset="0"/>
                <a:cs typeface="Times New Roman" panose="02020603050405020304" pitchFamily="18" charset="0"/>
              </a:rPr>
              <a:t>silné stránky</a:t>
            </a:r>
            <a:r>
              <a:rPr lang="cs-CZ" sz="1800" dirty="0">
                <a:effectLst/>
                <a:latin typeface="Times New Roman" panose="02020603050405020304" pitchFamily="18" charset="0"/>
                <a:ea typeface="Calibri" panose="020F0502020204030204" pitchFamily="34" charset="0"/>
                <a:cs typeface="Times New Roman" panose="02020603050405020304" pitchFamily="18" charset="0"/>
              </a:rPr>
              <a:t> = vlastnosti organizace, které jí pomáhají naplňovat misi</a:t>
            </a:r>
          </a:p>
          <a:p>
            <a:pPr marL="800100" lvl="1" indent="-342900">
              <a:lnSpc>
                <a:spcPct val="100000"/>
              </a:lnSpc>
              <a:spcBef>
                <a:spcPts val="0"/>
              </a:spcBef>
              <a:buFont typeface="Times New Roman" panose="02020603050405020304" pitchFamily="18" charset="0"/>
              <a:buChar char="▪"/>
            </a:pPr>
            <a:r>
              <a:rPr lang="cs-CZ" sz="1800" b="1" i="1" dirty="0">
                <a:effectLst/>
                <a:latin typeface="Times New Roman" panose="02020603050405020304" pitchFamily="18" charset="0"/>
                <a:ea typeface="Calibri" panose="020F0502020204030204" pitchFamily="34" charset="0"/>
                <a:cs typeface="Times New Roman" panose="02020603050405020304" pitchFamily="18" charset="0"/>
              </a:rPr>
              <a:t>slabé stránky</a:t>
            </a:r>
            <a:r>
              <a:rPr lang="cs-CZ" sz="1800" dirty="0">
                <a:effectLst/>
                <a:latin typeface="Times New Roman" panose="02020603050405020304" pitchFamily="18" charset="0"/>
                <a:ea typeface="Calibri" panose="020F0502020204030204" pitchFamily="34" charset="0"/>
                <a:cs typeface="Times New Roman" panose="02020603050405020304" pitchFamily="18" charset="0"/>
              </a:rPr>
              <a:t> (nedostatky) = momenty, které snižují kvalitu práce a v naplňování mise brání</a:t>
            </a:r>
          </a:p>
          <a:p>
            <a:pPr marL="800100" lvl="1" indent="-342900">
              <a:lnSpc>
                <a:spcPct val="100000"/>
              </a:lnSpc>
              <a:spcBef>
                <a:spcPts val="0"/>
              </a:spcBef>
              <a:buFont typeface="Times New Roman" panose="02020603050405020304" pitchFamily="18" charset="0"/>
              <a:buChar char="▪"/>
            </a:pPr>
            <a:r>
              <a:rPr lang="cs-CZ" sz="1800" b="1" i="1" dirty="0">
                <a:effectLst/>
                <a:latin typeface="Times New Roman" panose="02020603050405020304" pitchFamily="18" charset="0"/>
                <a:ea typeface="Calibri" panose="020F0502020204030204" pitchFamily="34" charset="0"/>
                <a:cs typeface="Times New Roman" panose="02020603050405020304" pitchFamily="18" charset="0"/>
              </a:rPr>
              <a:t>příležitostmi</a:t>
            </a:r>
            <a:r>
              <a:rPr lang="cs-CZ" sz="1800" dirty="0">
                <a:effectLst/>
                <a:latin typeface="Times New Roman" panose="02020603050405020304" pitchFamily="18" charset="0"/>
                <a:ea typeface="Calibri" panose="020F0502020204030204" pitchFamily="34" charset="0"/>
                <a:cs typeface="Times New Roman" panose="02020603050405020304" pitchFamily="18" charset="0"/>
              </a:rPr>
              <a:t> = skutečnosti, které organizaci pomáhají naplňovat její cíle a rozvoj</a:t>
            </a:r>
          </a:p>
          <a:p>
            <a:pPr marL="800100" lvl="1" indent="-342900">
              <a:lnSpc>
                <a:spcPct val="100000"/>
              </a:lnSpc>
              <a:spcBef>
                <a:spcPts val="0"/>
              </a:spcBef>
              <a:buFont typeface="Times New Roman" panose="02020603050405020304" pitchFamily="18" charset="0"/>
              <a:buChar char="▪"/>
            </a:pPr>
            <a:r>
              <a:rPr lang="cs-CZ" sz="1800" b="1" i="1" dirty="0">
                <a:effectLst/>
                <a:latin typeface="Times New Roman" panose="02020603050405020304" pitchFamily="18" charset="0"/>
                <a:ea typeface="Calibri" panose="020F0502020204030204" pitchFamily="34" charset="0"/>
                <a:cs typeface="Times New Roman" panose="02020603050405020304" pitchFamily="18" charset="0"/>
              </a:rPr>
              <a:t>ohrožení</a:t>
            </a:r>
            <a:r>
              <a:rPr lang="cs-CZ" sz="1800" dirty="0">
                <a:effectLst/>
                <a:latin typeface="Times New Roman" panose="02020603050405020304" pitchFamily="18" charset="0"/>
                <a:ea typeface="Calibri" panose="020F0502020204030204" pitchFamily="34" charset="0"/>
                <a:cs typeface="Times New Roman" panose="02020603050405020304" pitchFamily="18" charset="0"/>
              </a:rPr>
              <a:t> = brání realizovat organizační i jiné cíle</a:t>
            </a:r>
          </a:p>
          <a:p>
            <a:pPr marL="0" indent="0">
              <a:lnSpc>
                <a:spcPct val="100000"/>
              </a:lnSpc>
              <a:spcBef>
                <a:spcPts val="0"/>
              </a:spcBef>
              <a:buNone/>
            </a:pPr>
            <a:endParaRPr lang="cs-CZ" sz="18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nSpc>
                <a:spcPct val="100000"/>
              </a:lnSpc>
              <a:spcBef>
                <a:spcPts val="0"/>
              </a:spcBef>
            </a:pPr>
            <a:r>
              <a:rPr lang="cs-CZ" sz="1800" dirty="0">
                <a:effectLst/>
                <a:latin typeface="Times New Roman" panose="02020603050405020304" pitchFamily="18" charset="0"/>
                <a:ea typeface="Times New Roman" panose="02020603050405020304" pitchFamily="18" charset="0"/>
                <a:cs typeface="Times New Roman" panose="02020603050405020304" pitchFamily="18" charset="0"/>
              </a:rPr>
              <a:t>silné a slabé stránky = interní faktory</a:t>
            </a:r>
            <a:endParaRPr lang="cs-CZ" sz="1800" dirty="0">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00000"/>
              </a:lnSpc>
              <a:spcBef>
                <a:spcPts val="0"/>
              </a:spcBef>
            </a:pPr>
            <a:r>
              <a:rPr lang="cs-CZ" sz="1800" dirty="0">
                <a:effectLst/>
                <a:latin typeface="Times New Roman" panose="02020603050405020304" pitchFamily="18" charset="0"/>
                <a:ea typeface="Times New Roman" panose="02020603050405020304" pitchFamily="18" charset="0"/>
                <a:cs typeface="Times New Roman" panose="02020603050405020304" pitchFamily="18" charset="0"/>
              </a:rPr>
              <a:t>příležitosti a hrozby = externí (vnější) faktory</a:t>
            </a:r>
            <a:endParaRPr lang="cs-CZ" sz="1800" dirty="0">
              <a:effectLst/>
              <a:latin typeface="Times New Roman" panose="02020603050405020304" pitchFamily="18" charset="0"/>
              <a:ea typeface="Calibri" panose="020F0502020204030204" pitchFamily="34" charset="0"/>
              <a:cs typeface="Times New Roman" panose="02020603050405020304" pitchFamily="18" charset="0"/>
            </a:endParaRPr>
          </a:p>
          <a:p>
            <a:pPr marL="0" indent="0">
              <a:lnSpc>
                <a:spcPct val="100000"/>
              </a:lnSpc>
              <a:spcBef>
                <a:spcPts val="0"/>
              </a:spcBef>
              <a:buNone/>
            </a:pPr>
            <a:endParaRPr lang="cs-CZ" sz="1800" dirty="0">
              <a:effectLst/>
              <a:latin typeface="Times New Roman" panose="02020603050405020304" pitchFamily="18" charset="0"/>
              <a:ea typeface="Calibri" panose="020F0502020204030204" pitchFamily="34" charset="0"/>
              <a:cs typeface="Times New Roman" panose="02020603050405020304" pitchFamily="18" charset="0"/>
            </a:endParaRPr>
          </a:p>
          <a:p>
            <a:pPr marL="0" indent="0">
              <a:lnSpc>
                <a:spcPct val="100000"/>
              </a:lnSpc>
              <a:spcBef>
                <a:spcPts val="0"/>
              </a:spcBef>
              <a:buNone/>
            </a:pPr>
            <a:r>
              <a:rPr lang="cs-CZ" sz="1800" dirty="0">
                <a:effectLst/>
                <a:latin typeface="Times New Roman" panose="02020603050405020304" pitchFamily="18" charset="0"/>
                <a:ea typeface="Calibri" panose="020F0502020204030204" pitchFamily="34" charset="0"/>
                <a:cs typeface="Times New Roman" panose="02020603050405020304" pitchFamily="18" charset="0"/>
              </a:rPr>
              <a:t>Vzhledem k tomu, že se vnější a vnitřní faktory dynamicky mění, doporučuje se při analýze vyplnit více SWOT matric – zaměřených na minulost, současnost a budoucnost.</a:t>
            </a:r>
          </a:p>
          <a:p>
            <a:pPr marL="0" indent="0">
              <a:lnSpc>
                <a:spcPct val="100000"/>
              </a:lnSpc>
              <a:spcBef>
                <a:spcPts val="0"/>
              </a:spcBef>
              <a:buNone/>
            </a:pPr>
            <a:r>
              <a:rPr lang="cs-CZ" sz="1800" dirty="0">
                <a:effectLst/>
                <a:latin typeface="Times New Roman" panose="02020603050405020304" pitchFamily="18" charset="0"/>
                <a:ea typeface="Calibri" panose="020F0502020204030204" pitchFamily="34" charset="0"/>
                <a:cs typeface="Times New Roman" panose="02020603050405020304" pitchFamily="18" charset="0"/>
              </a:rPr>
              <a:t> </a:t>
            </a:r>
          </a:p>
          <a:p>
            <a:pPr>
              <a:lnSpc>
                <a:spcPct val="100000"/>
              </a:lnSpc>
              <a:spcBef>
                <a:spcPts val="0"/>
              </a:spcBef>
            </a:pPr>
            <a:endParaRPr lang="cs-CZ" sz="1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8859173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5D0BEA9-C897-42A9-A13A-AAA19E485A31}"/>
              </a:ext>
            </a:extLst>
          </p:cNvPr>
          <p:cNvSpPr>
            <a:spLocks noGrp="1"/>
          </p:cNvSpPr>
          <p:nvPr>
            <p:ph type="title"/>
          </p:nvPr>
        </p:nvSpPr>
        <p:spPr>
          <a:xfrm>
            <a:off x="838200" y="365125"/>
            <a:ext cx="10515600" cy="768216"/>
          </a:xfrm>
        </p:spPr>
        <p:txBody>
          <a:bodyPr>
            <a:noAutofit/>
          </a:bodyPr>
          <a:lstStyle/>
          <a:p>
            <a:pPr algn="ctr"/>
            <a:r>
              <a:rPr lang="cs-CZ" sz="4000" b="1" dirty="0">
                <a:effectLst/>
                <a:latin typeface="Times New Roman" panose="02020603050405020304" pitchFamily="18" charset="0"/>
                <a:ea typeface="Calibri" panose="020F0502020204030204" pitchFamily="34" charset="0"/>
                <a:cs typeface="Times New Roman" panose="02020603050405020304" pitchFamily="18" charset="0"/>
              </a:rPr>
              <a:t>STEP analýza</a:t>
            </a:r>
            <a:endParaRPr lang="cs-CZ" sz="4000" dirty="0"/>
          </a:p>
        </p:txBody>
      </p:sp>
      <p:sp>
        <p:nvSpPr>
          <p:cNvPr id="3" name="Zástupný obsah 2">
            <a:extLst>
              <a:ext uri="{FF2B5EF4-FFF2-40B4-BE49-F238E27FC236}">
                <a16:creationId xmlns:a16="http://schemas.microsoft.com/office/drawing/2014/main" id="{3D78740E-E51D-4AB2-AB1A-34A85A0875F5}"/>
              </a:ext>
            </a:extLst>
          </p:cNvPr>
          <p:cNvSpPr>
            <a:spLocks noGrp="1"/>
          </p:cNvSpPr>
          <p:nvPr>
            <p:ph idx="1"/>
          </p:nvPr>
        </p:nvSpPr>
        <p:spPr>
          <a:xfrm>
            <a:off x="540913" y="1133341"/>
            <a:ext cx="11114467" cy="5359534"/>
          </a:xfrm>
        </p:spPr>
        <p:txBody>
          <a:bodyPr>
            <a:noAutofit/>
          </a:bodyPr>
          <a:lstStyle/>
          <a:p>
            <a:pPr marL="0" indent="0">
              <a:lnSpc>
                <a:spcPct val="100000"/>
              </a:lnSpc>
              <a:spcBef>
                <a:spcPts val="0"/>
              </a:spcBef>
              <a:buNone/>
            </a:pPr>
            <a:r>
              <a:rPr lang="cs-CZ" sz="1800" dirty="0">
                <a:effectLst/>
                <a:latin typeface="Times New Roman" panose="02020603050405020304" pitchFamily="18" charset="0"/>
                <a:ea typeface="Calibri" panose="020F0502020204030204" pitchFamily="34" charset="0"/>
                <a:cs typeface="Times New Roman" panose="02020603050405020304" pitchFamily="18" charset="0"/>
              </a:rPr>
              <a:t>Analýza </a:t>
            </a:r>
            <a:r>
              <a:rPr lang="cs-CZ" sz="1800" b="1" u="sng" dirty="0">
                <a:effectLst/>
                <a:latin typeface="Times New Roman" panose="02020603050405020304" pitchFamily="18" charset="0"/>
                <a:ea typeface="Calibri" panose="020F0502020204030204" pitchFamily="34" charset="0"/>
                <a:cs typeface="Times New Roman" panose="02020603050405020304" pitchFamily="18" charset="0"/>
              </a:rPr>
              <a:t>zaměřená na vnější prostředí (faktory)</a:t>
            </a:r>
            <a:endParaRPr lang="cs-CZ" sz="1800" dirty="0">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00000"/>
              </a:lnSpc>
              <a:spcBef>
                <a:spcPts val="0"/>
              </a:spcBef>
            </a:pPr>
            <a:r>
              <a:rPr lang="cs-CZ" sz="1800" dirty="0">
                <a:effectLst/>
                <a:latin typeface="Times New Roman" panose="02020603050405020304" pitchFamily="18" charset="0"/>
                <a:ea typeface="Calibri" panose="020F0502020204030204" pitchFamily="34" charset="0"/>
                <a:cs typeface="Times New Roman" panose="02020603050405020304" pitchFamily="18" charset="0"/>
              </a:rPr>
              <a:t>rozbor a hodnocení vlivu </a:t>
            </a:r>
            <a:r>
              <a:rPr lang="cs-CZ" sz="1800" b="1" dirty="0">
                <a:effectLst/>
                <a:latin typeface="Times New Roman" panose="02020603050405020304" pitchFamily="18" charset="0"/>
                <a:ea typeface="Calibri" panose="020F0502020204030204" pitchFamily="34" charset="0"/>
                <a:cs typeface="Times New Roman" panose="02020603050405020304" pitchFamily="18" charset="0"/>
              </a:rPr>
              <a:t>pouze vnějších faktorů</a:t>
            </a:r>
            <a:r>
              <a:rPr lang="cs-CZ" sz="1800" dirty="0">
                <a:effectLst/>
                <a:latin typeface="Times New Roman" panose="02020603050405020304" pitchFamily="18" charset="0"/>
                <a:ea typeface="Calibri" panose="020F0502020204030204" pitchFamily="34" charset="0"/>
                <a:cs typeface="Times New Roman" panose="02020603050405020304" pitchFamily="18" charset="0"/>
              </a:rPr>
              <a:t> (vnějšího prostředí) na chod organizace</a:t>
            </a:r>
            <a:endParaRPr lang="cs-CZ" sz="1800" dirty="0">
              <a:latin typeface="Times New Roman" panose="02020603050405020304" pitchFamily="18" charset="0"/>
              <a:ea typeface="Calibri" panose="020F0502020204030204" pitchFamily="34" charset="0"/>
              <a:cs typeface="Times New Roman" panose="02020603050405020304" pitchFamily="18" charset="0"/>
            </a:endParaRPr>
          </a:p>
          <a:p>
            <a:pPr marL="0" indent="0">
              <a:lnSpc>
                <a:spcPct val="100000"/>
              </a:lnSpc>
              <a:spcBef>
                <a:spcPts val="0"/>
              </a:spcBef>
              <a:buNone/>
            </a:pPr>
            <a:r>
              <a:rPr lang="cs-CZ" sz="1800" dirty="0">
                <a:latin typeface="Times New Roman" panose="02020603050405020304" pitchFamily="18" charset="0"/>
                <a:ea typeface="Calibri" panose="020F0502020204030204" pitchFamily="34" charset="0"/>
                <a:cs typeface="Times New Roman" panose="02020603050405020304" pitchFamily="18" charset="0"/>
              </a:rPr>
              <a:t>z</a:t>
            </a:r>
            <a:r>
              <a:rPr lang="cs-CZ" sz="1800" dirty="0">
                <a:effectLst/>
                <a:latin typeface="Times New Roman" panose="02020603050405020304" pitchFamily="18" charset="0"/>
                <a:ea typeface="Calibri" panose="020F0502020204030204" pitchFamily="34" charset="0"/>
                <a:cs typeface="Times New Roman" panose="02020603050405020304" pitchFamily="18" charset="0"/>
              </a:rPr>
              <a:t>kratka </a:t>
            </a:r>
            <a:r>
              <a:rPr lang="cs-CZ" sz="1800" b="1" dirty="0">
                <a:effectLst/>
                <a:latin typeface="Times New Roman" panose="02020603050405020304" pitchFamily="18" charset="0"/>
                <a:ea typeface="Calibri" panose="020F0502020204030204" pitchFamily="34" charset="0"/>
                <a:cs typeface="Times New Roman" panose="02020603050405020304" pitchFamily="18" charset="0"/>
              </a:rPr>
              <a:t>STEP</a:t>
            </a:r>
          </a:p>
          <a:p>
            <a:pPr>
              <a:lnSpc>
                <a:spcPct val="100000"/>
              </a:lnSpc>
              <a:spcBef>
                <a:spcPts val="0"/>
              </a:spcBef>
            </a:pPr>
            <a:r>
              <a:rPr lang="cs-CZ" sz="1800" b="1" dirty="0">
                <a:effectLst/>
                <a:latin typeface="Times New Roman" panose="02020603050405020304" pitchFamily="18" charset="0"/>
                <a:ea typeface="Calibri" panose="020F0502020204030204" pitchFamily="34" charset="0"/>
                <a:cs typeface="Times New Roman" panose="02020603050405020304" pitchFamily="18" charset="0"/>
              </a:rPr>
              <a:t>S – </a:t>
            </a:r>
            <a:r>
              <a:rPr lang="cs-CZ" sz="1800" b="1" i="1" dirty="0">
                <a:effectLst/>
                <a:latin typeface="Times New Roman" panose="02020603050405020304" pitchFamily="18" charset="0"/>
                <a:ea typeface="Calibri" panose="020F0502020204030204" pitchFamily="34" charset="0"/>
                <a:cs typeface="Times New Roman" panose="02020603050405020304" pitchFamily="18" charset="0"/>
              </a:rPr>
              <a:t>společenské (sociální) faktory</a:t>
            </a:r>
            <a:r>
              <a:rPr lang="cs-CZ" sz="1800" b="1" i="1" dirty="0">
                <a:latin typeface="Times New Roman" panose="02020603050405020304" pitchFamily="18" charset="0"/>
                <a:ea typeface="Calibri" panose="020F0502020204030204" pitchFamily="34" charset="0"/>
                <a:cs typeface="Times New Roman" panose="02020603050405020304" pitchFamily="18" charset="0"/>
              </a:rPr>
              <a:t> </a:t>
            </a:r>
            <a:r>
              <a:rPr lang="cs-CZ" sz="1800" dirty="0">
                <a:latin typeface="Times New Roman" panose="02020603050405020304" pitchFamily="18" charset="0"/>
                <a:ea typeface="Calibri" panose="020F0502020204030204" pitchFamily="34" charset="0"/>
                <a:cs typeface="Times New Roman" panose="02020603050405020304" pitchFamily="18" charset="0"/>
              </a:rPr>
              <a:t>= sledují způsoby života lidí, životní hodnoty (demografická křivka, délka života, hustota obyvatelstva, rodinné faktory, migrace, obslužnost, vzdělanost, životní styl, zájem o kulturu a její nabídka, možnosti volného času, struktura kulturní oblasti v regionu, zájem o kulturní dění, návštěvnost akcí, vztahy mezi kulturními institucemi v regionu apod.)</a:t>
            </a:r>
          </a:p>
          <a:p>
            <a:pPr>
              <a:lnSpc>
                <a:spcPct val="100000"/>
              </a:lnSpc>
              <a:spcBef>
                <a:spcPts val="0"/>
              </a:spcBef>
            </a:pPr>
            <a:r>
              <a:rPr lang="cs-CZ" sz="1800" b="1" dirty="0">
                <a:effectLst/>
                <a:latin typeface="Times New Roman" panose="02020603050405020304" pitchFamily="18" charset="0"/>
                <a:ea typeface="Calibri" panose="020F0502020204030204" pitchFamily="34" charset="0"/>
                <a:cs typeface="Times New Roman" panose="02020603050405020304" pitchFamily="18" charset="0"/>
              </a:rPr>
              <a:t>T – </a:t>
            </a:r>
            <a:r>
              <a:rPr lang="cs-CZ" sz="1800" b="1" i="1" dirty="0">
                <a:effectLst/>
                <a:latin typeface="Times New Roman" panose="02020603050405020304" pitchFamily="18" charset="0"/>
                <a:ea typeface="Calibri" panose="020F0502020204030204" pitchFamily="34" charset="0"/>
                <a:cs typeface="Times New Roman" panose="02020603050405020304" pitchFamily="18" charset="0"/>
              </a:rPr>
              <a:t>technické faktory = </a:t>
            </a:r>
            <a:r>
              <a:rPr lang="cs-CZ" sz="1800" dirty="0">
                <a:effectLst/>
                <a:latin typeface="Times New Roman" panose="02020603050405020304" pitchFamily="18" charset="0"/>
                <a:ea typeface="Calibri" panose="020F0502020204030204" pitchFamily="34" charset="0"/>
                <a:cs typeface="Times New Roman" panose="02020603050405020304" pitchFamily="18" charset="0"/>
              </a:rPr>
              <a:t>sledují vývoj procesů, know-how a nové technologie a jejich dopad na kulturní oblast</a:t>
            </a:r>
          </a:p>
          <a:p>
            <a:pPr>
              <a:lnSpc>
                <a:spcPct val="100000"/>
              </a:lnSpc>
              <a:spcBef>
                <a:spcPts val="0"/>
              </a:spcBef>
            </a:pPr>
            <a:r>
              <a:rPr lang="cs-CZ" sz="1800" b="1" dirty="0">
                <a:effectLst/>
                <a:latin typeface="Times New Roman" panose="02020603050405020304" pitchFamily="18" charset="0"/>
                <a:ea typeface="Calibri" panose="020F0502020204030204" pitchFamily="34" charset="0"/>
                <a:cs typeface="Times New Roman" panose="02020603050405020304" pitchFamily="18" charset="0"/>
              </a:rPr>
              <a:t>E – </a:t>
            </a:r>
            <a:r>
              <a:rPr lang="cs-CZ" sz="1800" b="1" i="1" dirty="0">
                <a:effectLst/>
                <a:latin typeface="Times New Roman" panose="02020603050405020304" pitchFamily="18" charset="0"/>
                <a:ea typeface="Calibri" panose="020F0502020204030204" pitchFamily="34" charset="0"/>
                <a:cs typeface="Times New Roman" panose="02020603050405020304" pitchFamily="18" charset="0"/>
              </a:rPr>
              <a:t>ekonomické faktory = </a:t>
            </a:r>
            <a:r>
              <a:rPr lang="cs-CZ" sz="1800" dirty="0">
                <a:latin typeface="Times New Roman" panose="02020603050405020304" pitchFamily="18" charset="0"/>
                <a:ea typeface="Calibri" panose="020F0502020204030204" pitchFamily="34" charset="0"/>
                <a:cs typeface="Times New Roman" panose="02020603050405020304" pitchFamily="18" charset="0"/>
              </a:rPr>
              <a:t>sledují vývoj ekonomiky v daném místě, organizaci (toky peněz, zboží, služeb, které ovlivňují chod kulturních institucí, problematiky (ne)zaměstnanosti, trhu práce, platových podmínek, konkurence, možnosti sponzoringu, mimorozpočtových zdrojů kulturní instituce a jejího rozpočtu jako celku.</a:t>
            </a:r>
          </a:p>
          <a:p>
            <a:pPr>
              <a:lnSpc>
                <a:spcPct val="100000"/>
              </a:lnSpc>
              <a:spcBef>
                <a:spcPts val="0"/>
              </a:spcBef>
            </a:pPr>
            <a:r>
              <a:rPr lang="cs-CZ" sz="1800" b="1" dirty="0">
                <a:effectLst/>
                <a:latin typeface="Times New Roman" panose="02020603050405020304" pitchFamily="18" charset="0"/>
                <a:ea typeface="Calibri" panose="020F0502020204030204" pitchFamily="34" charset="0"/>
                <a:cs typeface="Times New Roman" panose="02020603050405020304" pitchFamily="18" charset="0"/>
              </a:rPr>
              <a:t>P – </a:t>
            </a:r>
            <a:r>
              <a:rPr lang="cs-CZ" sz="1800" b="1" i="1" dirty="0">
                <a:effectLst/>
                <a:latin typeface="Times New Roman" panose="02020603050405020304" pitchFamily="18" charset="0"/>
                <a:ea typeface="Calibri" panose="020F0502020204030204" pitchFamily="34" charset="0"/>
                <a:cs typeface="Times New Roman" panose="02020603050405020304" pitchFamily="18" charset="0"/>
              </a:rPr>
              <a:t>politicko-právní faktory </a:t>
            </a:r>
            <a:r>
              <a:rPr lang="cs-CZ" sz="1800" dirty="0">
                <a:effectLst/>
                <a:latin typeface="Times New Roman" panose="02020603050405020304" pitchFamily="18" charset="0"/>
                <a:ea typeface="Calibri" panose="020F0502020204030204" pitchFamily="34" charset="0"/>
                <a:cs typeface="Times New Roman" panose="02020603050405020304" pitchFamily="18" charset="0"/>
              </a:rPr>
              <a:t>= souvislosti s výkonem politické moci (od úrovně státu až po samosprávu v obci), s politickou situací, legislativou, stavem právního vědomí (kulturní instituce může posoudit vztahy se zřizovatelem, místní samosprávou, představiteli obce i svou autonomii)</a:t>
            </a:r>
          </a:p>
          <a:p>
            <a:pPr marL="457200" lvl="1" indent="0">
              <a:lnSpc>
                <a:spcPct val="100000"/>
              </a:lnSpc>
              <a:spcBef>
                <a:spcPts val="0"/>
              </a:spcBef>
              <a:buNone/>
            </a:pPr>
            <a:endParaRPr lang="cs-CZ" sz="1800" b="1" i="1" dirty="0">
              <a:effectLst/>
              <a:latin typeface="Times New Roman" panose="02020603050405020304" pitchFamily="18" charset="0"/>
              <a:ea typeface="Calibri" panose="020F0502020204030204" pitchFamily="34" charset="0"/>
              <a:cs typeface="Times New Roman" panose="02020603050405020304" pitchFamily="18" charset="0"/>
            </a:endParaRPr>
          </a:p>
          <a:p>
            <a:pPr marL="0" indent="0">
              <a:lnSpc>
                <a:spcPct val="100000"/>
              </a:lnSpc>
              <a:spcBef>
                <a:spcPts val="0"/>
              </a:spcBef>
              <a:buNone/>
            </a:pPr>
            <a:r>
              <a:rPr lang="cs-CZ" sz="1800" dirty="0">
                <a:effectLst/>
                <a:latin typeface="Times New Roman" panose="02020603050405020304" pitchFamily="18" charset="0"/>
                <a:ea typeface="Calibri" panose="020F0502020204030204" pitchFamily="34" charset="0"/>
                <a:cs typeface="Times New Roman" panose="02020603050405020304" pitchFamily="18" charset="0"/>
              </a:rPr>
              <a:t>Anglické verze názvu: </a:t>
            </a:r>
          </a:p>
          <a:p>
            <a:pPr marL="0" indent="0">
              <a:lnSpc>
                <a:spcPct val="100000"/>
              </a:lnSpc>
              <a:spcBef>
                <a:spcPts val="0"/>
              </a:spcBef>
              <a:buNone/>
            </a:pPr>
            <a:r>
              <a:rPr lang="cs-CZ" sz="1800" b="1" dirty="0">
                <a:effectLst/>
                <a:latin typeface="Times New Roman" panose="02020603050405020304" pitchFamily="18" charset="0"/>
                <a:ea typeface="Calibri" panose="020F0502020204030204" pitchFamily="34" charset="0"/>
                <a:cs typeface="Times New Roman" panose="02020603050405020304" pitchFamily="18" charset="0"/>
              </a:rPr>
              <a:t>PEST analýza</a:t>
            </a:r>
            <a:r>
              <a:rPr lang="cs-CZ" sz="1800" dirty="0">
                <a:effectLst/>
                <a:latin typeface="Times New Roman" panose="02020603050405020304" pitchFamily="18" charset="0"/>
                <a:ea typeface="Calibri" panose="020F0502020204030204" pitchFamily="34" charset="0"/>
                <a:cs typeface="Times New Roman" panose="02020603050405020304" pitchFamily="18" charset="0"/>
              </a:rPr>
              <a:t> = </a:t>
            </a:r>
            <a:r>
              <a:rPr lang="cs-CZ" sz="1800" dirty="0" err="1">
                <a:effectLst/>
                <a:latin typeface="Times New Roman" panose="02020603050405020304" pitchFamily="18" charset="0"/>
                <a:ea typeface="Calibri" panose="020F0502020204030204" pitchFamily="34" charset="0"/>
                <a:cs typeface="Times New Roman" panose="02020603050405020304" pitchFamily="18" charset="0"/>
              </a:rPr>
              <a:t>Political</a:t>
            </a:r>
            <a:r>
              <a:rPr lang="cs-CZ" sz="1800" dirty="0">
                <a:effectLst/>
                <a:latin typeface="Times New Roman" panose="02020603050405020304" pitchFamily="18" charset="0"/>
                <a:ea typeface="Calibri" panose="020F0502020204030204" pitchFamily="34" charset="0"/>
                <a:cs typeface="Times New Roman" panose="02020603050405020304" pitchFamily="18" charset="0"/>
              </a:rPr>
              <a:t> + </a:t>
            </a:r>
            <a:r>
              <a:rPr lang="cs-CZ" sz="1800" dirty="0" err="1">
                <a:effectLst/>
                <a:latin typeface="Times New Roman" panose="02020603050405020304" pitchFamily="18" charset="0"/>
                <a:ea typeface="Calibri" panose="020F0502020204030204" pitchFamily="34" charset="0"/>
                <a:cs typeface="Times New Roman" panose="02020603050405020304" pitchFamily="18" charset="0"/>
              </a:rPr>
              <a:t>Economical</a:t>
            </a:r>
            <a:r>
              <a:rPr lang="cs-CZ" sz="1800" dirty="0">
                <a:effectLst/>
                <a:latin typeface="Times New Roman" panose="02020603050405020304" pitchFamily="18" charset="0"/>
                <a:ea typeface="Calibri" panose="020F0502020204030204" pitchFamily="34" charset="0"/>
                <a:cs typeface="Times New Roman" panose="02020603050405020304" pitchFamily="18" charset="0"/>
              </a:rPr>
              <a:t> + </a:t>
            </a:r>
            <a:r>
              <a:rPr lang="cs-CZ" sz="1800" dirty="0" err="1">
                <a:effectLst/>
                <a:latin typeface="Times New Roman" panose="02020603050405020304" pitchFamily="18" charset="0"/>
                <a:ea typeface="Calibri" panose="020F0502020204030204" pitchFamily="34" charset="0"/>
                <a:cs typeface="Times New Roman" panose="02020603050405020304" pitchFamily="18" charset="0"/>
              </a:rPr>
              <a:t>Social</a:t>
            </a:r>
            <a:r>
              <a:rPr lang="cs-CZ" sz="1800" dirty="0">
                <a:effectLst/>
                <a:latin typeface="Times New Roman" panose="02020603050405020304" pitchFamily="18" charset="0"/>
                <a:ea typeface="Calibri" panose="020F0502020204030204" pitchFamily="34" charset="0"/>
                <a:cs typeface="Times New Roman" panose="02020603050405020304" pitchFamily="18" charset="0"/>
              </a:rPr>
              <a:t> + </a:t>
            </a:r>
            <a:r>
              <a:rPr lang="cs-CZ" sz="1800" dirty="0" err="1">
                <a:effectLst/>
                <a:latin typeface="Times New Roman" panose="02020603050405020304" pitchFamily="18" charset="0"/>
                <a:ea typeface="Calibri" panose="020F0502020204030204" pitchFamily="34" charset="0"/>
                <a:cs typeface="Times New Roman" panose="02020603050405020304" pitchFamily="18" charset="0"/>
              </a:rPr>
              <a:t>Technological</a:t>
            </a:r>
            <a:endParaRPr lang="cs-CZ" sz="1800" dirty="0">
              <a:latin typeface="Times New Roman" panose="02020603050405020304" pitchFamily="18" charset="0"/>
              <a:ea typeface="Calibri" panose="020F0502020204030204" pitchFamily="34" charset="0"/>
              <a:cs typeface="Times New Roman" panose="02020603050405020304" pitchFamily="18" charset="0"/>
            </a:endParaRPr>
          </a:p>
          <a:p>
            <a:pPr marL="0" indent="0">
              <a:lnSpc>
                <a:spcPct val="100000"/>
              </a:lnSpc>
              <a:spcBef>
                <a:spcPts val="0"/>
              </a:spcBef>
              <a:buNone/>
            </a:pPr>
            <a:r>
              <a:rPr lang="cs-CZ" sz="1800" b="1" dirty="0">
                <a:effectLst/>
                <a:latin typeface="Times New Roman" panose="02020603050405020304" pitchFamily="18" charset="0"/>
                <a:ea typeface="Calibri" panose="020F0502020204030204" pitchFamily="34" charset="0"/>
                <a:cs typeface="Times New Roman" panose="02020603050405020304" pitchFamily="18" charset="0"/>
              </a:rPr>
              <a:t>PESTLE</a:t>
            </a:r>
            <a:r>
              <a:rPr lang="cs-CZ" sz="1800" b="1" dirty="0">
                <a:latin typeface="Times New Roman" panose="02020603050405020304" pitchFamily="18" charset="0"/>
                <a:ea typeface="Calibri" panose="020F0502020204030204" pitchFamily="34" charset="0"/>
                <a:cs typeface="Times New Roman" panose="02020603050405020304" pitchFamily="18" charset="0"/>
              </a:rPr>
              <a:t> = </a:t>
            </a:r>
            <a:r>
              <a:rPr lang="cs-CZ" sz="1800" dirty="0" err="1">
                <a:effectLst/>
                <a:latin typeface="Times New Roman" panose="02020603050405020304" pitchFamily="18" charset="0"/>
                <a:ea typeface="Calibri" panose="020F0502020204030204" pitchFamily="34" charset="0"/>
                <a:cs typeface="Times New Roman" panose="02020603050405020304" pitchFamily="18" charset="0"/>
              </a:rPr>
              <a:t>Political</a:t>
            </a:r>
            <a:r>
              <a:rPr lang="cs-CZ" sz="1800" dirty="0">
                <a:effectLst/>
                <a:latin typeface="Times New Roman" panose="02020603050405020304" pitchFamily="18" charset="0"/>
                <a:ea typeface="Calibri" panose="020F0502020204030204" pitchFamily="34" charset="0"/>
                <a:cs typeface="Times New Roman" panose="02020603050405020304" pitchFamily="18" charset="0"/>
              </a:rPr>
              <a:t> + </a:t>
            </a:r>
            <a:r>
              <a:rPr lang="cs-CZ" sz="1800" dirty="0" err="1">
                <a:effectLst/>
                <a:latin typeface="Times New Roman" panose="02020603050405020304" pitchFamily="18" charset="0"/>
                <a:ea typeface="Calibri" panose="020F0502020204030204" pitchFamily="34" charset="0"/>
                <a:cs typeface="Times New Roman" panose="02020603050405020304" pitchFamily="18" charset="0"/>
              </a:rPr>
              <a:t>Economical</a:t>
            </a:r>
            <a:r>
              <a:rPr lang="cs-CZ" sz="1800" dirty="0">
                <a:effectLst/>
                <a:latin typeface="Times New Roman" panose="02020603050405020304" pitchFamily="18" charset="0"/>
                <a:ea typeface="Calibri" panose="020F0502020204030204" pitchFamily="34" charset="0"/>
                <a:cs typeface="Times New Roman" panose="02020603050405020304" pitchFamily="18" charset="0"/>
              </a:rPr>
              <a:t> + </a:t>
            </a:r>
            <a:r>
              <a:rPr lang="cs-CZ" sz="1800" dirty="0" err="1">
                <a:effectLst/>
                <a:latin typeface="Times New Roman" panose="02020603050405020304" pitchFamily="18" charset="0"/>
                <a:ea typeface="Calibri" panose="020F0502020204030204" pitchFamily="34" charset="0"/>
                <a:cs typeface="Times New Roman" panose="02020603050405020304" pitchFamily="18" charset="0"/>
              </a:rPr>
              <a:t>Social</a:t>
            </a:r>
            <a:r>
              <a:rPr lang="cs-CZ" sz="1800" dirty="0">
                <a:effectLst/>
                <a:latin typeface="Times New Roman" panose="02020603050405020304" pitchFamily="18" charset="0"/>
                <a:ea typeface="Calibri" panose="020F0502020204030204" pitchFamily="34" charset="0"/>
                <a:cs typeface="Times New Roman" panose="02020603050405020304" pitchFamily="18" charset="0"/>
              </a:rPr>
              <a:t> + </a:t>
            </a:r>
            <a:r>
              <a:rPr lang="cs-CZ" sz="1800" dirty="0" err="1">
                <a:effectLst/>
                <a:latin typeface="Times New Roman" panose="02020603050405020304" pitchFamily="18" charset="0"/>
                <a:ea typeface="Calibri" panose="020F0502020204030204" pitchFamily="34" charset="0"/>
                <a:cs typeface="Times New Roman" panose="02020603050405020304" pitchFamily="18" charset="0"/>
              </a:rPr>
              <a:t>Technological</a:t>
            </a:r>
            <a:r>
              <a:rPr lang="cs-CZ" sz="1800" dirty="0">
                <a:effectLst/>
                <a:latin typeface="Times New Roman" panose="02020603050405020304" pitchFamily="18" charset="0"/>
                <a:ea typeface="Calibri" panose="020F0502020204030204" pitchFamily="34" charset="0"/>
                <a:cs typeface="Times New Roman" panose="02020603050405020304" pitchFamily="18" charset="0"/>
              </a:rPr>
              <a:t> + </a:t>
            </a:r>
            <a:r>
              <a:rPr lang="cs-CZ" sz="1800" dirty="0" err="1">
                <a:effectLst/>
                <a:latin typeface="Times New Roman" panose="02020603050405020304" pitchFamily="18" charset="0"/>
                <a:ea typeface="Calibri" panose="020F0502020204030204" pitchFamily="34" charset="0"/>
                <a:cs typeface="Times New Roman" panose="02020603050405020304" pitchFamily="18" charset="0"/>
              </a:rPr>
              <a:t>Legal</a:t>
            </a:r>
            <a:r>
              <a:rPr lang="cs-CZ"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cs-CZ" sz="1800" dirty="0">
                <a:latin typeface="Times New Roman" panose="02020603050405020304" pitchFamily="18" charset="0"/>
                <a:ea typeface="Calibri" panose="020F0502020204030204" pitchFamily="34" charset="0"/>
                <a:cs typeface="Times New Roman" panose="02020603050405020304" pitchFamily="18" charset="0"/>
              </a:rPr>
              <a:t>+ </a:t>
            </a:r>
            <a:r>
              <a:rPr lang="cs-CZ" sz="1800" dirty="0" err="1">
                <a:effectLst/>
                <a:latin typeface="Times New Roman" panose="02020603050405020304" pitchFamily="18" charset="0"/>
                <a:ea typeface="Calibri" panose="020F0502020204030204" pitchFamily="34" charset="0"/>
                <a:cs typeface="Times New Roman" panose="02020603050405020304" pitchFamily="18" charset="0"/>
              </a:rPr>
              <a:t>Ecological</a:t>
            </a:r>
            <a:endParaRPr lang="cs-CZ" sz="1800" dirty="0">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00000"/>
              </a:lnSpc>
              <a:spcBef>
                <a:spcPts val="0"/>
              </a:spcBef>
            </a:pPr>
            <a:endParaRPr lang="cs-CZ" sz="1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4800598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D1DB2C9-509D-4E03-9981-4E4A6E7AEDDA}"/>
              </a:ext>
            </a:extLst>
          </p:cNvPr>
          <p:cNvSpPr>
            <a:spLocks noGrp="1"/>
          </p:cNvSpPr>
          <p:nvPr>
            <p:ph type="title"/>
          </p:nvPr>
        </p:nvSpPr>
        <p:spPr>
          <a:xfrm>
            <a:off x="838200" y="365126"/>
            <a:ext cx="10515600" cy="678064"/>
          </a:xfrm>
        </p:spPr>
        <p:txBody>
          <a:bodyPr>
            <a:normAutofit/>
          </a:bodyPr>
          <a:lstStyle/>
          <a:p>
            <a:pPr algn="ctr"/>
            <a:r>
              <a:rPr lang="cs-CZ" sz="4000" b="1" dirty="0">
                <a:latin typeface="Times New Roman" panose="02020603050405020304" pitchFamily="18" charset="0"/>
                <a:ea typeface="Calibri" panose="020F0502020204030204" pitchFamily="34" charset="0"/>
                <a:cs typeface="Times New Roman" panose="02020603050405020304" pitchFamily="18" charset="0"/>
              </a:rPr>
              <a:t>Model „7S“</a:t>
            </a:r>
            <a:endParaRPr lang="cs-CZ" sz="4000" dirty="0"/>
          </a:p>
        </p:txBody>
      </p:sp>
      <p:sp>
        <p:nvSpPr>
          <p:cNvPr id="3" name="Zástupný obsah 2">
            <a:extLst>
              <a:ext uri="{FF2B5EF4-FFF2-40B4-BE49-F238E27FC236}">
                <a16:creationId xmlns:a16="http://schemas.microsoft.com/office/drawing/2014/main" id="{1013F080-A463-4EC9-B05B-3A866D8FB5D8}"/>
              </a:ext>
            </a:extLst>
          </p:cNvPr>
          <p:cNvSpPr>
            <a:spLocks noGrp="1"/>
          </p:cNvSpPr>
          <p:nvPr>
            <p:ph idx="1"/>
          </p:nvPr>
        </p:nvSpPr>
        <p:spPr>
          <a:xfrm>
            <a:off x="838200" y="1339403"/>
            <a:ext cx="10515600" cy="4837560"/>
          </a:xfrm>
        </p:spPr>
        <p:txBody>
          <a:bodyPr>
            <a:noAutofit/>
          </a:bodyPr>
          <a:lstStyle/>
          <a:p>
            <a:pPr marL="0" indent="0">
              <a:lnSpc>
                <a:spcPct val="100000"/>
              </a:lnSpc>
              <a:spcBef>
                <a:spcPts val="0"/>
              </a:spcBef>
              <a:buNone/>
            </a:pPr>
            <a:r>
              <a:rPr lang="cs-CZ" sz="1800" dirty="0">
                <a:latin typeface="Times New Roman" panose="02020603050405020304" pitchFamily="18" charset="0"/>
                <a:ea typeface="Calibri" panose="020F0502020204030204" pitchFamily="34" charset="0"/>
                <a:cs typeface="Times New Roman" panose="02020603050405020304" pitchFamily="18" charset="0"/>
              </a:rPr>
              <a:t>A</a:t>
            </a:r>
            <a:r>
              <a:rPr lang="cs-CZ" sz="1800" dirty="0">
                <a:effectLst/>
                <a:latin typeface="Times New Roman" panose="02020603050405020304" pitchFamily="18" charset="0"/>
                <a:ea typeface="Calibri" panose="020F0502020204030204" pitchFamily="34" charset="0"/>
                <a:cs typeface="Times New Roman" panose="02020603050405020304" pitchFamily="18" charset="0"/>
              </a:rPr>
              <a:t>nalýza </a:t>
            </a:r>
            <a:r>
              <a:rPr lang="cs-CZ" sz="1800" b="1" u="sng" dirty="0">
                <a:effectLst/>
                <a:latin typeface="Times New Roman" panose="02020603050405020304" pitchFamily="18" charset="0"/>
                <a:ea typeface="Calibri" panose="020F0502020204030204" pitchFamily="34" charset="0"/>
                <a:cs typeface="Times New Roman" panose="02020603050405020304" pitchFamily="18" charset="0"/>
              </a:rPr>
              <a:t>zaměřená na vnitřní prostředí (faktory)</a:t>
            </a:r>
            <a:endParaRPr lang="cs-CZ" sz="1800" dirty="0">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00000"/>
              </a:lnSpc>
              <a:spcBef>
                <a:spcPts val="0"/>
              </a:spcBef>
            </a:pPr>
            <a:r>
              <a:rPr lang="cs-CZ" sz="1800" dirty="0">
                <a:effectLst/>
                <a:latin typeface="Times New Roman" panose="02020603050405020304" pitchFamily="18" charset="0"/>
                <a:ea typeface="Calibri" panose="020F0502020204030204" pitchFamily="34" charset="0"/>
                <a:cs typeface="Times New Roman" panose="02020603050405020304" pitchFamily="18" charset="0"/>
              </a:rPr>
              <a:t>objektivně zhodnotit její současné postavení instituce</a:t>
            </a:r>
          </a:p>
          <a:p>
            <a:pPr>
              <a:lnSpc>
                <a:spcPct val="100000"/>
              </a:lnSpc>
              <a:spcBef>
                <a:spcPts val="0"/>
              </a:spcBef>
            </a:pPr>
            <a:r>
              <a:rPr lang="cs-CZ" sz="1800" dirty="0">
                <a:effectLst/>
                <a:latin typeface="Times New Roman" panose="02020603050405020304" pitchFamily="18" charset="0"/>
                <a:ea typeface="Calibri" panose="020F0502020204030204" pitchFamily="34" charset="0"/>
                <a:cs typeface="Times New Roman" panose="02020603050405020304" pitchFamily="18" charset="0"/>
              </a:rPr>
              <a:t>v čem instituce vyniká + co je její slabou stránkou</a:t>
            </a:r>
          </a:p>
          <a:p>
            <a:pPr>
              <a:lnSpc>
                <a:spcPct val="100000"/>
              </a:lnSpc>
              <a:spcBef>
                <a:spcPts val="0"/>
              </a:spcBef>
            </a:pPr>
            <a:r>
              <a:rPr lang="cs-CZ" sz="1800" dirty="0">
                <a:latin typeface="Times New Roman" panose="02020603050405020304" pitchFamily="18" charset="0"/>
                <a:ea typeface="Calibri" panose="020F0502020204030204" pitchFamily="34" charset="0"/>
                <a:cs typeface="Times New Roman" panose="02020603050405020304" pitchFamily="18" charset="0"/>
              </a:rPr>
              <a:t>cíl </a:t>
            </a:r>
            <a:r>
              <a:rPr lang="cs-CZ" sz="1800" dirty="0">
                <a:latin typeface="Times New Roman" panose="02020603050405020304" pitchFamily="18" charset="0"/>
                <a:ea typeface="Tahoma" panose="020B0604030504040204" pitchFamily="34" charset="0"/>
                <a:cs typeface="Times New Roman" panose="02020603050405020304" pitchFamily="18" charset="0"/>
              </a:rPr>
              <a:t>→ </a:t>
            </a:r>
            <a:r>
              <a:rPr lang="cs-CZ" sz="1800" dirty="0">
                <a:effectLst/>
                <a:latin typeface="Times New Roman" panose="02020603050405020304" pitchFamily="18" charset="0"/>
                <a:ea typeface="Calibri" panose="020F0502020204030204" pitchFamily="34" charset="0"/>
                <a:cs typeface="Times New Roman" panose="02020603050405020304" pitchFamily="18" charset="0"/>
              </a:rPr>
              <a:t>odhadnout, jaké prvky máme k dispozici a jakým způsobem lze s nimi pracovat</a:t>
            </a:r>
          </a:p>
          <a:p>
            <a:pPr lvl="1">
              <a:lnSpc>
                <a:spcPct val="100000"/>
              </a:lnSpc>
              <a:spcBef>
                <a:spcPts val="0"/>
              </a:spcBef>
            </a:pPr>
            <a:r>
              <a:rPr lang="cs-CZ" sz="1800" dirty="0">
                <a:latin typeface="Times New Roman" panose="02020603050405020304" pitchFamily="18" charset="0"/>
                <a:ea typeface="Calibri" panose="020F0502020204030204" pitchFamily="34" charset="0"/>
                <a:cs typeface="Times New Roman" panose="02020603050405020304" pitchFamily="18" charset="0"/>
              </a:rPr>
              <a:t>prvky: </a:t>
            </a:r>
            <a:r>
              <a:rPr lang="cs-CZ" sz="1800" dirty="0">
                <a:effectLst/>
                <a:latin typeface="Times New Roman" panose="02020603050405020304" pitchFamily="18" charset="0"/>
                <a:ea typeface="Calibri" panose="020F0502020204030204" pitchFamily="34" charset="0"/>
                <a:cs typeface="Times New Roman" panose="02020603050405020304" pitchFamily="18" charset="0"/>
              </a:rPr>
              <a:t>zdroje – pracovníci a jejich znalosti a dovednosti, finanční prostředky, prostory, charakter místa…</a:t>
            </a:r>
            <a:endParaRPr lang="cs-CZ" sz="1800" dirty="0">
              <a:latin typeface="Times New Roman" panose="02020603050405020304" pitchFamily="18" charset="0"/>
              <a:ea typeface="Calibri" panose="020F0502020204030204" pitchFamily="34" charset="0"/>
              <a:cs typeface="Times New Roman" panose="02020603050405020304" pitchFamily="18" charset="0"/>
            </a:endParaRPr>
          </a:p>
          <a:p>
            <a:pPr>
              <a:lnSpc>
                <a:spcPct val="100000"/>
              </a:lnSpc>
              <a:spcBef>
                <a:spcPts val="0"/>
              </a:spcBef>
            </a:pPr>
            <a:endParaRPr lang="cs-CZ" sz="1800" dirty="0">
              <a:effectLst/>
              <a:latin typeface="Times New Roman" panose="02020603050405020304" pitchFamily="18" charset="0"/>
              <a:ea typeface="Calibri" panose="020F0502020204030204" pitchFamily="34" charset="0"/>
              <a:cs typeface="Times New Roman" panose="02020603050405020304" pitchFamily="18" charset="0"/>
            </a:endParaRPr>
          </a:p>
          <a:p>
            <a:pPr marL="0" indent="0">
              <a:lnSpc>
                <a:spcPct val="100000"/>
              </a:lnSpc>
              <a:spcBef>
                <a:spcPts val="0"/>
              </a:spcBef>
              <a:buNone/>
            </a:pPr>
            <a:r>
              <a:rPr lang="cs-CZ" sz="1800" b="1" dirty="0">
                <a:latin typeface="Times New Roman" panose="02020603050405020304" pitchFamily="18" charset="0"/>
                <a:ea typeface="Calibri" panose="020F0502020204030204" pitchFamily="34" charset="0"/>
                <a:cs typeface="Times New Roman" panose="02020603050405020304" pitchFamily="18" charset="0"/>
              </a:rPr>
              <a:t>Model </a:t>
            </a:r>
            <a:r>
              <a:rPr lang="cs-CZ" sz="1800" b="1" dirty="0">
                <a:effectLst/>
                <a:latin typeface="Times New Roman" panose="02020603050405020304" pitchFamily="18" charset="0"/>
                <a:ea typeface="Calibri" panose="020F0502020204030204" pitchFamily="34" charset="0"/>
                <a:cs typeface="Times New Roman" panose="02020603050405020304" pitchFamily="18" charset="0"/>
              </a:rPr>
              <a:t>„7S“ </a:t>
            </a:r>
            <a:r>
              <a:rPr lang="cs-CZ" sz="1800" dirty="0">
                <a:effectLst/>
                <a:latin typeface="Times New Roman" panose="02020603050405020304" pitchFamily="18" charset="0"/>
                <a:ea typeface="Calibri" panose="020F0502020204030204" pitchFamily="34" charset="0"/>
                <a:cs typeface="Times New Roman" panose="02020603050405020304" pitchFamily="18" charset="0"/>
              </a:rPr>
              <a:t>firmy McKinsey</a:t>
            </a:r>
          </a:p>
          <a:p>
            <a:pPr>
              <a:lnSpc>
                <a:spcPct val="100000"/>
              </a:lnSpc>
              <a:spcBef>
                <a:spcPts val="0"/>
              </a:spcBef>
            </a:pPr>
            <a:r>
              <a:rPr lang="cs-CZ" sz="1800" dirty="0">
                <a:effectLst/>
                <a:latin typeface="Times New Roman" panose="02020603050405020304" pitchFamily="18" charset="0"/>
                <a:ea typeface="Calibri" panose="020F0502020204030204" pitchFamily="34" charset="0"/>
                <a:cs typeface="Times New Roman" panose="02020603050405020304" pitchFamily="18" charset="0"/>
              </a:rPr>
              <a:t>pomůcka k odhalení tzv. klíčových faktorů úspěchu</a:t>
            </a:r>
          </a:p>
          <a:p>
            <a:pPr>
              <a:lnSpc>
                <a:spcPct val="100000"/>
              </a:lnSpc>
              <a:spcBef>
                <a:spcPts val="0"/>
              </a:spcBef>
            </a:pPr>
            <a:r>
              <a:rPr lang="cs-CZ" sz="1800" dirty="0">
                <a:effectLst/>
                <a:latin typeface="Times New Roman" panose="02020603050405020304" pitchFamily="18" charset="0"/>
                <a:ea typeface="Calibri" panose="020F0502020204030204" pitchFamily="34" charset="0"/>
                <a:cs typeface="Times New Roman" panose="02020603050405020304" pitchFamily="18" charset="0"/>
              </a:rPr>
              <a:t>každá organizace </a:t>
            </a:r>
            <a:r>
              <a:rPr lang="cs-CZ" sz="1800" dirty="0">
                <a:latin typeface="Times New Roman" panose="02020603050405020304" pitchFamily="18" charset="0"/>
                <a:ea typeface="Tahoma" panose="020B0604030504040204" pitchFamily="34" charset="0"/>
                <a:cs typeface="Times New Roman" panose="02020603050405020304" pitchFamily="18" charset="0"/>
              </a:rPr>
              <a:t>→ </a:t>
            </a:r>
            <a:r>
              <a:rPr lang="cs-CZ" sz="1800" dirty="0">
                <a:effectLst/>
                <a:latin typeface="Times New Roman" panose="02020603050405020304" pitchFamily="18" charset="0"/>
                <a:ea typeface="Calibri" panose="020F0502020204030204" pitchFamily="34" charset="0"/>
                <a:cs typeface="Times New Roman" panose="02020603050405020304" pitchFamily="18" charset="0"/>
              </a:rPr>
              <a:t>množina sedmi základních faktorů, které se vzájemně podmiňují a ovlivňují</a:t>
            </a:r>
            <a:r>
              <a:rPr lang="cs-CZ" sz="1800" dirty="0">
                <a:latin typeface="Times New Roman" panose="02020603050405020304" pitchFamily="18" charset="0"/>
                <a:ea typeface="Calibri" panose="020F0502020204030204" pitchFamily="34" charset="0"/>
                <a:cs typeface="Times New Roman" panose="02020603050405020304" pitchFamily="18" charset="0"/>
              </a:rPr>
              <a:t> </a:t>
            </a:r>
            <a:r>
              <a:rPr lang="cs-CZ" sz="1800" dirty="0">
                <a:latin typeface="Times New Roman" panose="02020603050405020304" pitchFamily="18" charset="0"/>
                <a:ea typeface="Tahoma" panose="020B0604030504040204" pitchFamily="34" charset="0"/>
                <a:cs typeface="Times New Roman" panose="02020603050405020304" pitchFamily="18" charset="0"/>
              </a:rPr>
              <a:t>→ měly by být v souladu</a:t>
            </a:r>
            <a:endParaRPr lang="cs-CZ" sz="1800" dirty="0">
              <a:effectLst/>
              <a:latin typeface="Times New Roman" panose="02020603050405020304" pitchFamily="18" charset="0"/>
              <a:ea typeface="Calibri" panose="020F0502020204030204" pitchFamily="34" charset="0"/>
              <a:cs typeface="Times New Roman" panose="02020603050405020304" pitchFamily="18" charset="0"/>
            </a:endParaRPr>
          </a:p>
          <a:p>
            <a:pPr marL="800100" lvl="1" indent="-342900">
              <a:lnSpc>
                <a:spcPct val="100000"/>
              </a:lnSpc>
              <a:spcBef>
                <a:spcPts val="0"/>
              </a:spcBef>
              <a:buSzPts val="1000"/>
              <a:buFont typeface="Symbol" panose="05050102010706020507" pitchFamily="18" charset="2"/>
              <a:buChar char=""/>
              <a:tabLst>
                <a:tab pos="457200" algn="l"/>
              </a:tabLst>
            </a:pPr>
            <a:r>
              <a:rPr lang="cs-CZ" sz="1800" dirty="0">
                <a:effectLst/>
                <a:latin typeface="Times New Roman" panose="02020603050405020304" pitchFamily="18" charset="0"/>
                <a:ea typeface="Calibri" panose="020F0502020204030204" pitchFamily="34" charset="0"/>
                <a:cs typeface="Times New Roman" panose="02020603050405020304" pitchFamily="18" charset="0"/>
              </a:rPr>
              <a:t>strategie,</a:t>
            </a:r>
          </a:p>
          <a:p>
            <a:pPr marL="800100" lvl="1" indent="-342900">
              <a:lnSpc>
                <a:spcPct val="100000"/>
              </a:lnSpc>
              <a:spcBef>
                <a:spcPts val="0"/>
              </a:spcBef>
              <a:buSzPts val="1000"/>
              <a:buFont typeface="Symbol" panose="05050102010706020507" pitchFamily="18" charset="2"/>
              <a:buChar char=""/>
              <a:tabLst>
                <a:tab pos="457200" algn="l"/>
              </a:tabLst>
            </a:pPr>
            <a:r>
              <a:rPr lang="cs-CZ" sz="1800" dirty="0">
                <a:effectLst/>
                <a:latin typeface="Times New Roman" panose="02020603050405020304" pitchFamily="18" charset="0"/>
                <a:ea typeface="Calibri" panose="020F0502020204030204" pitchFamily="34" charset="0"/>
                <a:cs typeface="Times New Roman" panose="02020603050405020304" pitchFamily="18" charset="0"/>
              </a:rPr>
              <a:t>struktura</a:t>
            </a:r>
          </a:p>
          <a:p>
            <a:pPr marL="800100" lvl="1" indent="-342900">
              <a:lnSpc>
                <a:spcPct val="100000"/>
              </a:lnSpc>
              <a:spcBef>
                <a:spcPts val="0"/>
              </a:spcBef>
              <a:buSzPts val="1000"/>
              <a:buFont typeface="Symbol" panose="05050102010706020507" pitchFamily="18" charset="2"/>
              <a:buChar char=""/>
              <a:tabLst>
                <a:tab pos="457200" algn="l"/>
              </a:tabLst>
            </a:pPr>
            <a:r>
              <a:rPr lang="cs-CZ" sz="1800" dirty="0">
                <a:effectLst/>
                <a:latin typeface="Times New Roman" panose="02020603050405020304" pitchFamily="18" charset="0"/>
                <a:ea typeface="Calibri" panose="020F0502020204030204" pitchFamily="34" charset="0"/>
                <a:cs typeface="Times New Roman" panose="02020603050405020304" pitchFamily="18" charset="0"/>
              </a:rPr>
              <a:t>systémy řízení</a:t>
            </a:r>
          </a:p>
          <a:p>
            <a:pPr marL="800100" lvl="1" indent="-342900">
              <a:lnSpc>
                <a:spcPct val="100000"/>
              </a:lnSpc>
              <a:spcBef>
                <a:spcPts val="0"/>
              </a:spcBef>
              <a:buSzPts val="1000"/>
              <a:buFont typeface="Symbol" panose="05050102010706020507" pitchFamily="18" charset="2"/>
              <a:buChar char=""/>
              <a:tabLst>
                <a:tab pos="457200" algn="l"/>
              </a:tabLst>
            </a:pPr>
            <a:r>
              <a:rPr lang="cs-CZ" sz="1800" dirty="0">
                <a:effectLst/>
                <a:latin typeface="Times New Roman" panose="02020603050405020304" pitchFamily="18" charset="0"/>
                <a:ea typeface="Calibri" panose="020F0502020204030204" pitchFamily="34" charset="0"/>
                <a:cs typeface="Times New Roman" panose="02020603050405020304" pitchFamily="18" charset="0"/>
              </a:rPr>
              <a:t>styl manažerské práce</a:t>
            </a:r>
          </a:p>
          <a:p>
            <a:pPr marL="800100" lvl="1" indent="-342900">
              <a:lnSpc>
                <a:spcPct val="100000"/>
              </a:lnSpc>
              <a:spcBef>
                <a:spcPts val="0"/>
              </a:spcBef>
              <a:buSzPts val="1000"/>
              <a:buFont typeface="Symbol" panose="05050102010706020507" pitchFamily="18" charset="2"/>
              <a:buChar char=""/>
              <a:tabLst>
                <a:tab pos="457200" algn="l"/>
              </a:tabLst>
            </a:pPr>
            <a:r>
              <a:rPr lang="cs-CZ" sz="1800" dirty="0">
                <a:effectLst/>
                <a:latin typeface="Times New Roman" panose="02020603050405020304" pitchFamily="18" charset="0"/>
                <a:ea typeface="Calibri" panose="020F0502020204030204" pitchFamily="34" charset="0"/>
                <a:cs typeface="Times New Roman" panose="02020603050405020304" pitchFamily="18" charset="0"/>
              </a:rPr>
              <a:t>spolupracovníci</a:t>
            </a:r>
          </a:p>
          <a:p>
            <a:pPr marL="800100" lvl="1" indent="-342900">
              <a:lnSpc>
                <a:spcPct val="100000"/>
              </a:lnSpc>
              <a:spcBef>
                <a:spcPts val="0"/>
              </a:spcBef>
              <a:buSzPts val="1000"/>
              <a:buFont typeface="Symbol" panose="05050102010706020507" pitchFamily="18" charset="2"/>
              <a:buChar char=""/>
              <a:tabLst>
                <a:tab pos="457200" algn="l"/>
              </a:tabLst>
            </a:pPr>
            <a:r>
              <a:rPr lang="cs-CZ" sz="1800" dirty="0">
                <a:effectLst/>
                <a:latin typeface="Times New Roman" panose="02020603050405020304" pitchFamily="18" charset="0"/>
                <a:ea typeface="Calibri" panose="020F0502020204030204" pitchFamily="34" charset="0"/>
                <a:cs typeface="Times New Roman" panose="02020603050405020304" pitchFamily="18" charset="0"/>
              </a:rPr>
              <a:t>schopnosti</a:t>
            </a:r>
          </a:p>
          <a:p>
            <a:pPr marL="800100" lvl="1" indent="-342900">
              <a:lnSpc>
                <a:spcPct val="100000"/>
              </a:lnSpc>
              <a:spcBef>
                <a:spcPts val="0"/>
              </a:spcBef>
              <a:buSzPts val="1000"/>
              <a:buFont typeface="Symbol" panose="05050102010706020507" pitchFamily="18" charset="2"/>
              <a:buChar char=""/>
              <a:tabLst>
                <a:tab pos="457200" algn="l"/>
              </a:tabLst>
            </a:pPr>
            <a:r>
              <a:rPr lang="cs-CZ" sz="1800" dirty="0">
                <a:effectLst/>
                <a:latin typeface="Times New Roman" panose="02020603050405020304" pitchFamily="18" charset="0"/>
                <a:ea typeface="Calibri" panose="020F0502020204030204" pitchFamily="34" charset="0"/>
                <a:cs typeface="Times New Roman" panose="02020603050405020304" pitchFamily="18" charset="0"/>
              </a:rPr>
              <a:t>sdílené hodnoty</a:t>
            </a:r>
          </a:p>
          <a:p>
            <a:pPr>
              <a:lnSpc>
                <a:spcPct val="100000"/>
              </a:lnSpc>
              <a:spcBef>
                <a:spcPts val="0"/>
              </a:spcBef>
            </a:pPr>
            <a:endParaRPr lang="cs-CZ" sz="1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9314326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ovéPole 4">
            <a:extLst>
              <a:ext uri="{FF2B5EF4-FFF2-40B4-BE49-F238E27FC236}">
                <a16:creationId xmlns:a16="http://schemas.microsoft.com/office/drawing/2014/main" id="{91DEF492-CB7F-49B0-8302-558414D61582}"/>
              </a:ext>
            </a:extLst>
          </p:cNvPr>
          <p:cNvSpPr txBox="1"/>
          <p:nvPr/>
        </p:nvSpPr>
        <p:spPr>
          <a:xfrm>
            <a:off x="1107582" y="767442"/>
            <a:ext cx="9569003" cy="4832092"/>
          </a:xfrm>
          <a:prstGeom prst="rect">
            <a:avLst/>
          </a:prstGeom>
          <a:noFill/>
        </p:spPr>
        <p:txBody>
          <a:bodyPr wrap="square">
            <a:spAutoFit/>
          </a:bodyPr>
          <a:lstStyle/>
          <a:p>
            <a:r>
              <a:rPr lang="cs-CZ" sz="2200" dirty="0">
                <a:solidFill>
                  <a:schemeClr val="accent2">
                    <a:lumMod val="75000"/>
                  </a:schemeClr>
                </a:solidFill>
                <a:effectLst/>
                <a:latin typeface="Times New Roman" panose="02020603050405020304" pitchFamily="18" charset="0"/>
                <a:ea typeface="Times New Roman" panose="02020603050405020304" pitchFamily="18" charset="0"/>
              </a:rPr>
              <a:t>Při hodnocení jednotlivých faktorů je potřeba vycházet ze skutečnosti, že některé z nich působí na celonárodní, či dokonce nadnárodní úrovni, jiné pak na úrovni regionální či místní. Podle toho je nutné k nim přistupovat a před zahájením analýzy je nutné definovat </a:t>
            </a:r>
            <a:r>
              <a:rPr lang="cs-CZ" sz="2200" b="1" dirty="0">
                <a:solidFill>
                  <a:schemeClr val="accent2">
                    <a:lumMod val="75000"/>
                  </a:schemeClr>
                </a:solidFill>
                <a:effectLst/>
                <a:latin typeface="Times New Roman" panose="02020603050405020304" pitchFamily="18" charset="0"/>
                <a:ea typeface="Times New Roman" panose="02020603050405020304" pitchFamily="18" charset="0"/>
              </a:rPr>
              <a:t>rozsah analýzy prostředí</a:t>
            </a:r>
            <a:r>
              <a:rPr lang="cs-CZ" sz="2200" dirty="0">
                <a:solidFill>
                  <a:schemeClr val="accent2">
                    <a:lumMod val="75000"/>
                  </a:schemeClr>
                </a:solidFill>
                <a:effectLst/>
                <a:latin typeface="Times New Roman" panose="02020603050405020304" pitchFamily="18" charset="0"/>
                <a:ea typeface="Times New Roman" panose="02020603050405020304" pitchFamily="18" charset="0"/>
              </a:rPr>
              <a:t>. Ve vztahu k základní škole nemá smysl zabývat se např. dopravní obslužností v takovém rozsahu, jako v případě gymnázia nebo dokonce střední školy nabízející v kraji ojedinělý studijní program. Je třeba zabývat se jen těmi faktory, které mají nebo mohou mít přímý dopad na onu konkrétní školu, typ školy, případně obor. Důležité je také rozlišovat vlivy, které školu ovlivňují přímo, s nimiž se škola musí potýkat a reagovat na ně, od vlivů, které školu ovlivňují zprostředkovaně, nepřímo, nebo dokonce jdou mimo ni. Zároveň je také třeba rozlišovat vlivy, které působí krátkodobě, od vlivů ovlivňujících školu dlouhodobě. V neposlední řadě je nutné zabývat se trendy, očekávanými vlivy nebo faktory, u kterých je zřejmé doznívání vlivu.</a:t>
            </a:r>
          </a:p>
          <a:p>
            <a:endParaRPr lang="cs-CZ" sz="2200" dirty="0">
              <a:solidFill>
                <a:schemeClr val="accent2">
                  <a:lumMod val="75000"/>
                </a:schemeClr>
              </a:solidFill>
            </a:endParaRPr>
          </a:p>
        </p:txBody>
      </p:sp>
    </p:spTree>
    <p:extLst>
      <p:ext uri="{BB962C8B-B14F-4D97-AF65-F5344CB8AC3E}">
        <p14:creationId xmlns:p14="http://schemas.microsoft.com/office/powerpoint/2010/main" val="28185960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FBDFBB2-98F6-49B2-BDB7-C60CFB41D986}"/>
              </a:ext>
            </a:extLst>
          </p:cNvPr>
          <p:cNvSpPr>
            <a:spLocks noGrp="1"/>
          </p:cNvSpPr>
          <p:nvPr>
            <p:ph type="title"/>
          </p:nvPr>
        </p:nvSpPr>
        <p:spPr>
          <a:xfrm>
            <a:off x="838200" y="365125"/>
            <a:ext cx="10515600" cy="755337"/>
          </a:xfrm>
        </p:spPr>
        <p:txBody>
          <a:bodyPr>
            <a:normAutofit/>
          </a:bodyPr>
          <a:lstStyle/>
          <a:p>
            <a:pPr algn="ctr"/>
            <a:r>
              <a:rPr lang="cs-CZ" sz="4000" b="1" dirty="0">
                <a:effectLst/>
                <a:latin typeface="Times New Roman" panose="02020603050405020304" pitchFamily="18" charset="0"/>
                <a:ea typeface="Calibri" panose="020F0502020204030204" pitchFamily="34" charset="0"/>
                <a:cs typeface="Times New Roman" panose="02020603050405020304" pitchFamily="18" charset="0"/>
              </a:rPr>
              <a:t>Strategické řízení v kulturním sektoru - úvod</a:t>
            </a:r>
            <a:endParaRPr lang="cs-CZ" sz="4000" dirty="0"/>
          </a:p>
        </p:txBody>
      </p:sp>
      <p:sp>
        <p:nvSpPr>
          <p:cNvPr id="3" name="Zástupný obsah 2">
            <a:extLst>
              <a:ext uri="{FF2B5EF4-FFF2-40B4-BE49-F238E27FC236}">
                <a16:creationId xmlns:a16="http://schemas.microsoft.com/office/drawing/2014/main" id="{3EE8A3A0-3870-4423-B334-CD61AEE9D3E1}"/>
              </a:ext>
            </a:extLst>
          </p:cNvPr>
          <p:cNvSpPr>
            <a:spLocks noGrp="1"/>
          </p:cNvSpPr>
          <p:nvPr>
            <p:ph idx="1"/>
          </p:nvPr>
        </p:nvSpPr>
        <p:spPr>
          <a:xfrm>
            <a:off x="838200" y="1326524"/>
            <a:ext cx="10515600" cy="4850439"/>
          </a:xfrm>
        </p:spPr>
        <p:txBody>
          <a:bodyPr>
            <a:normAutofit/>
          </a:bodyPr>
          <a:lstStyle/>
          <a:p>
            <a:pPr marL="0" indent="0">
              <a:lnSpc>
                <a:spcPct val="100000"/>
              </a:lnSpc>
              <a:spcBef>
                <a:spcPts val="0"/>
              </a:spcBef>
              <a:buNone/>
            </a:pPr>
            <a:r>
              <a:rPr lang="cs-CZ" sz="1800" dirty="0">
                <a:effectLst/>
                <a:latin typeface="Times New Roman" panose="02020603050405020304" pitchFamily="18" charset="0"/>
                <a:ea typeface="Calibri" panose="020F0502020204030204" pitchFamily="34" charset="0"/>
                <a:cs typeface="Times New Roman" panose="02020603050405020304" pitchFamily="18" charset="0"/>
              </a:rPr>
              <a:t>V kulturní sféře → se setkáváme s plánováním a realizací rozsáhlých kulturních projektů</a:t>
            </a:r>
            <a:r>
              <a:rPr lang="cs-CZ" sz="1800" dirty="0">
                <a:latin typeface="Times New Roman" panose="02020603050405020304" pitchFamily="18" charset="0"/>
                <a:ea typeface="Calibri" panose="020F0502020204030204" pitchFamily="34" charset="0"/>
                <a:cs typeface="Times New Roman" panose="02020603050405020304" pitchFamily="18" charset="0"/>
              </a:rPr>
              <a:t>!</a:t>
            </a:r>
            <a:endParaRPr lang="cs-CZ" sz="1800" dirty="0">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00000"/>
              </a:lnSpc>
              <a:spcBef>
                <a:spcPts val="0"/>
              </a:spcBef>
            </a:pPr>
            <a:endParaRPr lang="cs-CZ" sz="1800" dirty="0">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00000"/>
              </a:lnSpc>
              <a:spcBef>
                <a:spcPts val="0"/>
              </a:spcBef>
            </a:pPr>
            <a:r>
              <a:rPr lang="cs-CZ" sz="1800" dirty="0">
                <a:effectLst/>
                <a:latin typeface="Times New Roman" panose="02020603050405020304" pitchFamily="18" charset="0"/>
                <a:ea typeface="Calibri" panose="020F0502020204030204" pitchFamily="34" charset="0"/>
                <a:cs typeface="Times New Roman" panose="02020603050405020304" pitchFamily="18" charset="0"/>
              </a:rPr>
              <a:t>vyžaduje souhru většího množství přímo i nepřímo zapojených organizátorů = týmů </a:t>
            </a:r>
          </a:p>
          <a:p>
            <a:pPr>
              <a:lnSpc>
                <a:spcPct val="100000"/>
              </a:lnSpc>
              <a:spcBef>
                <a:spcPts val="0"/>
              </a:spcBef>
            </a:pPr>
            <a:r>
              <a:rPr lang="cs-CZ" sz="1800" dirty="0">
                <a:effectLst/>
                <a:latin typeface="Times New Roman" panose="02020603050405020304" pitchFamily="18" charset="0"/>
                <a:ea typeface="Calibri" panose="020F0502020204030204" pitchFamily="34" charset="0"/>
                <a:cs typeface="Times New Roman" panose="02020603050405020304" pitchFamily="18" charset="0"/>
              </a:rPr>
              <a:t>aby pracovaly úspěšně → měly by mít dobře propracovanou strategii činnost = </a:t>
            </a:r>
            <a:r>
              <a:rPr lang="cs-CZ" sz="1800" b="1" dirty="0">
                <a:effectLst/>
                <a:latin typeface="Times New Roman" panose="02020603050405020304" pitchFamily="18" charset="0"/>
                <a:ea typeface="Calibri" panose="020F0502020204030204" pitchFamily="34" charset="0"/>
                <a:cs typeface="Times New Roman" panose="02020603050405020304" pitchFamily="18" charset="0"/>
              </a:rPr>
              <a:t>strategický plán </a:t>
            </a:r>
            <a:endParaRPr lang="cs-CZ" sz="1800" b="1" dirty="0">
              <a:latin typeface="Times New Roman" panose="02020603050405020304" pitchFamily="18" charset="0"/>
              <a:ea typeface="Calibri" panose="020F0502020204030204" pitchFamily="34" charset="0"/>
              <a:cs typeface="Times New Roman" panose="02020603050405020304" pitchFamily="18" charset="0"/>
            </a:endParaRPr>
          </a:p>
          <a:p>
            <a:pPr lvl="1">
              <a:lnSpc>
                <a:spcPct val="100000"/>
              </a:lnSpc>
              <a:spcBef>
                <a:spcPts val="0"/>
              </a:spcBef>
            </a:pPr>
            <a:r>
              <a:rPr lang="cs-CZ" sz="1800" dirty="0">
                <a:effectLst/>
                <a:latin typeface="Times New Roman" panose="02020603050405020304" pitchFamily="18" charset="0"/>
                <a:ea typeface="Calibri" panose="020F0502020204030204" pitchFamily="34" charset="0"/>
                <a:cs typeface="Times New Roman" panose="02020603050405020304" pitchFamily="18" charset="0"/>
              </a:rPr>
              <a:t>strategický plán = klíčový a nezbytný krok/dokument pro plánování</a:t>
            </a:r>
          </a:p>
          <a:p>
            <a:pPr>
              <a:lnSpc>
                <a:spcPct val="100000"/>
              </a:lnSpc>
              <a:spcBef>
                <a:spcPts val="0"/>
              </a:spcBef>
            </a:pPr>
            <a:endParaRPr lang="cs-CZ" sz="1800" dirty="0">
              <a:effectLst/>
              <a:latin typeface="Times New Roman" panose="02020603050405020304" pitchFamily="18" charset="0"/>
              <a:ea typeface="Calibri" panose="020F0502020204030204" pitchFamily="34" charset="0"/>
              <a:cs typeface="Times New Roman" panose="02020603050405020304" pitchFamily="18" charset="0"/>
            </a:endParaRPr>
          </a:p>
          <a:p>
            <a:pPr marL="0" indent="0">
              <a:lnSpc>
                <a:spcPct val="100000"/>
              </a:lnSpc>
              <a:spcBef>
                <a:spcPts val="0"/>
              </a:spcBef>
              <a:buNone/>
            </a:pPr>
            <a:r>
              <a:rPr lang="cs-CZ" sz="1800" dirty="0">
                <a:effectLst/>
                <a:latin typeface="Times New Roman" panose="02020603050405020304" pitchFamily="18" charset="0"/>
                <a:ea typeface="Calibri" panose="020F0502020204030204" pitchFamily="34" charset="0"/>
                <a:cs typeface="Times New Roman" panose="02020603050405020304" pitchFamily="18" charset="0"/>
              </a:rPr>
              <a:t>pojmy strategie, strategická analýza a plánování →  primárně podnikatelský sektor</a:t>
            </a:r>
          </a:p>
          <a:p>
            <a:pPr marL="0" indent="0">
              <a:lnSpc>
                <a:spcPct val="100000"/>
              </a:lnSpc>
              <a:spcBef>
                <a:spcPts val="0"/>
              </a:spcBef>
              <a:buNone/>
            </a:pPr>
            <a:r>
              <a:rPr lang="cs-CZ" sz="1800" dirty="0">
                <a:latin typeface="Times New Roman" panose="02020603050405020304" pitchFamily="18" charset="0"/>
                <a:ea typeface="Calibri" panose="020F0502020204030204" pitchFamily="34" charset="0"/>
                <a:cs typeface="Times New Roman" panose="02020603050405020304" pitchFamily="18" charset="0"/>
              </a:rPr>
              <a:t>	X</a:t>
            </a:r>
            <a:r>
              <a:rPr lang="cs-CZ" sz="1800" dirty="0">
                <a:effectLst/>
                <a:latin typeface="Times New Roman" panose="02020603050405020304" pitchFamily="18" charset="0"/>
                <a:ea typeface="Calibri" panose="020F0502020204030204" pitchFamily="34" charset="0"/>
                <a:cs typeface="Times New Roman" panose="02020603050405020304" pitchFamily="18" charset="0"/>
              </a:rPr>
              <a:t> </a:t>
            </a:r>
          </a:p>
          <a:p>
            <a:pPr marL="0" indent="0">
              <a:lnSpc>
                <a:spcPct val="100000"/>
              </a:lnSpc>
              <a:spcBef>
                <a:spcPts val="0"/>
              </a:spcBef>
              <a:buNone/>
            </a:pPr>
            <a:r>
              <a:rPr lang="cs-CZ" sz="1800" dirty="0">
                <a:effectLst/>
                <a:latin typeface="Times New Roman" panose="02020603050405020304" pitchFamily="18" charset="0"/>
                <a:ea typeface="Calibri" panose="020F0502020204030204" pitchFamily="34" charset="0"/>
                <a:cs typeface="Times New Roman" panose="02020603050405020304" pitchFamily="18" charset="0"/>
              </a:rPr>
              <a:t>řadu nástrojů →  možné úspěšně aplikovat i v oblasti kultury</a:t>
            </a:r>
          </a:p>
          <a:p>
            <a:pPr>
              <a:lnSpc>
                <a:spcPct val="100000"/>
              </a:lnSpc>
              <a:spcBef>
                <a:spcPts val="0"/>
              </a:spcBef>
            </a:pPr>
            <a:endParaRPr lang="cs-CZ" sz="1800" dirty="0">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00000"/>
              </a:lnSpc>
              <a:spcBef>
                <a:spcPts val="0"/>
              </a:spcBef>
            </a:pPr>
            <a:r>
              <a:rPr lang="cs-CZ" sz="1800" dirty="0">
                <a:effectLst/>
                <a:latin typeface="Times New Roman" panose="02020603050405020304" pitchFamily="18" charset="0"/>
                <a:ea typeface="Calibri" panose="020F0502020204030204" pitchFamily="34" charset="0"/>
                <a:cs typeface="Times New Roman" panose="02020603050405020304" pitchFamily="18" charset="0"/>
              </a:rPr>
              <a:t>bez dlouhodobého plánu → nejistota udržet umění na vysoké úrovni</a:t>
            </a:r>
          </a:p>
          <a:p>
            <a:pPr>
              <a:lnSpc>
                <a:spcPct val="100000"/>
              </a:lnSpc>
              <a:spcBef>
                <a:spcPts val="0"/>
              </a:spcBef>
            </a:pPr>
            <a:r>
              <a:rPr lang="cs-CZ" sz="1800" dirty="0">
                <a:effectLst/>
                <a:latin typeface="Times New Roman" panose="02020603050405020304" pitchFamily="18" charset="0"/>
                <a:ea typeface="Calibri" panose="020F0502020204030204" pitchFamily="34" charset="0"/>
                <a:cs typeface="Times New Roman" panose="02020603050405020304" pitchFamily="18" charset="0"/>
              </a:rPr>
              <a:t>umělce neohrozí </a:t>
            </a:r>
          </a:p>
          <a:p>
            <a:pPr>
              <a:lnSpc>
                <a:spcPct val="100000"/>
              </a:lnSpc>
              <a:spcBef>
                <a:spcPts val="0"/>
              </a:spcBef>
            </a:pPr>
            <a:r>
              <a:rPr lang="cs-CZ" sz="1800" dirty="0">
                <a:effectLst/>
                <a:latin typeface="Times New Roman" panose="02020603050405020304" pitchFamily="18" charset="0"/>
                <a:ea typeface="Calibri" panose="020F0502020204030204" pitchFamily="34" charset="0"/>
                <a:cs typeface="Times New Roman" panose="02020603050405020304" pitchFamily="18" charset="0"/>
              </a:rPr>
              <a:t>lze ji využít k smysluplnému řízení a dosažení kýženého cíle</a:t>
            </a:r>
          </a:p>
          <a:p>
            <a:pPr>
              <a:lnSpc>
                <a:spcPct val="100000"/>
              </a:lnSpc>
              <a:spcBef>
                <a:spcPts val="0"/>
              </a:spcBef>
            </a:pPr>
            <a:endParaRPr lang="cs-CZ" sz="1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924015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FBDFBB2-98F6-49B2-BDB7-C60CFB41D986}"/>
              </a:ext>
            </a:extLst>
          </p:cNvPr>
          <p:cNvSpPr>
            <a:spLocks noGrp="1"/>
          </p:cNvSpPr>
          <p:nvPr>
            <p:ph type="title"/>
          </p:nvPr>
        </p:nvSpPr>
        <p:spPr>
          <a:xfrm>
            <a:off x="838200" y="365126"/>
            <a:ext cx="10515600" cy="716700"/>
          </a:xfrm>
        </p:spPr>
        <p:txBody>
          <a:bodyPr>
            <a:normAutofit/>
          </a:bodyPr>
          <a:lstStyle/>
          <a:p>
            <a:pPr algn="ctr"/>
            <a:r>
              <a:rPr lang="cs-CZ" sz="4000" b="1" dirty="0">
                <a:effectLst/>
                <a:latin typeface="Times New Roman" panose="02020603050405020304" pitchFamily="18" charset="0"/>
                <a:ea typeface="Calibri" panose="020F0502020204030204" pitchFamily="34" charset="0"/>
                <a:cs typeface="Times New Roman" panose="02020603050405020304" pitchFamily="18" charset="0"/>
              </a:rPr>
              <a:t>Strategické řízení v kulturním sektoru</a:t>
            </a:r>
            <a:endParaRPr lang="cs-CZ" sz="4000" dirty="0"/>
          </a:p>
        </p:txBody>
      </p:sp>
      <p:sp>
        <p:nvSpPr>
          <p:cNvPr id="3" name="Zástupný obsah 2">
            <a:extLst>
              <a:ext uri="{FF2B5EF4-FFF2-40B4-BE49-F238E27FC236}">
                <a16:creationId xmlns:a16="http://schemas.microsoft.com/office/drawing/2014/main" id="{3EE8A3A0-3870-4423-B334-CD61AEE9D3E1}"/>
              </a:ext>
            </a:extLst>
          </p:cNvPr>
          <p:cNvSpPr>
            <a:spLocks noGrp="1"/>
          </p:cNvSpPr>
          <p:nvPr>
            <p:ph idx="1"/>
          </p:nvPr>
        </p:nvSpPr>
        <p:spPr>
          <a:xfrm>
            <a:off x="540913" y="1455314"/>
            <a:ext cx="10959921" cy="5037560"/>
          </a:xfrm>
        </p:spPr>
        <p:txBody>
          <a:bodyPr>
            <a:noAutofit/>
          </a:bodyPr>
          <a:lstStyle/>
          <a:p>
            <a:pPr marL="0" indent="0">
              <a:lnSpc>
                <a:spcPct val="100000"/>
              </a:lnSpc>
              <a:spcBef>
                <a:spcPts val="0"/>
              </a:spcBef>
              <a:buNone/>
            </a:pPr>
            <a:r>
              <a:rPr lang="cs-CZ" sz="1800" b="1" dirty="0">
                <a:effectLst/>
                <a:latin typeface="Times New Roman" panose="02020603050405020304" pitchFamily="18" charset="0"/>
                <a:ea typeface="Tahoma" panose="020B0604030504040204" pitchFamily="34" charset="0"/>
                <a:cs typeface="Times New Roman" panose="02020603050405020304" pitchFamily="18" charset="0"/>
              </a:rPr>
              <a:t>Strategie – definice</a:t>
            </a:r>
            <a:endParaRPr lang="cs-CZ" sz="1800" dirty="0">
              <a:effectLst/>
              <a:latin typeface="Times New Roman" panose="02020603050405020304" pitchFamily="18" charset="0"/>
              <a:ea typeface="Tahoma" panose="020B0604030504040204" pitchFamily="34" charset="0"/>
              <a:cs typeface="Times New Roman" panose="02020603050405020304" pitchFamily="18" charset="0"/>
            </a:endParaRPr>
          </a:p>
          <a:p>
            <a:pPr>
              <a:lnSpc>
                <a:spcPct val="100000"/>
              </a:lnSpc>
              <a:spcBef>
                <a:spcPts val="0"/>
              </a:spcBef>
            </a:pPr>
            <a:r>
              <a:rPr lang="cs-CZ" sz="1800" dirty="0">
                <a:effectLst/>
                <a:latin typeface="Times New Roman" panose="02020603050405020304" pitchFamily="18" charset="0"/>
                <a:ea typeface="Tahoma" panose="020B0604030504040204" pitchFamily="34" charset="0"/>
                <a:cs typeface="Times New Roman" panose="02020603050405020304" pitchFamily="18" charset="0"/>
              </a:rPr>
              <a:t>vychází z řeckých výrazů </a:t>
            </a:r>
            <a:r>
              <a:rPr lang="cs-CZ" sz="1800" b="1" i="1" dirty="0" err="1">
                <a:effectLst/>
                <a:latin typeface="Times New Roman" panose="02020603050405020304" pitchFamily="18" charset="0"/>
                <a:ea typeface="Tahoma" panose="020B0604030504040204" pitchFamily="34" charset="0"/>
                <a:cs typeface="Times New Roman" panose="02020603050405020304" pitchFamily="18" charset="0"/>
              </a:rPr>
              <a:t>stratos</a:t>
            </a:r>
            <a:r>
              <a:rPr lang="cs-CZ" sz="1800" dirty="0">
                <a:effectLst/>
                <a:latin typeface="Times New Roman" panose="02020603050405020304" pitchFamily="18" charset="0"/>
                <a:ea typeface="Tahoma" panose="020B0604030504040204" pitchFamily="34" charset="0"/>
                <a:cs typeface="Times New Roman" panose="02020603050405020304" pitchFamily="18" charset="0"/>
              </a:rPr>
              <a:t> (vojsko) a </a:t>
            </a:r>
            <a:r>
              <a:rPr lang="cs-CZ" sz="1800" b="1" i="1" dirty="0" err="1">
                <a:effectLst/>
                <a:latin typeface="Times New Roman" panose="02020603050405020304" pitchFamily="18" charset="0"/>
                <a:ea typeface="Tahoma" panose="020B0604030504040204" pitchFamily="34" charset="0"/>
                <a:cs typeface="Times New Roman" panose="02020603050405020304" pitchFamily="18" charset="0"/>
              </a:rPr>
              <a:t>agein</a:t>
            </a:r>
            <a:r>
              <a:rPr lang="cs-CZ" sz="1800" dirty="0">
                <a:effectLst/>
                <a:latin typeface="Times New Roman" panose="02020603050405020304" pitchFamily="18" charset="0"/>
                <a:ea typeface="Tahoma" panose="020B0604030504040204" pitchFamily="34" charset="0"/>
                <a:cs typeface="Times New Roman" panose="02020603050405020304" pitchFamily="18" charset="0"/>
              </a:rPr>
              <a:t> (vést) </a:t>
            </a:r>
            <a:r>
              <a:rPr lang="cs-CZ"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cs-CZ" sz="1800" dirty="0">
                <a:effectLst/>
                <a:latin typeface="Times New Roman" panose="02020603050405020304" pitchFamily="18" charset="0"/>
                <a:ea typeface="Tahoma" panose="020B0604030504040204" pitchFamily="34" charset="0"/>
                <a:cs typeface="Times New Roman" panose="02020603050405020304" pitchFamily="18" charset="0"/>
              </a:rPr>
              <a:t>původní význam: </a:t>
            </a:r>
            <a:r>
              <a:rPr lang="cs-CZ" sz="1800" i="1" dirty="0">
                <a:effectLst/>
                <a:latin typeface="Times New Roman" panose="02020603050405020304" pitchFamily="18" charset="0"/>
                <a:ea typeface="Tahoma" panose="020B0604030504040204" pitchFamily="34" charset="0"/>
                <a:cs typeface="Times New Roman" panose="02020603050405020304" pitchFamily="18" charset="0"/>
              </a:rPr>
              <a:t>umění velet vojsku</a:t>
            </a:r>
          </a:p>
          <a:p>
            <a:pPr>
              <a:lnSpc>
                <a:spcPct val="100000"/>
              </a:lnSpc>
              <a:spcBef>
                <a:spcPts val="0"/>
              </a:spcBef>
            </a:pPr>
            <a:r>
              <a:rPr lang="cs-CZ" sz="1800" dirty="0">
                <a:latin typeface="Times New Roman" panose="02020603050405020304" pitchFamily="18" charset="0"/>
                <a:ea typeface="Tahoma" panose="020B0604030504040204" pitchFamily="34" charset="0"/>
                <a:cs typeface="Times New Roman" panose="02020603050405020304" pitchFamily="18" charset="0"/>
              </a:rPr>
              <a:t>význam: </a:t>
            </a:r>
            <a:r>
              <a:rPr lang="cs-CZ" sz="1800" u="sng" dirty="0">
                <a:effectLst/>
                <a:latin typeface="Times New Roman" panose="02020603050405020304" pitchFamily="18" charset="0"/>
                <a:ea typeface="Tahoma" panose="020B0604030504040204" pitchFamily="34" charset="0"/>
                <a:cs typeface="Times New Roman" panose="02020603050405020304" pitchFamily="18" charset="0"/>
              </a:rPr>
              <a:t>dlouhodobé plánování činností za účelem dosažení předem definovaných cílů</a:t>
            </a:r>
          </a:p>
          <a:p>
            <a:pPr>
              <a:lnSpc>
                <a:spcPct val="100000"/>
              </a:lnSpc>
              <a:spcBef>
                <a:spcPts val="0"/>
              </a:spcBef>
            </a:pPr>
            <a:r>
              <a:rPr lang="cs-CZ" sz="1800" dirty="0">
                <a:effectLst/>
                <a:latin typeface="Times New Roman" panose="02020603050405020304" pitchFamily="18" charset="0"/>
                <a:ea typeface="Tahoma" panose="020B0604030504040204" pitchFamily="34" charset="0"/>
                <a:cs typeface="Times New Roman" panose="02020603050405020304" pitchFamily="18" charset="0"/>
              </a:rPr>
              <a:t>Pozor: nezaměňujme pojmy strategie a taktika! </a:t>
            </a:r>
          </a:p>
          <a:p>
            <a:pPr marL="514350" indent="-285750">
              <a:lnSpc>
                <a:spcPct val="100000"/>
              </a:lnSpc>
              <a:spcBef>
                <a:spcPts val="0"/>
              </a:spcBef>
              <a:buFont typeface="Times New Roman" panose="02020603050405020304" pitchFamily="18" charset="0"/>
              <a:buChar char="-"/>
            </a:pPr>
            <a:r>
              <a:rPr lang="cs-CZ" sz="1800" b="1" i="1" dirty="0">
                <a:effectLst/>
                <a:latin typeface="Times New Roman" panose="02020603050405020304" pitchFamily="18" charset="0"/>
                <a:ea typeface="Tahoma" panose="020B0604030504040204" pitchFamily="34" charset="0"/>
                <a:cs typeface="Times New Roman" panose="02020603050405020304" pitchFamily="18" charset="0"/>
              </a:rPr>
              <a:t>strategie</a:t>
            </a:r>
            <a:r>
              <a:rPr lang="cs-CZ" sz="1800" dirty="0">
                <a:effectLst/>
                <a:latin typeface="Times New Roman" panose="02020603050405020304" pitchFamily="18" charset="0"/>
                <a:ea typeface="Tahoma" panose="020B0604030504040204" pitchFamily="34" charset="0"/>
                <a:cs typeface="Times New Roman" panose="02020603050405020304" pitchFamily="18" charset="0"/>
              </a:rPr>
              <a:t> = plán, zahrnuje dlouhodobé cíle a obecné informace o tom, čeho se snažíme dosáhnout</a:t>
            </a:r>
          </a:p>
          <a:p>
            <a:pPr marL="514350" indent="-285750">
              <a:lnSpc>
                <a:spcPct val="100000"/>
              </a:lnSpc>
              <a:spcBef>
                <a:spcPts val="0"/>
              </a:spcBef>
              <a:buFont typeface="Times New Roman" panose="02020603050405020304" pitchFamily="18" charset="0"/>
              <a:buChar char="-"/>
            </a:pPr>
            <a:r>
              <a:rPr lang="cs-CZ" sz="1800" b="1" i="1" dirty="0">
                <a:latin typeface="Times New Roman" panose="02020603050405020304" pitchFamily="18" charset="0"/>
                <a:ea typeface="Tahoma" panose="020B0604030504040204" pitchFamily="34" charset="0"/>
                <a:cs typeface="Times New Roman" panose="02020603050405020304" pitchFamily="18" charset="0"/>
              </a:rPr>
              <a:t>t</a:t>
            </a:r>
            <a:r>
              <a:rPr lang="cs-CZ" sz="1800" b="1" i="1" dirty="0">
                <a:effectLst/>
                <a:latin typeface="Times New Roman" panose="02020603050405020304" pitchFamily="18" charset="0"/>
                <a:ea typeface="Tahoma" panose="020B0604030504040204" pitchFamily="34" charset="0"/>
                <a:cs typeface="Times New Roman" panose="02020603050405020304" pitchFamily="18" charset="0"/>
              </a:rPr>
              <a:t>aktika</a:t>
            </a:r>
            <a:r>
              <a:rPr lang="cs-CZ" sz="1800" dirty="0">
                <a:effectLst/>
                <a:latin typeface="Times New Roman" panose="02020603050405020304" pitchFamily="18" charset="0"/>
                <a:ea typeface="Tahoma" panose="020B0604030504040204" pitchFamily="34" charset="0"/>
                <a:cs typeface="Times New Roman" panose="02020603050405020304" pitchFamily="18" charset="0"/>
              </a:rPr>
              <a:t> = specifické metody, skrze které se strategie naplňuje</a:t>
            </a:r>
          </a:p>
          <a:p>
            <a:pPr>
              <a:lnSpc>
                <a:spcPct val="100000"/>
              </a:lnSpc>
              <a:spcBef>
                <a:spcPts val="0"/>
              </a:spcBef>
            </a:pPr>
            <a:endParaRPr lang="cs-CZ" sz="1800" dirty="0">
              <a:effectLst/>
              <a:latin typeface="Times New Roman" panose="02020603050405020304" pitchFamily="18" charset="0"/>
              <a:ea typeface="Tahoma" panose="020B0604030504040204" pitchFamily="34" charset="0"/>
              <a:cs typeface="Times New Roman" panose="02020603050405020304" pitchFamily="18" charset="0"/>
            </a:endParaRPr>
          </a:p>
          <a:p>
            <a:pPr marL="0" indent="0">
              <a:lnSpc>
                <a:spcPct val="100000"/>
              </a:lnSpc>
              <a:spcBef>
                <a:spcPts val="0"/>
              </a:spcBef>
              <a:buNone/>
            </a:pPr>
            <a:r>
              <a:rPr lang="cs-CZ" sz="1800" dirty="0" err="1">
                <a:effectLst/>
                <a:latin typeface="Times New Roman" panose="02020603050405020304" pitchFamily="18" charset="0"/>
                <a:ea typeface="Tahoma" panose="020B0604030504040204" pitchFamily="34" charset="0"/>
                <a:cs typeface="Times New Roman" panose="02020603050405020304" pitchFamily="18" charset="0"/>
              </a:rPr>
              <a:t>Giep</a:t>
            </a:r>
            <a:r>
              <a:rPr lang="cs-CZ" sz="1800" dirty="0">
                <a:effectLst/>
                <a:latin typeface="Times New Roman" panose="02020603050405020304" pitchFamily="18" charset="0"/>
                <a:ea typeface="Tahoma" panose="020B0604030504040204" pitchFamily="34" charset="0"/>
                <a:cs typeface="Times New Roman" panose="02020603050405020304" pitchFamily="18" charset="0"/>
              </a:rPr>
              <a:t> </a:t>
            </a:r>
            <a:r>
              <a:rPr lang="cs-CZ" sz="1800" dirty="0" err="1">
                <a:effectLst/>
                <a:latin typeface="Times New Roman" panose="02020603050405020304" pitchFamily="18" charset="0"/>
                <a:ea typeface="Tahoma" panose="020B0604030504040204" pitchFamily="34" charset="0"/>
                <a:cs typeface="Times New Roman" panose="02020603050405020304" pitchFamily="18" charset="0"/>
              </a:rPr>
              <a:t>Hagoort</a:t>
            </a:r>
            <a:r>
              <a:rPr lang="cs-CZ" sz="1800" dirty="0">
                <a:effectLst/>
                <a:latin typeface="Times New Roman" panose="02020603050405020304" pitchFamily="18" charset="0"/>
                <a:ea typeface="Tahoma" panose="020B0604030504040204" pitchFamily="34" charset="0"/>
                <a:cs typeface="Times New Roman" panose="02020603050405020304" pitchFamily="18" charset="0"/>
              </a:rPr>
              <a:t>: </a:t>
            </a:r>
            <a:r>
              <a:rPr lang="cs-CZ" sz="1800" i="1" dirty="0">
                <a:effectLst/>
                <a:latin typeface="Times New Roman" panose="02020603050405020304" pitchFamily="18" charset="0"/>
                <a:ea typeface="Tahoma" panose="020B0604030504040204" pitchFamily="34" charset="0"/>
                <a:cs typeface="Times New Roman" panose="02020603050405020304" pitchFamily="18" charset="0"/>
              </a:rPr>
              <a:t>Umělecký management v podnikatelském stylu</a:t>
            </a:r>
          </a:p>
          <a:p>
            <a:pPr>
              <a:lnSpc>
                <a:spcPct val="100000"/>
              </a:lnSpc>
              <a:spcBef>
                <a:spcPts val="0"/>
              </a:spcBef>
            </a:pPr>
            <a:r>
              <a:rPr lang="cs-CZ" sz="1800" i="1" dirty="0">
                <a:solidFill>
                  <a:schemeClr val="accent2">
                    <a:lumMod val="75000"/>
                  </a:schemeClr>
                </a:solidFill>
                <a:effectLst/>
                <a:latin typeface="Times New Roman" panose="02020603050405020304" pitchFamily="18" charset="0"/>
                <a:ea typeface="Tahoma" panose="020B0604030504040204" pitchFamily="34" charset="0"/>
                <a:cs typeface="Times New Roman" panose="02020603050405020304" pitchFamily="18" charset="0"/>
              </a:rPr>
              <a:t>Strategie je směr.</a:t>
            </a:r>
            <a:endParaRPr lang="cs-CZ" sz="1800" dirty="0">
              <a:solidFill>
                <a:schemeClr val="accent2">
                  <a:lumMod val="75000"/>
                </a:schemeClr>
              </a:solidFill>
              <a:effectLst/>
              <a:latin typeface="Times New Roman" panose="02020603050405020304" pitchFamily="18" charset="0"/>
              <a:ea typeface="Tahoma" panose="020B0604030504040204" pitchFamily="34" charset="0"/>
              <a:cs typeface="Times New Roman" panose="02020603050405020304" pitchFamily="18" charset="0"/>
            </a:endParaRPr>
          </a:p>
          <a:p>
            <a:pPr>
              <a:lnSpc>
                <a:spcPct val="100000"/>
              </a:lnSpc>
              <a:spcBef>
                <a:spcPts val="0"/>
              </a:spcBef>
            </a:pPr>
            <a:r>
              <a:rPr lang="cs-CZ" sz="1800" dirty="0">
                <a:effectLst/>
                <a:latin typeface="Times New Roman" panose="02020603050405020304" pitchFamily="18" charset="0"/>
                <a:ea typeface="Tahoma" panose="020B0604030504040204" pitchFamily="34" charset="0"/>
                <a:cs typeface="Times New Roman" panose="02020603050405020304" pitchFamily="18" charset="0"/>
              </a:rPr>
              <a:t>proces, kdy dochází k ladění mezi vnitřním a vnějším prostředím organizace </a:t>
            </a:r>
          </a:p>
          <a:p>
            <a:pPr>
              <a:lnSpc>
                <a:spcPct val="100000"/>
              </a:lnSpc>
              <a:spcBef>
                <a:spcPts val="0"/>
              </a:spcBef>
            </a:pPr>
            <a:r>
              <a:rPr lang="cs-CZ" sz="1800" dirty="0">
                <a:effectLst/>
                <a:latin typeface="Times New Roman" panose="02020603050405020304" pitchFamily="18" charset="0"/>
                <a:ea typeface="Tahoma" panose="020B0604030504040204" pitchFamily="34" charset="0"/>
                <a:cs typeface="Times New Roman" panose="02020603050405020304" pitchFamily="18" charset="0"/>
              </a:rPr>
              <a:t>strategie = představujíce vývoj a ukazuje směr organizace včetně způsobu realizace</a:t>
            </a:r>
          </a:p>
          <a:p>
            <a:pPr marL="0" indent="0">
              <a:lnSpc>
                <a:spcPct val="100000"/>
              </a:lnSpc>
              <a:spcBef>
                <a:spcPts val="0"/>
              </a:spcBef>
              <a:buNone/>
            </a:pPr>
            <a:endParaRPr lang="cs-CZ" sz="1800" dirty="0">
              <a:effectLst/>
              <a:latin typeface="Times New Roman" panose="02020603050405020304" pitchFamily="18" charset="0"/>
              <a:ea typeface="Tahoma" panose="020B0604030504040204" pitchFamily="34" charset="0"/>
              <a:cs typeface="Times New Roman" panose="02020603050405020304" pitchFamily="18" charset="0"/>
            </a:endParaRPr>
          </a:p>
          <a:p>
            <a:pPr marL="0" indent="0">
              <a:lnSpc>
                <a:spcPct val="100000"/>
              </a:lnSpc>
              <a:spcBef>
                <a:spcPts val="0"/>
              </a:spcBef>
              <a:buNone/>
            </a:pPr>
            <a:r>
              <a:rPr lang="cs-CZ" sz="1800" dirty="0">
                <a:solidFill>
                  <a:srgbClr val="000000"/>
                </a:solidFill>
                <a:effectLst/>
                <a:latin typeface="Times New Roman" panose="02020603050405020304" pitchFamily="18" charset="0"/>
                <a:ea typeface="Tahoma" panose="020B0604030504040204" pitchFamily="34" charset="0"/>
                <a:cs typeface="Times New Roman" panose="02020603050405020304" pitchFamily="18" charset="0"/>
              </a:rPr>
              <a:t>Peter </a:t>
            </a:r>
            <a:r>
              <a:rPr lang="cs-CZ" sz="1800" dirty="0" err="1">
                <a:solidFill>
                  <a:srgbClr val="000000"/>
                </a:solidFill>
                <a:effectLst/>
                <a:latin typeface="Times New Roman" panose="02020603050405020304" pitchFamily="18" charset="0"/>
                <a:ea typeface="Tahoma" panose="020B0604030504040204" pitchFamily="34" charset="0"/>
                <a:cs typeface="Times New Roman" panose="02020603050405020304" pitchFamily="18" charset="0"/>
              </a:rPr>
              <a:t>Drucker</a:t>
            </a:r>
            <a:r>
              <a:rPr lang="cs-CZ" sz="1800" dirty="0">
                <a:solidFill>
                  <a:srgbClr val="000000"/>
                </a:solidFill>
                <a:effectLst/>
                <a:latin typeface="Times New Roman" panose="02020603050405020304" pitchFamily="18" charset="0"/>
                <a:ea typeface="Tahoma" panose="020B0604030504040204" pitchFamily="34" charset="0"/>
                <a:cs typeface="Times New Roman" panose="02020603050405020304" pitchFamily="18" charset="0"/>
              </a:rPr>
              <a:t>: </a:t>
            </a:r>
            <a:r>
              <a:rPr lang="cs-CZ" sz="1800" i="1" dirty="0">
                <a:solidFill>
                  <a:srgbClr val="000000"/>
                </a:solidFill>
                <a:effectLst/>
                <a:latin typeface="Times New Roman" panose="02020603050405020304" pitchFamily="18" charset="0"/>
                <a:ea typeface="Tahoma" panose="020B0604030504040204" pitchFamily="34" charset="0"/>
                <a:cs typeface="Times New Roman" panose="02020603050405020304" pitchFamily="18" charset="0"/>
              </a:rPr>
              <a:t>Řízení neziskových organizací: Praxe a principy </a:t>
            </a:r>
          </a:p>
          <a:p>
            <a:pPr>
              <a:lnSpc>
                <a:spcPct val="100000"/>
              </a:lnSpc>
              <a:spcBef>
                <a:spcPts val="0"/>
              </a:spcBef>
            </a:pPr>
            <a:r>
              <a:rPr lang="cs-CZ" sz="1800" i="1" dirty="0">
                <a:solidFill>
                  <a:schemeClr val="accent2">
                    <a:lumMod val="75000"/>
                  </a:schemeClr>
                </a:solidFill>
                <a:effectLst/>
                <a:latin typeface="Times New Roman" panose="02020603050405020304" pitchFamily="18" charset="0"/>
                <a:ea typeface="Tahoma" panose="020B0604030504040204" pitchFamily="34" charset="0"/>
                <a:cs typeface="Times New Roman" panose="02020603050405020304" pitchFamily="18" charset="0"/>
              </a:rPr>
              <a:t>Strategie nás vedou k cílevědomé a systematické práci. Přeměňují úmysly v činnost a předmět činnosti v </a:t>
            </a:r>
            <a:r>
              <a:rPr lang="cs-CZ" sz="1800" i="1" dirty="0" err="1">
                <a:solidFill>
                  <a:schemeClr val="accent2">
                    <a:lumMod val="75000"/>
                  </a:schemeClr>
                </a:solidFill>
                <a:effectLst/>
                <a:latin typeface="Times New Roman" panose="02020603050405020304" pitchFamily="18" charset="0"/>
                <a:ea typeface="Tahoma" panose="020B0604030504040204" pitchFamily="34" charset="0"/>
                <a:cs typeface="Times New Roman" panose="02020603050405020304" pitchFamily="18" charset="0"/>
              </a:rPr>
              <a:t>produk-tivní</a:t>
            </a:r>
            <a:r>
              <a:rPr lang="cs-CZ" sz="1800" i="1" dirty="0">
                <a:solidFill>
                  <a:schemeClr val="accent2">
                    <a:lumMod val="75000"/>
                  </a:schemeClr>
                </a:solidFill>
                <a:effectLst/>
                <a:latin typeface="Times New Roman" panose="02020603050405020304" pitchFamily="18" charset="0"/>
                <a:ea typeface="Tahoma" panose="020B0604030504040204" pitchFamily="34" charset="0"/>
                <a:cs typeface="Times New Roman" panose="02020603050405020304" pitchFamily="18" charset="0"/>
              </a:rPr>
              <a:t> práci. Dávají rovněž představu o tom, jaké zdroje a kolik lidí budeme potřebovat, abychom dosáhli cíle.</a:t>
            </a:r>
            <a:endParaRPr lang="cs-CZ" sz="1800" i="1" dirty="0">
              <a:solidFill>
                <a:schemeClr val="accent2">
                  <a:lumMod val="75000"/>
                </a:schemeClr>
              </a:solidFill>
              <a:latin typeface="Times New Roman" panose="02020603050405020304" pitchFamily="18" charset="0"/>
              <a:ea typeface="Tahoma" panose="020B0604030504040204" pitchFamily="34" charset="0"/>
              <a:cs typeface="Times New Roman" panose="02020603050405020304" pitchFamily="18" charset="0"/>
            </a:endParaRPr>
          </a:p>
          <a:p>
            <a:pPr>
              <a:lnSpc>
                <a:spcPct val="100000"/>
              </a:lnSpc>
              <a:spcBef>
                <a:spcPts val="0"/>
              </a:spcBef>
            </a:pPr>
            <a:r>
              <a:rPr lang="cs-CZ" sz="1800" dirty="0">
                <a:solidFill>
                  <a:srgbClr val="000000"/>
                </a:solidFill>
                <a:effectLst/>
                <a:latin typeface="Times New Roman" panose="02020603050405020304" pitchFamily="18" charset="0"/>
                <a:ea typeface="Tahoma" panose="020B0604030504040204" pitchFamily="34" charset="0"/>
                <a:cs typeface="Times New Roman" panose="02020603050405020304" pitchFamily="18" charset="0"/>
              </a:rPr>
              <a:t>strategie = je nezbytný nástroj, jak přeměnit úmysl ve výsledek</a:t>
            </a:r>
          </a:p>
          <a:p>
            <a:pPr>
              <a:lnSpc>
                <a:spcPct val="100000"/>
              </a:lnSpc>
              <a:spcBef>
                <a:spcPts val="0"/>
              </a:spcBef>
            </a:pPr>
            <a:r>
              <a:rPr lang="cs-CZ" sz="1800" dirty="0">
                <a:solidFill>
                  <a:srgbClr val="000000"/>
                </a:solidFill>
                <a:effectLst/>
                <a:latin typeface="Times New Roman" panose="02020603050405020304" pitchFamily="18" charset="0"/>
                <a:ea typeface="Tahoma" panose="020B0604030504040204" pitchFamily="34" charset="0"/>
                <a:cs typeface="Times New Roman" panose="02020603050405020304" pitchFamily="18" charset="0"/>
              </a:rPr>
              <a:t>plánování = intelektuální proces X strategie = liší se aktivním přístupem, procesy a jejich uváděním do chodu</a:t>
            </a:r>
          </a:p>
          <a:p>
            <a:pPr marL="0" indent="0">
              <a:lnSpc>
                <a:spcPct val="100000"/>
              </a:lnSpc>
              <a:spcBef>
                <a:spcPts val="0"/>
              </a:spcBef>
              <a:buNone/>
            </a:pPr>
            <a:endParaRPr lang="cs-CZ" sz="1800" dirty="0">
              <a:latin typeface="Times New Roman" panose="02020603050405020304" pitchFamily="18" charset="0"/>
              <a:ea typeface="Tahoma" panose="020B0604030504040204" pitchFamily="34" charset="0"/>
              <a:cs typeface="Times New Roman" panose="02020603050405020304" pitchFamily="18" charset="0"/>
            </a:endParaRPr>
          </a:p>
        </p:txBody>
      </p:sp>
    </p:spTree>
    <p:extLst>
      <p:ext uri="{BB962C8B-B14F-4D97-AF65-F5344CB8AC3E}">
        <p14:creationId xmlns:p14="http://schemas.microsoft.com/office/powerpoint/2010/main" val="273522417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F0F8D8F-9FDD-44B4-90D5-A1908A83BE44}"/>
              </a:ext>
            </a:extLst>
          </p:cNvPr>
          <p:cNvSpPr>
            <a:spLocks noGrp="1"/>
          </p:cNvSpPr>
          <p:nvPr>
            <p:ph type="title"/>
          </p:nvPr>
        </p:nvSpPr>
        <p:spPr>
          <a:xfrm>
            <a:off x="838200" y="365126"/>
            <a:ext cx="10515600" cy="626548"/>
          </a:xfrm>
        </p:spPr>
        <p:txBody>
          <a:bodyPr>
            <a:normAutofit fontScale="90000"/>
          </a:bodyPr>
          <a:lstStyle/>
          <a:p>
            <a:pPr algn="ctr"/>
            <a:r>
              <a:rPr lang="cs-CZ" sz="4000" b="1" dirty="0">
                <a:latin typeface="Times New Roman" panose="02020603050405020304" pitchFamily="18" charset="0"/>
                <a:ea typeface="Calibri" panose="020F0502020204030204" pitchFamily="34" charset="0"/>
                <a:cs typeface="Times New Roman" panose="02020603050405020304" pitchFamily="18" charset="0"/>
              </a:rPr>
              <a:t>Rámec pro vypracování strategie</a:t>
            </a:r>
            <a:endParaRPr lang="cs-CZ" sz="4000" dirty="0"/>
          </a:p>
        </p:txBody>
      </p:sp>
      <p:sp>
        <p:nvSpPr>
          <p:cNvPr id="3" name="Zástupný obsah 2">
            <a:extLst>
              <a:ext uri="{FF2B5EF4-FFF2-40B4-BE49-F238E27FC236}">
                <a16:creationId xmlns:a16="http://schemas.microsoft.com/office/drawing/2014/main" id="{4D881982-8474-4C17-B46B-F3E567586CF0}"/>
              </a:ext>
            </a:extLst>
          </p:cNvPr>
          <p:cNvSpPr>
            <a:spLocks noGrp="1"/>
          </p:cNvSpPr>
          <p:nvPr>
            <p:ph sz="half" idx="1"/>
          </p:nvPr>
        </p:nvSpPr>
        <p:spPr>
          <a:xfrm>
            <a:off x="838200" y="1558344"/>
            <a:ext cx="6013360" cy="4618619"/>
          </a:xfrm>
        </p:spPr>
        <p:txBody>
          <a:bodyPr>
            <a:normAutofit/>
          </a:bodyPr>
          <a:lstStyle/>
          <a:p>
            <a:pPr marL="0" indent="0">
              <a:lnSpc>
                <a:spcPct val="100000"/>
              </a:lnSpc>
              <a:spcBef>
                <a:spcPts val="0"/>
              </a:spcBef>
              <a:buNone/>
            </a:pPr>
            <a:r>
              <a:rPr lang="cs-CZ"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Postup vytvoření strategického plánu → </a:t>
            </a:r>
            <a:r>
              <a:rPr lang="cs-CZ" sz="1800" b="1" u="sng"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3 samostatné fáze</a:t>
            </a:r>
            <a:r>
              <a:rPr lang="cs-CZ"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a:t>
            </a:r>
          </a:p>
          <a:p>
            <a:pPr marL="0" lvl="0" indent="0">
              <a:lnSpc>
                <a:spcPct val="100000"/>
              </a:lnSpc>
              <a:spcBef>
                <a:spcPts val="0"/>
              </a:spcBef>
              <a:buNone/>
            </a:pPr>
            <a:endParaRPr lang="cs-CZ" sz="1000" b="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endParaRPr>
          </a:p>
          <a:p>
            <a:pPr marL="0" lvl="0" indent="0">
              <a:lnSpc>
                <a:spcPct val="100000"/>
              </a:lnSpc>
              <a:spcBef>
                <a:spcPts val="0"/>
              </a:spcBef>
              <a:buNone/>
            </a:pPr>
            <a:r>
              <a:rPr lang="cs-CZ" sz="1800" b="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1) p</a:t>
            </a:r>
            <a:r>
              <a:rPr lang="cs-CZ" sz="1800"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říprava a formulace poslání</a:t>
            </a:r>
            <a:r>
              <a:rPr lang="cs-CZ"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p>
          <a:p>
            <a:pPr>
              <a:lnSpc>
                <a:spcPct val="100000"/>
              </a:lnSpc>
              <a:spcBef>
                <a:spcPts val="0"/>
              </a:spcBef>
            </a:pPr>
            <a:r>
              <a:rPr lang="cs-CZ"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přijetí strategického rámce → bude udávat směr plánování</a:t>
            </a:r>
          </a:p>
          <a:p>
            <a:pPr>
              <a:lnSpc>
                <a:spcPct val="100000"/>
              </a:lnSpc>
              <a:spcBef>
                <a:spcPts val="0"/>
              </a:spcBef>
            </a:pPr>
            <a:r>
              <a:rPr lang="cs-CZ"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formulace poslání → bude pro plán hlavní motivací</a:t>
            </a:r>
          </a:p>
          <a:p>
            <a:pPr marL="0" indent="0">
              <a:lnSpc>
                <a:spcPct val="100000"/>
              </a:lnSpc>
              <a:spcBef>
                <a:spcPts val="0"/>
              </a:spcBef>
              <a:buNone/>
            </a:pPr>
            <a:endParaRPr lang="cs-CZ" sz="1000" dirty="0">
              <a:effectLst/>
              <a:latin typeface="Times New Roman" panose="02020603050405020304" pitchFamily="18" charset="0"/>
              <a:ea typeface="Calibri" panose="020F0502020204030204" pitchFamily="34" charset="0"/>
              <a:cs typeface="Times New Roman" panose="02020603050405020304" pitchFamily="18" charset="0"/>
            </a:endParaRPr>
          </a:p>
          <a:p>
            <a:pPr marL="0" lvl="0" indent="0">
              <a:lnSpc>
                <a:spcPct val="100000"/>
              </a:lnSpc>
              <a:spcBef>
                <a:spcPts val="0"/>
              </a:spcBef>
              <a:buNone/>
            </a:pPr>
            <a:r>
              <a:rPr lang="cs-CZ" sz="1800"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2) analýza prostředí</a:t>
            </a:r>
            <a:r>
              <a:rPr lang="cs-CZ"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p>
          <a:p>
            <a:pPr>
              <a:lnSpc>
                <a:spcPct val="100000"/>
              </a:lnSpc>
              <a:spcBef>
                <a:spcPts val="0"/>
              </a:spcBef>
            </a:pPr>
            <a:r>
              <a:rPr lang="cs-CZ"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shromažďování údajů a provádění analýzy prostředí i  vnitřní analýzy</a:t>
            </a:r>
          </a:p>
          <a:p>
            <a:pPr>
              <a:lnSpc>
                <a:spcPct val="100000"/>
              </a:lnSpc>
              <a:spcBef>
                <a:spcPts val="0"/>
              </a:spcBef>
            </a:pPr>
            <a:r>
              <a:rPr lang="cs-CZ" sz="18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snaha </a:t>
            </a:r>
            <a:r>
              <a:rPr lang="cs-CZ"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odhalit klíčové otázky, jimiž se musí plán zabývat</a:t>
            </a:r>
          </a:p>
          <a:p>
            <a:pPr marL="0" indent="0">
              <a:lnSpc>
                <a:spcPct val="100000"/>
              </a:lnSpc>
              <a:spcBef>
                <a:spcPts val="0"/>
              </a:spcBef>
              <a:buNone/>
            </a:pPr>
            <a:endParaRPr lang="cs-CZ" sz="1000" dirty="0">
              <a:effectLst/>
              <a:latin typeface="Times New Roman" panose="02020603050405020304" pitchFamily="18" charset="0"/>
              <a:ea typeface="Calibri" panose="020F0502020204030204" pitchFamily="34" charset="0"/>
              <a:cs typeface="Times New Roman" panose="02020603050405020304" pitchFamily="18" charset="0"/>
            </a:endParaRPr>
          </a:p>
          <a:p>
            <a:pPr marL="0" lvl="0" indent="0">
              <a:lnSpc>
                <a:spcPct val="100000"/>
              </a:lnSpc>
              <a:spcBef>
                <a:spcPts val="0"/>
              </a:spcBef>
              <a:buNone/>
            </a:pPr>
            <a:r>
              <a:rPr lang="cs-CZ" sz="1800"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3) vypracování strategie</a:t>
            </a:r>
            <a:r>
              <a:rPr lang="cs-CZ"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endParaRPr lang="cs-CZ" sz="18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endParaRPr>
          </a:p>
          <a:p>
            <a:pPr>
              <a:lnSpc>
                <a:spcPct val="100000"/>
              </a:lnSpc>
              <a:spcBef>
                <a:spcPts val="0"/>
              </a:spcBef>
            </a:pPr>
            <a:r>
              <a:rPr lang="cs-CZ"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vypracování uměleckých, administrativních a finančních strategií</a:t>
            </a:r>
          </a:p>
          <a:p>
            <a:pPr>
              <a:lnSpc>
                <a:spcPct val="100000"/>
              </a:lnSpc>
              <a:spcBef>
                <a:spcPts val="0"/>
              </a:spcBef>
            </a:pPr>
            <a:r>
              <a:rPr lang="cs-CZ"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měly by vést k dosažení cíle a poslání organizace</a:t>
            </a:r>
            <a:endParaRPr lang="cs-CZ" sz="1800" dirty="0">
              <a:effectLst/>
              <a:latin typeface="Times New Roman" panose="02020603050405020304" pitchFamily="18" charset="0"/>
              <a:ea typeface="Calibri" panose="020F0502020204030204" pitchFamily="34" charset="0"/>
              <a:cs typeface="Times New Roman" panose="02020603050405020304" pitchFamily="18" charset="0"/>
            </a:endParaRPr>
          </a:p>
          <a:p>
            <a:pPr marL="0" indent="0">
              <a:lnSpc>
                <a:spcPct val="100000"/>
              </a:lnSpc>
              <a:spcBef>
                <a:spcPts val="0"/>
              </a:spcBef>
              <a:buNone/>
            </a:pPr>
            <a:endParaRPr lang="cs-CZ"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indent="0">
              <a:lnSpc>
                <a:spcPct val="100000"/>
              </a:lnSpc>
              <a:spcBef>
                <a:spcPts val="0"/>
              </a:spcBef>
              <a:buNone/>
            </a:pPr>
            <a:r>
              <a:rPr lang="cs-CZ"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Vypracování strategií = tvůrčí proces X ne vyplnění formulářů!</a:t>
            </a:r>
            <a:endParaRPr lang="cs-CZ" sz="1800" dirty="0">
              <a:effectLst/>
              <a:latin typeface="Times New Roman" panose="02020603050405020304" pitchFamily="18" charset="0"/>
              <a:ea typeface="Calibri" panose="020F0502020204030204" pitchFamily="34" charset="0"/>
              <a:cs typeface="Times New Roman" panose="02020603050405020304" pitchFamily="18" charset="0"/>
            </a:endParaRPr>
          </a:p>
          <a:p>
            <a:pPr marL="0" indent="0">
              <a:lnSpc>
                <a:spcPct val="100000"/>
              </a:lnSpc>
              <a:spcBef>
                <a:spcPts val="0"/>
              </a:spcBef>
              <a:buNone/>
            </a:pPr>
            <a:endParaRPr lang="cs-CZ" dirty="0">
              <a:latin typeface="Times New Roman" panose="02020603050405020304" pitchFamily="18" charset="0"/>
              <a:cs typeface="Times New Roman" panose="02020603050405020304" pitchFamily="18" charset="0"/>
            </a:endParaRPr>
          </a:p>
        </p:txBody>
      </p:sp>
      <p:pic>
        <p:nvPicPr>
          <p:cNvPr id="5" name="Zástupný obsah 4">
            <a:extLst>
              <a:ext uri="{FF2B5EF4-FFF2-40B4-BE49-F238E27FC236}">
                <a16:creationId xmlns:a16="http://schemas.microsoft.com/office/drawing/2014/main" id="{AD61636B-4FA2-4992-8D07-EB749E297D7C}"/>
              </a:ext>
            </a:extLst>
          </p:cNvPr>
          <p:cNvPicPr>
            <a:picLocks noGrp="1"/>
          </p:cNvPicPr>
          <p:nvPr>
            <p:ph sz="half" idx="2"/>
          </p:nvPr>
        </p:nvPicPr>
        <p:blipFill>
          <a:blip r:embed="rId2">
            <a:extLst>
              <a:ext uri="{28A0092B-C50C-407E-A947-70E740481C1C}">
                <a14:useLocalDpi xmlns:a14="http://schemas.microsoft.com/office/drawing/2010/main" val="0"/>
              </a:ext>
            </a:extLst>
          </a:blip>
          <a:srcRect/>
          <a:stretch>
            <a:fillRect/>
          </a:stretch>
        </p:blipFill>
        <p:spPr bwMode="auto">
          <a:xfrm>
            <a:off x="7037267" y="991674"/>
            <a:ext cx="5154733" cy="5308018"/>
          </a:xfrm>
          <a:prstGeom prst="rect">
            <a:avLst/>
          </a:prstGeom>
          <a:noFill/>
          <a:ln>
            <a:noFill/>
          </a:ln>
        </p:spPr>
      </p:pic>
    </p:spTree>
    <p:extLst>
      <p:ext uri="{BB962C8B-B14F-4D97-AF65-F5344CB8AC3E}">
        <p14:creationId xmlns:p14="http://schemas.microsoft.com/office/powerpoint/2010/main" val="20958497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B27FBF3-E0B7-4CC0-8B74-EDB72B5D7A3F}"/>
              </a:ext>
            </a:extLst>
          </p:cNvPr>
          <p:cNvSpPr>
            <a:spLocks noGrp="1"/>
          </p:cNvSpPr>
          <p:nvPr>
            <p:ph type="title"/>
          </p:nvPr>
        </p:nvSpPr>
        <p:spPr>
          <a:xfrm>
            <a:off x="838200" y="365126"/>
            <a:ext cx="10515600" cy="652306"/>
          </a:xfrm>
        </p:spPr>
        <p:txBody>
          <a:bodyPr>
            <a:normAutofit/>
          </a:bodyPr>
          <a:lstStyle/>
          <a:p>
            <a:pPr algn="ctr"/>
            <a:r>
              <a:rPr lang="cs-CZ" sz="4000" b="1" dirty="0">
                <a:effectLst/>
                <a:latin typeface="Times New Roman" panose="02020603050405020304" pitchFamily="18" charset="0"/>
                <a:ea typeface="Calibri" panose="020F0502020204030204" pitchFamily="34" charset="0"/>
                <a:cs typeface="Times New Roman" panose="02020603050405020304" pitchFamily="18" charset="0"/>
              </a:rPr>
              <a:t>1) Formulace poslání </a:t>
            </a:r>
            <a:endParaRPr lang="cs-CZ" sz="4000" dirty="0"/>
          </a:p>
        </p:txBody>
      </p:sp>
      <p:sp>
        <p:nvSpPr>
          <p:cNvPr id="3" name="Zástupný obsah 2">
            <a:extLst>
              <a:ext uri="{FF2B5EF4-FFF2-40B4-BE49-F238E27FC236}">
                <a16:creationId xmlns:a16="http://schemas.microsoft.com/office/drawing/2014/main" id="{F7C3B21A-4ED2-48B6-80A1-8E4A992EFCC4}"/>
              </a:ext>
            </a:extLst>
          </p:cNvPr>
          <p:cNvSpPr>
            <a:spLocks noGrp="1"/>
          </p:cNvSpPr>
          <p:nvPr>
            <p:ph idx="1"/>
          </p:nvPr>
        </p:nvSpPr>
        <p:spPr>
          <a:xfrm>
            <a:off x="838200" y="1159099"/>
            <a:ext cx="10515600" cy="5017864"/>
          </a:xfrm>
        </p:spPr>
        <p:txBody>
          <a:bodyPr>
            <a:noAutofit/>
          </a:bodyPr>
          <a:lstStyle/>
          <a:p>
            <a:pPr marL="0" indent="0">
              <a:lnSpc>
                <a:spcPct val="100000"/>
              </a:lnSpc>
              <a:spcBef>
                <a:spcPts val="0"/>
              </a:spcBef>
              <a:buNone/>
            </a:pPr>
            <a:r>
              <a:rPr lang="cs-CZ" sz="1800" b="1" dirty="0">
                <a:effectLst/>
                <a:latin typeface="Times New Roman" panose="02020603050405020304" pitchFamily="18" charset="0"/>
                <a:ea typeface="Calibri" panose="020F0502020204030204" pitchFamily="34" charset="0"/>
                <a:cs typeface="Times New Roman" panose="02020603050405020304" pitchFamily="18" charset="0"/>
              </a:rPr>
              <a:t>Stavíme na poslání</a:t>
            </a:r>
          </a:p>
          <a:p>
            <a:pPr>
              <a:lnSpc>
                <a:spcPct val="100000"/>
              </a:lnSpc>
              <a:spcBef>
                <a:spcPts val="0"/>
              </a:spcBef>
            </a:pPr>
            <a:r>
              <a:rPr lang="cs-CZ" sz="1800" dirty="0">
                <a:effectLst/>
                <a:latin typeface="Times New Roman" panose="02020603050405020304" pitchFamily="18" charset="0"/>
                <a:ea typeface="Calibri" panose="020F0502020204030204" pitchFamily="34" charset="0"/>
                <a:cs typeface="Times New Roman" panose="02020603050405020304" pitchFamily="18" charset="0"/>
              </a:rPr>
              <a:t>východiskem veškerého plánování → </a:t>
            </a:r>
            <a:r>
              <a:rPr lang="cs-CZ" sz="1800" u="sng" dirty="0">
                <a:effectLst/>
                <a:latin typeface="Times New Roman" panose="02020603050405020304" pitchFamily="18" charset="0"/>
                <a:ea typeface="Calibri" panose="020F0502020204030204" pitchFamily="34" charset="0"/>
                <a:cs typeface="Times New Roman" panose="02020603050405020304" pitchFamily="18" charset="0"/>
              </a:rPr>
              <a:t>formulace poslání</a:t>
            </a:r>
          </a:p>
          <a:p>
            <a:pPr>
              <a:lnSpc>
                <a:spcPct val="100000"/>
              </a:lnSpc>
              <a:spcBef>
                <a:spcPts val="0"/>
              </a:spcBef>
            </a:pPr>
            <a:r>
              <a:rPr lang="cs-CZ" sz="1800" dirty="0">
                <a:effectLst/>
                <a:latin typeface="Times New Roman" panose="02020603050405020304" pitchFamily="18" charset="0"/>
                <a:ea typeface="Calibri" panose="020F0502020204030204" pitchFamily="34" charset="0"/>
                <a:cs typeface="Times New Roman" panose="02020603050405020304" pitchFamily="18" charset="0"/>
              </a:rPr>
              <a:t>náročný a důležitý úkol </a:t>
            </a:r>
          </a:p>
          <a:p>
            <a:pPr marL="457200" lvl="1" indent="0">
              <a:lnSpc>
                <a:spcPct val="100000"/>
              </a:lnSpc>
              <a:spcBef>
                <a:spcPts val="0"/>
              </a:spcBef>
              <a:buNone/>
            </a:pPr>
            <a:r>
              <a:rPr lang="cs-CZ" sz="1800" dirty="0">
                <a:effectLst/>
                <a:latin typeface="Times New Roman" panose="02020603050405020304" pitchFamily="18" charset="0"/>
                <a:ea typeface="Calibri" panose="020F0502020204030204" pitchFamily="34" charset="0"/>
                <a:cs typeface="Times New Roman" panose="02020603050405020304" pitchFamily="18" charset="0"/>
              </a:rPr>
              <a:t>→ poslání určuje směr procesu plánování </a:t>
            </a:r>
            <a:endParaRPr lang="cs-CZ" sz="1800" dirty="0">
              <a:latin typeface="Times New Roman" panose="02020603050405020304" pitchFamily="18" charset="0"/>
              <a:ea typeface="Calibri" panose="020F0502020204030204" pitchFamily="34" charset="0"/>
              <a:cs typeface="Times New Roman" panose="02020603050405020304" pitchFamily="18" charset="0"/>
            </a:endParaRPr>
          </a:p>
          <a:p>
            <a:pPr marL="457200" lvl="1" indent="0">
              <a:lnSpc>
                <a:spcPct val="100000"/>
              </a:lnSpc>
              <a:spcBef>
                <a:spcPts val="0"/>
              </a:spcBef>
              <a:buNone/>
            </a:pPr>
            <a:r>
              <a:rPr lang="cs-CZ" sz="1800" dirty="0">
                <a:effectLst/>
                <a:latin typeface="Times New Roman" panose="02020603050405020304" pitchFamily="18" charset="0"/>
                <a:ea typeface="Calibri" panose="020F0502020204030204" pitchFamily="34" charset="0"/>
                <a:cs typeface="Times New Roman" panose="02020603050405020304" pitchFamily="18" charset="0"/>
              </a:rPr>
              <a:t>→ programová a administrativní rozhodnutí</a:t>
            </a:r>
          </a:p>
          <a:p>
            <a:pPr>
              <a:lnSpc>
                <a:spcPct val="100000"/>
              </a:lnSpc>
              <a:spcBef>
                <a:spcPts val="0"/>
              </a:spcBef>
            </a:pPr>
            <a:r>
              <a:rPr lang="cs-CZ" sz="1800" dirty="0">
                <a:effectLst/>
                <a:latin typeface="Times New Roman" panose="02020603050405020304" pitchFamily="18" charset="0"/>
                <a:ea typeface="Calibri" panose="020F0502020204030204" pitchFamily="34" charset="0"/>
                <a:cs typeface="Times New Roman" panose="02020603050405020304" pitchFamily="18" charset="0"/>
              </a:rPr>
              <a:t>organizace, které nemají jasně formulované poslání, mají často potíže s vlastním řízením</a:t>
            </a:r>
          </a:p>
          <a:p>
            <a:pPr marL="0" indent="0">
              <a:lnSpc>
                <a:spcPct val="100000"/>
              </a:lnSpc>
              <a:spcBef>
                <a:spcPts val="0"/>
              </a:spcBef>
              <a:buNone/>
            </a:pPr>
            <a:endParaRPr lang="cs-CZ" sz="1000" dirty="0">
              <a:effectLst/>
              <a:latin typeface="Times New Roman" panose="02020603050405020304" pitchFamily="18" charset="0"/>
              <a:ea typeface="Calibri" panose="020F0502020204030204" pitchFamily="34" charset="0"/>
              <a:cs typeface="Times New Roman" panose="02020603050405020304" pitchFamily="18" charset="0"/>
            </a:endParaRPr>
          </a:p>
          <a:p>
            <a:pPr marL="0" indent="0">
              <a:lnSpc>
                <a:spcPct val="100000"/>
              </a:lnSpc>
              <a:spcBef>
                <a:spcPts val="0"/>
              </a:spcBef>
              <a:buNone/>
            </a:pPr>
            <a:r>
              <a:rPr lang="cs-CZ" sz="1800" b="1" dirty="0">
                <a:effectLst/>
                <a:latin typeface="Times New Roman" panose="02020603050405020304" pitchFamily="18" charset="0"/>
                <a:ea typeface="Calibri" panose="020F0502020204030204" pitchFamily="34" charset="0"/>
                <a:cs typeface="Times New Roman" panose="02020603050405020304" pitchFamily="18" charset="0"/>
              </a:rPr>
              <a:t>Formulace poslání – proč???</a:t>
            </a:r>
            <a:endParaRPr lang="cs-CZ" sz="1800" dirty="0">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00000"/>
              </a:lnSpc>
              <a:spcBef>
                <a:spcPts val="0"/>
              </a:spcBef>
            </a:pPr>
            <a:r>
              <a:rPr lang="cs-CZ" sz="1800" dirty="0">
                <a:effectLst/>
                <a:latin typeface="Times New Roman" panose="02020603050405020304" pitchFamily="18" charset="0"/>
                <a:ea typeface="Calibri" panose="020F0502020204030204" pitchFamily="34" charset="0"/>
                <a:cs typeface="Times New Roman" panose="02020603050405020304" pitchFamily="18" charset="0"/>
              </a:rPr>
              <a:t>formulovat poslání = nutnost, i když je to těžké</a:t>
            </a:r>
          </a:p>
          <a:p>
            <a:pPr>
              <a:lnSpc>
                <a:spcPct val="100000"/>
              </a:lnSpc>
              <a:spcBef>
                <a:spcPts val="0"/>
              </a:spcBef>
            </a:pPr>
            <a:r>
              <a:rPr lang="cs-CZ" sz="1800" dirty="0">
                <a:effectLst/>
                <a:latin typeface="Times New Roman" panose="02020603050405020304" pitchFamily="18" charset="0"/>
                <a:ea typeface="Calibri" panose="020F0502020204030204" pitchFamily="34" charset="0"/>
                <a:cs typeface="Times New Roman" panose="02020603050405020304" pitchFamily="18" charset="0"/>
              </a:rPr>
              <a:t>základ strategického plánování = formuluje cíle organizace a rozsah působení</a:t>
            </a:r>
          </a:p>
          <a:p>
            <a:pPr marL="457200" lvl="1" indent="0">
              <a:lnSpc>
                <a:spcPct val="100000"/>
              </a:lnSpc>
              <a:spcBef>
                <a:spcPts val="0"/>
              </a:spcBef>
              <a:buNone/>
            </a:pPr>
            <a:r>
              <a:rPr lang="cs-CZ" sz="1800" i="1" dirty="0">
                <a:effectLst/>
                <a:latin typeface="Times New Roman" panose="02020603050405020304" pitchFamily="18" charset="0"/>
                <a:ea typeface="Calibri" panose="020F0502020204030204" pitchFamily="34" charset="0"/>
                <a:cs typeface="Times New Roman" panose="02020603050405020304" pitchFamily="18" charset="0"/>
              </a:rPr>
              <a:t>cíl v ziskovém sektoru </a:t>
            </a:r>
            <a:r>
              <a:rPr lang="cs-CZ" sz="1800" dirty="0">
                <a:effectLst/>
                <a:latin typeface="Times New Roman" panose="02020603050405020304" pitchFamily="18" charset="0"/>
                <a:ea typeface="Calibri" panose="020F0502020204030204" pitchFamily="34" charset="0"/>
                <a:cs typeface="Times New Roman" panose="02020603050405020304" pitchFamily="18" charset="0"/>
              </a:rPr>
              <a:t>= např. dosáhnout co největších zisků </a:t>
            </a:r>
          </a:p>
          <a:p>
            <a:pPr marL="457200" lvl="1" indent="0">
              <a:lnSpc>
                <a:spcPct val="100000"/>
              </a:lnSpc>
              <a:spcBef>
                <a:spcPts val="0"/>
              </a:spcBef>
              <a:buNone/>
            </a:pPr>
            <a:r>
              <a:rPr lang="cs-CZ" sz="1800" dirty="0">
                <a:latin typeface="Times New Roman" panose="02020603050405020304" pitchFamily="18" charset="0"/>
                <a:ea typeface="Calibri" panose="020F0502020204030204" pitchFamily="34" charset="0"/>
                <a:cs typeface="Times New Roman" panose="02020603050405020304" pitchFamily="18" charset="0"/>
              </a:rPr>
              <a:t>	x</a:t>
            </a:r>
            <a:endParaRPr lang="cs-CZ" sz="1800" dirty="0">
              <a:effectLst/>
              <a:latin typeface="Times New Roman" panose="02020603050405020304" pitchFamily="18" charset="0"/>
              <a:ea typeface="Calibri" panose="020F0502020204030204" pitchFamily="34" charset="0"/>
              <a:cs typeface="Times New Roman" panose="02020603050405020304" pitchFamily="18" charset="0"/>
            </a:endParaRPr>
          </a:p>
          <a:p>
            <a:pPr marL="457200" lvl="1" indent="0">
              <a:lnSpc>
                <a:spcPct val="100000"/>
              </a:lnSpc>
              <a:spcBef>
                <a:spcPts val="0"/>
              </a:spcBef>
              <a:buNone/>
            </a:pPr>
            <a:r>
              <a:rPr lang="cs-CZ" sz="1800" i="1" dirty="0">
                <a:effectLst/>
                <a:latin typeface="Times New Roman" panose="02020603050405020304" pitchFamily="18" charset="0"/>
                <a:ea typeface="Calibri" panose="020F0502020204030204" pitchFamily="34" charset="0"/>
                <a:cs typeface="Times New Roman" panose="02020603050405020304" pitchFamily="18" charset="0"/>
              </a:rPr>
              <a:t>cíl u uměleckých organizací </a:t>
            </a:r>
            <a:r>
              <a:rPr lang="cs-CZ" sz="1800" dirty="0">
                <a:effectLst/>
                <a:latin typeface="Times New Roman" panose="02020603050405020304" pitchFamily="18" charset="0"/>
                <a:ea typeface="Calibri" panose="020F0502020204030204" pitchFamily="34" charset="0"/>
                <a:cs typeface="Times New Roman" panose="02020603050405020304" pitchFamily="18" charset="0"/>
              </a:rPr>
              <a:t>= poslání je mnohem obtížnější definovat → nepůsobí proto, aby dosahovala zisku: ale proč tedy existuje?</a:t>
            </a:r>
            <a:endParaRPr lang="cs-CZ" sz="1800" dirty="0">
              <a:solidFill>
                <a:schemeClr val="accent2">
                  <a:lumMod val="75000"/>
                </a:schemeClr>
              </a:solidFill>
              <a:latin typeface="Times New Roman" panose="02020603050405020304" pitchFamily="18" charset="0"/>
              <a:ea typeface="Calibri" panose="020F0502020204030204" pitchFamily="34" charset="0"/>
              <a:cs typeface="Times New Roman" panose="02020603050405020304" pitchFamily="18" charset="0"/>
            </a:endParaRPr>
          </a:p>
          <a:p>
            <a:pPr marL="457200" lvl="1" indent="0">
              <a:lnSpc>
                <a:spcPct val="100000"/>
              </a:lnSpc>
              <a:spcBef>
                <a:spcPts val="0"/>
              </a:spcBef>
              <a:buNone/>
            </a:pPr>
            <a:endParaRPr lang="cs-CZ" sz="1800" dirty="0">
              <a:solidFill>
                <a:schemeClr val="accent2">
                  <a:lumMod val="75000"/>
                </a:schemeClr>
              </a:solidFill>
              <a:effectLst/>
              <a:latin typeface="Times New Roman" panose="02020603050405020304" pitchFamily="18" charset="0"/>
              <a:ea typeface="Calibri" panose="020F0502020204030204" pitchFamily="34" charset="0"/>
              <a:cs typeface="Times New Roman" panose="02020603050405020304" pitchFamily="18" charset="0"/>
            </a:endParaRPr>
          </a:p>
          <a:p>
            <a:pPr marL="457200" lvl="1" indent="0">
              <a:lnSpc>
                <a:spcPct val="100000"/>
              </a:lnSpc>
              <a:spcBef>
                <a:spcPts val="0"/>
              </a:spcBef>
              <a:buNone/>
            </a:pPr>
            <a:r>
              <a:rPr lang="cs-CZ" sz="1800" dirty="0">
                <a:solidFill>
                  <a:schemeClr val="accent2">
                    <a:lumMod val="75000"/>
                  </a:schemeClr>
                </a:solidFill>
                <a:effectLst/>
                <a:latin typeface="Times New Roman" panose="02020603050405020304" pitchFamily="18" charset="0"/>
                <a:ea typeface="Calibri" panose="020F0502020204030204" pitchFamily="34" charset="0"/>
                <a:cs typeface="Times New Roman" panose="02020603050405020304" pitchFamily="18" charset="0"/>
              </a:rPr>
              <a:t>Aby nabídla představení nebo výstavy světového formátu? Aby vzdělávala? Aby se sama finančně udržela při životě? Aby vychovávala mladé umělce? Aby sloužila určitému regionu? Aby podporovala tvorbu nových uměleckých děl? Aby zachovávala a prezentovala starší mistrovská díla? </a:t>
            </a:r>
          </a:p>
          <a:p>
            <a:pPr marL="0" indent="0">
              <a:lnSpc>
                <a:spcPct val="100000"/>
              </a:lnSpc>
              <a:spcBef>
                <a:spcPts val="0"/>
              </a:spcBef>
              <a:buNone/>
            </a:pPr>
            <a:endParaRPr lang="cs-CZ" sz="1800" dirty="0">
              <a:effectLst/>
              <a:latin typeface="Times New Roman" panose="02020603050405020304" pitchFamily="18" charset="0"/>
              <a:ea typeface="Calibri" panose="020F0502020204030204" pitchFamily="34" charset="0"/>
              <a:cs typeface="Times New Roman" panose="02020603050405020304" pitchFamily="18" charset="0"/>
            </a:endParaRPr>
          </a:p>
          <a:p>
            <a:pPr marL="0" indent="0">
              <a:lnSpc>
                <a:spcPct val="100000"/>
              </a:lnSpc>
              <a:spcBef>
                <a:spcPts val="0"/>
              </a:spcBef>
              <a:buNone/>
            </a:pPr>
            <a:endParaRPr lang="cs-CZ" sz="1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3088345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B27FBF3-E0B7-4CC0-8B74-EDB72B5D7A3F}"/>
              </a:ext>
            </a:extLst>
          </p:cNvPr>
          <p:cNvSpPr>
            <a:spLocks noGrp="1"/>
          </p:cNvSpPr>
          <p:nvPr>
            <p:ph type="title"/>
          </p:nvPr>
        </p:nvSpPr>
        <p:spPr>
          <a:xfrm>
            <a:off x="838200" y="365126"/>
            <a:ext cx="10515600" cy="652306"/>
          </a:xfrm>
        </p:spPr>
        <p:txBody>
          <a:bodyPr>
            <a:normAutofit/>
          </a:bodyPr>
          <a:lstStyle/>
          <a:p>
            <a:pPr algn="ctr"/>
            <a:r>
              <a:rPr lang="cs-CZ" sz="4000" b="1" dirty="0">
                <a:effectLst/>
                <a:latin typeface="Times New Roman" panose="02020603050405020304" pitchFamily="18" charset="0"/>
                <a:ea typeface="Calibri" panose="020F0502020204030204" pitchFamily="34" charset="0"/>
                <a:cs typeface="Times New Roman" panose="02020603050405020304" pitchFamily="18" charset="0"/>
              </a:rPr>
              <a:t>Formulace poslání </a:t>
            </a:r>
            <a:endParaRPr lang="cs-CZ" sz="4000" dirty="0"/>
          </a:p>
        </p:txBody>
      </p:sp>
      <p:sp>
        <p:nvSpPr>
          <p:cNvPr id="3" name="Zástupný obsah 2">
            <a:extLst>
              <a:ext uri="{FF2B5EF4-FFF2-40B4-BE49-F238E27FC236}">
                <a16:creationId xmlns:a16="http://schemas.microsoft.com/office/drawing/2014/main" id="{F7C3B21A-4ED2-48B6-80A1-8E4A992EFCC4}"/>
              </a:ext>
            </a:extLst>
          </p:cNvPr>
          <p:cNvSpPr>
            <a:spLocks noGrp="1"/>
          </p:cNvSpPr>
          <p:nvPr>
            <p:ph idx="1"/>
          </p:nvPr>
        </p:nvSpPr>
        <p:spPr>
          <a:xfrm>
            <a:off x="838200" y="1159099"/>
            <a:ext cx="10515600" cy="5017864"/>
          </a:xfrm>
        </p:spPr>
        <p:txBody>
          <a:bodyPr>
            <a:noAutofit/>
          </a:bodyPr>
          <a:lstStyle/>
          <a:p>
            <a:pPr marL="0" lvl="0" indent="0">
              <a:lnSpc>
                <a:spcPct val="100000"/>
              </a:lnSpc>
              <a:spcBef>
                <a:spcPts val="0"/>
              </a:spcBef>
              <a:buNone/>
            </a:pPr>
            <a:endParaRPr lang="cs-CZ"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lvl="0" indent="0">
              <a:lnSpc>
                <a:spcPct val="100000"/>
              </a:lnSpc>
              <a:spcBef>
                <a:spcPts val="0"/>
              </a:spcBef>
              <a:buNone/>
            </a:pPr>
            <a:r>
              <a:rPr lang="cs-CZ" sz="18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K</a:t>
            </a:r>
            <a:r>
              <a:rPr lang="cs-CZ"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onkrétní znění poslání není klíčové → pro organizaci jsou zásadní </a:t>
            </a:r>
            <a:r>
              <a:rPr lang="cs-CZ" sz="1800"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důsledky poslání</a:t>
            </a:r>
            <a:endParaRPr lang="cs-CZ" sz="1800" b="1" dirty="0">
              <a:effectLst/>
              <a:latin typeface="Times New Roman" panose="02020603050405020304" pitchFamily="18" charset="0"/>
              <a:ea typeface="Calibri" panose="020F0502020204030204" pitchFamily="34" charset="0"/>
              <a:cs typeface="Times New Roman" panose="02020603050405020304" pitchFamily="18" charset="0"/>
            </a:endParaRPr>
          </a:p>
          <a:p>
            <a:pPr lvl="1">
              <a:lnSpc>
                <a:spcPct val="100000"/>
              </a:lnSpc>
              <a:spcBef>
                <a:spcPts val="0"/>
              </a:spcBef>
            </a:pPr>
            <a:endParaRPr lang="cs-CZ"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p>
            <a:pPr lvl="1">
              <a:lnSpc>
                <a:spcPct val="100000"/>
              </a:lnSpc>
              <a:spcBef>
                <a:spcPts val="0"/>
              </a:spcBef>
            </a:pPr>
            <a:r>
              <a:rPr lang="cs-CZ"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určují směr plánování </a:t>
            </a:r>
          </a:p>
          <a:p>
            <a:pPr lvl="1">
              <a:lnSpc>
                <a:spcPct val="100000"/>
              </a:lnSpc>
              <a:spcBef>
                <a:spcPts val="0"/>
              </a:spcBef>
            </a:pPr>
            <a:r>
              <a:rPr lang="cs-CZ"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ovlivňují programová a administrativní rozhodnutí</a:t>
            </a:r>
            <a:endParaRPr lang="cs-CZ" sz="1800" dirty="0">
              <a:effectLst/>
              <a:latin typeface="Times New Roman" panose="02020603050405020304" pitchFamily="18" charset="0"/>
              <a:ea typeface="Calibri" panose="020F0502020204030204" pitchFamily="34" charset="0"/>
              <a:cs typeface="Times New Roman" panose="02020603050405020304" pitchFamily="18" charset="0"/>
            </a:endParaRPr>
          </a:p>
          <a:p>
            <a:pPr lvl="1">
              <a:lnSpc>
                <a:spcPct val="100000"/>
              </a:lnSpc>
              <a:spcBef>
                <a:spcPts val="0"/>
              </a:spcBef>
            </a:pPr>
            <a:r>
              <a:rPr lang="cs-CZ"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organizace bez jasně formulované poslání → má potíže s řízením </a:t>
            </a:r>
            <a:endParaRPr lang="cs-CZ" sz="1800" dirty="0">
              <a:effectLst/>
              <a:latin typeface="Times New Roman" panose="02020603050405020304" pitchFamily="18" charset="0"/>
              <a:ea typeface="Calibri" panose="020F0502020204030204" pitchFamily="34" charset="0"/>
              <a:cs typeface="Times New Roman" panose="02020603050405020304" pitchFamily="18" charset="0"/>
            </a:endParaRPr>
          </a:p>
          <a:p>
            <a:pPr lvl="1">
              <a:lnSpc>
                <a:spcPct val="100000"/>
              </a:lnSpc>
              <a:spcBef>
                <a:spcPts val="0"/>
              </a:spcBef>
            </a:pPr>
            <a:r>
              <a:rPr lang="cs-CZ"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aby bylo poslání efektivní → každá osoba v organizaci musí pochopit jeho důsledky </a:t>
            </a:r>
          </a:p>
          <a:p>
            <a:pPr lvl="1">
              <a:lnSpc>
                <a:spcPct val="100000"/>
              </a:lnSpc>
              <a:spcBef>
                <a:spcPts val="0"/>
              </a:spcBef>
            </a:pPr>
            <a:endParaRPr lang="cs-CZ" sz="18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endParaRPr>
          </a:p>
          <a:p>
            <a:pPr lvl="1">
              <a:lnSpc>
                <a:spcPct val="100000"/>
              </a:lnSpc>
              <a:spcBef>
                <a:spcPts val="0"/>
              </a:spcBef>
            </a:pPr>
            <a:r>
              <a:rPr lang="cs-CZ" sz="1800" dirty="0">
                <a:solidFill>
                  <a:schemeClr val="accent2">
                    <a:lumMod val="75000"/>
                  </a:schemeClr>
                </a:solidFill>
                <a:effectLst/>
                <a:latin typeface="Times New Roman" panose="02020603050405020304" pitchFamily="18" charset="0"/>
                <a:ea typeface="Calibri" panose="020F0502020204030204" pitchFamily="34" charset="0"/>
                <a:cs typeface="Times New Roman" panose="02020603050405020304" pitchFamily="18" charset="0"/>
              </a:rPr>
              <a:t>např. regionální divadelní společnost </a:t>
            </a:r>
          </a:p>
          <a:p>
            <a:pPr marL="914400" lvl="2" indent="0">
              <a:lnSpc>
                <a:spcPct val="100000"/>
              </a:lnSpc>
              <a:spcBef>
                <a:spcPts val="0"/>
              </a:spcBef>
              <a:buNone/>
            </a:pPr>
            <a:r>
              <a:rPr lang="cs-CZ" sz="1800" dirty="0">
                <a:solidFill>
                  <a:schemeClr val="accent2">
                    <a:lumMod val="75000"/>
                  </a:schemeClr>
                </a:solidFill>
                <a:effectLst/>
                <a:latin typeface="Times New Roman" panose="02020603050405020304" pitchFamily="18" charset="0"/>
                <a:ea typeface="Calibri" panose="020F0502020204030204" pitchFamily="34" charset="0"/>
                <a:cs typeface="Times New Roman" panose="02020603050405020304" pitchFamily="18" charset="0"/>
              </a:rPr>
              <a:t>pokud si vytkne za cíl produkovat experimentální díla → musí být připravena vynaložit cílenější marketingové úsilí než její protějšek, produkující lehké komedie a muzikály</a:t>
            </a:r>
          </a:p>
          <a:p>
            <a:pPr lvl="1">
              <a:lnSpc>
                <a:spcPct val="100000"/>
              </a:lnSpc>
              <a:spcBef>
                <a:spcPts val="0"/>
              </a:spcBef>
            </a:pPr>
            <a:endParaRPr lang="cs-CZ" sz="1800" dirty="0">
              <a:solidFill>
                <a:schemeClr val="accent2">
                  <a:lumMod val="75000"/>
                </a:schemeClr>
              </a:solidFill>
              <a:effectLst/>
              <a:latin typeface="Times New Roman" panose="02020603050405020304" pitchFamily="18" charset="0"/>
              <a:ea typeface="Calibri" panose="020F0502020204030204" pitchFamily="34" charset="0"/>
              <a:cs typeface="Times New Roman" panose="02020603050405020304" pitchFamily="18" charset="0"/>
            </a:endParaRPr>
          </a:p>
          <a:p>
            <a:pPr lvl="1">
              <a:lnSpc>
                <a:spcPct val="100000"/>
              </a:lnSpc>
              <a:spcBef>
                <a:spcPts val="0"/>
              </a:spcBef>
            </a:pPr>
            <a:r>
              <a:rPr lang="cs-CZ"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poslání jasně udává směr zbylé části procesu plánování</a:t>
            </a:r>
            <a:endParaRPr lang="cs-CZ" sz="1800" dirty="0">
              <a:effectLst/>
              <a:latin typeface="Times New Roman" panose="02020603050405020304" pitchFamily="18" charset="0"/>
              <a:ea typeface="Calibri" panose="020F0502020204030204" pitchFamily="34" charset="0"/>
              <a:cs typeface="Times New Roman" panose="02020603050405020304" pitchFamily="18" charset="0"/>
            </a:endParaRPr>
          </a:p>
          <a:p>
            <a:pPr lvl="1">
              <a:lnSpc>
                <a:spcPct val="100000"/>
              </a:lnSpc>
              <a:spcBef>
                <a:spcPts val="0"/>
              </a:spcBef>
            </a:pPr>
            <a:r>
              <a:rPr lang="cs-CZ"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bez cíle strategie ztrácí jakýkoli smysl</a:t>
            </a:r>
            <a:endParaRPr lang="cs-CZ" sz="1800" dirty="0">
              <a:effectLst/>
              <a:latin typeface="Times New Roman" panose="02020603050405020304" pitchFamily="18" charset="0"/>
              <a:ea typeface="Calibri" panose="020F0502020204030204" pitchFamily="34" charset="0"/>
              <a:cs typeface="Times New Roman" panose="02020603050405020304" pitchFamily="18" charset="0"/>
            </a:endParaRPr>
          </a:p>
          <a:p>
            <a:pPr marL="0" indent="0">
              <a:lnSpc>
                <a:spcPct val="100000"/>
              </a:lnSpc>
              <a:spcBef>
                <a:spcPts val="0"/>
              </a:spcBef>
              <a:buNone/>
            </a:pPr>
            <a:endParaRPr lang="cs-CZ" sz="1800" dirty="0">
              <a:latin typeface="Times New Roman" panose="02020603050405020304" pitchFamily="18" charset="0"/>
              <a:cs typeface="Times New Roman" panose="02020603050405020304" pitchFamily="18" charset="0"/>
            </a:endParaRPr>
          </a:p>
          <a:p>
            <a:pPr marL="0" indent="0">
              <a:lnSpc>
                <a:spcPct val="100000"/>
              </a:lnSpc>
              <a:spcBef>
                <a:spcPts val="0"/>
              </a:spcBef>
              <a:buNone/>
            </a:pPr>
            <a:endParaRPr lang="cs-CZ" sz="1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0561350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B27FBF3-E0B7-4CC0-8B74-EDB72B5D7A3F}"/>
              </a:ext>
            </a:extLst>
          </p:cNvPr>
          <p:cNvSpPr>
            <a:spLocks noGrp="1"/>
          </p:cNvSpPr>
          <p:nvPr>
            <p:ph type="title"/>
          </p:nvPr>
        </p:nvSpPr>
        <p:spPr>
          <a:xfrm>
            <a:off x="838200" y="365126"/>
            <a:ext cx="10515600" cy="497759"/>
          </a:xfrm>
        </p:spPr>
        <p:txBody>
          <a:bodyPr>
            <a:normAutofit fontScale="90000"/>
          </a:bodyPr>
          <a:lstStyle/>
          <a:p>
            <a:pPr algn="ctr"/>
            <a:r>
              <a:rPr lang="cs-CZ" sz="4000" b="1" dirty="0">
                <a:effectLst/>
                <a:latin typeface="Times New Roman" panose="02020603050405020304" pitchFamily="18" charset="0"/>
                <a:ea typeface="Calibri" panose="020F0502020204030204" pitchFamily="34" charset="0"/>
                <a:cs typeface="Times New Roman" panose="02020603050405020304" pitchFamily="18" charset="0"/>
              </a:rPr>
              <a:t>Jak formulovat poslání?</a:t>
            </a:r>
            <a:endParaRPr lang="cs-CZ" sz="4000" dirty="0"/>
          </a:p>
        </p:txBody>
      </p:sp>
      <p:sp>
        <p:nvSpPr>
          <p:cNvPr id="3" name="Zástupný obsah 2">
            <a:extLst>
              <a:ext uri="{FF2B5EF4-FFF2-40B4-BE49-F238E27FC236}">
                <a16:creationId xmlns:a16="http://schemas.microsoft.com/office/drawing/2014/main" id="{F7C3B21A-4ED2-48B6-80A1-8E4A992EFCC4}"/>
              </a:ext>
            </a:extLst>
          </p:cNvPr>
          <p:cNvSpPr>
            <a:spLocks noGrp="1"/>
          </p:cNvSpPr>
          <p:nvPr>
            <p:ph idx="1"/>
          </p:nvPr>
        </p:nvSpPr>
        <p:spPr>
          <a:xfrm>
            <a:off x="838200" y="1159099"/>
            <a:ext cx="10515600" cy="5525036"/>
          </a:xfrm>
        </p:spPr>
        <p:txBody>
          <a:bodyPr>
            <a:noAutofit/>
          </a:bodyPr>
          <a:lstStyle/>
          <a:p>
            <a:pPr marL="0" indent="0">
              <a:lnSpc>
                <a:spcPct val="100000"/>
              </a:lnSpc>
              <a:spcBef>
                <a:spcPts val="0"/>
              </a:spcBef>
              <a:buNone/>
            </a:pPr>
            <a:r>
              <a:rPr lang="cs-CZ" sz="1800"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Formulace poslání </a:t>
            </a:r>
            <a:r>
              <a:rPr lang="cs-CZ"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základ procesu strategického plánování</a:t>
            </a:r>
            <a:endParaRPr lang="cs-CZ" sz="1800" dirty="0">
              <a:effectLst/>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lnSpc>
                <a:spcPct val="100000"/>
              </a:lnSpc>
              <a:spcBef>
                <a:spcPts val="0"/>
              </a:spcBef>
              <a:buFont typeface="Arial" panose="020B0604020202020204" pitchFamily="34" charset="0"/>
              <a:buChar char="-"/>
            </a:pPr>
            <a:r>
              <a:rPr lang="cs-CZ"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nastavuje laťku </a:t>
            </a:r>
            <a:r>
              <a:rPr lang="cs-CZ" sz="18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cs-CZ"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nutí zaměřili se na konkrétní programy a činnosti</a:t>
            </a:r>
            <a:endParaRPr lang="cs-CZ" sz="1800" dirty="0">
              <a:effectLst/>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lnSpc>
                <a:spcPct val="100000"/>
              </a:lnSpc>
              <a:spcBef>
                <a:spcPts val="0"/>
              </a:spcBef>
              <a:buFont typeface="Arial" panose="020B0604020202020204" pitchFamily="34" charset="0"/>
              <a:buChar char="-"/>
            </a:pPr>
            <a:r>
              <a:rPr lang="cs-CZ"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volí mezi četností a kvalitou uměleckých programů</a:t>
            </a:r>
          </a:p>
          <a:p>
            <a:pPr marL="0" lvl="0" indent="0">
              <a:lnSpc>
                <a:spcPct val="100000"/>
              </a:lnSpc>
              <a:spcBef>
                <a:spcPts val="0"/>
              </a:spcBef>
              <a:buNone/>
            </a:pPr>
            <a:endParaRPr lang="cs-CZ" sz="1800" dirty="0">
              <a:effectLst/>
              <a:latin typeface="Times New Roman" panose="02020603050405020304" pitchFamily="18" charset="0"/>
              <a:ea typeface="Calibri" panose="020F0502020204030204" pitchFamily="34" charset="0"/>
              <a:cs typeface="Times New Roman" panose="02020603050405020304" pitchFamily="18" charset="0"/>
            </a:endParaRPr>
          </a:p>
          <a:p>
            <a:pPr marL="0" lvl="0" indent="0">
              <a:lnSpc>
                <a:spcPct val="100000"/>
              </a:lnSpc>
              <a:spcBef>
                <a:spcPts val="0"/>
              </a:spcBef>
              <a:buNone/>
            </a:pPr>
            <a:r>
              <a:rPr lang="cs-CZ"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neexistuje žádný návod na „správné“ poslání → parametry mohou zahrnovat:</a:t>
            </a:r>
            <a:endParaRPr lang="cs-CZ" sz="1800" dirty="0">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00000"/>
              </a:lnSpc>
              <a:spcBef>
                <a:spcPts val="0"/>
              </a:spcBef>
            </a:pPr>
            <a:r>
              <a:rPr lang="cs-CZ" sz="1800" b="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nabídka (</a:t>
            </a:r>
            <a:r>
              <a:rPr lang="cs-CZ" sz="1800"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produkt/služba)</a:t>
            </a:r>
            <a:r>
              <a:rPr lang="cs-CZ"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 </a:t>
            </a:r>
            <a:r>
              <a:rPr lang="cs-CZ" sz="1800" dirty="0">
                <a:solidFill>
                  <a:schemeClr val="accent2">
                    <a:lumMod val="75000"/>
                  </a:schemeClr>
                </a:solidFill>
                <a:effectLst/>
                <a:latin typeface="Times New Roman" panose="02020603050405020304" pitchFamily="18" charset="0"/>
                <a:ea typeface="Calibri" panose="020F0502020204030204" pitchFamily="34" charset="0"/>
                <a:cs typeface="Times New Roman" panose="02020603050405020304" pitchFamily="18" charset="0"/>
              </a:rPr>
              <a:t>jaký produkt či službu organizace nabízí?</a:t>
            </a:r>
          </a:p>
          <a:p>
            <a:pPr>
              <a:lnSpc>
                <a:spcPct val="100000"/>
              </a:lnSpc>
              <a:spcBef>
                <a:spcPts val="0"/>
              </a:spcBef>
            </a:pPr>
            <a:r>
              <a:rPr lang="cs-CZ" sz="1800"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kvalita </a:t>
            </a:r>
            <a:r>
              <a:rPr lang="cs-CZ"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cs-CZ" sz="1800" dirty="0">
                <a:solidFill>
                  <a:schemeClr val="accent2">
                    <a:lumMod val="75000"/>
                  </a:schemeClr>
                </a:solidFill>
                <a:effectLst/>
                <a:latin typeface="Times New Roman" panose="02020603050405020304" pitchFamily="18" charset="0"/>
                <a:ea typeface="Calibri" panose="020F0502020204030204" pitchFamily="34" charset="0"/>
                <a:cs typeface="Times New Roman" panose="02020603050405020304" pitchFamily="18" charset="0"/>
              </a:rPr>
              <a:t>jaká úroveň je žádoucí? </a:t>
            </a:r>
            <a:r>
              <a:rPr lang="cs-CZ"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obtížné stanovit + ne všichni mohou dosáhnout kvality</a:t>
            </a:r>
            <a:endParaRPr lang="cs-CZ" sz="1800" dirty="0">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00000"/>
              </a:lnSpc>
              <a:spcBef>
                <a:spcPts val="0"/>
              </a:spcBef>
            </a:pPr>
            <a:r>
              <a:rPr lang="cs-CZ" sz="1800"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publikum</a:t>
            </a:r>
            <a:r>
              <a:rPr lang="cs-CZ"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 </a:t>
            </a:r>
            <a:r>
              <a:rPr lang="cs-CZ" sz="1800" dirty="0">
                <a:solidFill>
                  <a:schemeClr val="accent2">
                    <a:lumMod val="75000"/>
                  </a:schemeClr>
                </a:solidFill>
                <a:effectLst/>
                <a:latin typeface="Times New Roman" panose="02020603050405020304" pitchFamily="18" charset="0"/>
                <a:ea typeface="Calibri" panose="020F0502020204030204" pitchFamily="34" charset="0"/>
                <a:cs typeface="Times New Roman" panose="02020603050405020304" pitchFamily="18" charset="0"/>
              </a:rPr>
              <a:t>pro jaké publikum je služba nabízena? </a:t>
            </a:r>
            <a:r>
              <a:rPr lang="cs-CZ"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dospělí, děti, etnická či náboženská skupina</a:t>
            </a:r>
            <a:endParaRPr lang="cs-CZ" sz="1800" dirty="0">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00000"/>
              </a:lnSpc>
              <a:spcBef>
                <a:spcPts val="0"/>
              </a:spcBef>
            </a:pPr>
            <a:r>
              <a:rPr lang="cs-CZ" sz="1800"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zeměpisný rozsah působnosti</a:t>
            </a:r>
            <a:r>
              <a:rPr lang="cs-CZ"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 </a:t>
            </a:r>
            <a:r>
              <a:rPr lang="cs-CZ" sz="1800" dirty="0">
                <a:solidFill>
                  <a:schemeClr val="accent2">
                    <a:lumMod val="75000"/>
                  </a:schemeClr>
                </a:solidFill>
                <a:effectLst/>
                <a:latin typeface="Times New Roman" panose="02020603050405020304" pitchFamily="18" charset="0"/>
                <a:ea typeface="Calibri" panose="020F0502020204030204" pitchFamily="34" charset="0"/>
                <a:cs typeface="Times New Roman" panose="02020603050405020304" pitchFamily="18" charset="0"/>
              </a:rPr>
              <a:t>na jak velkou část města/regionu/země/světa chceme působit? </a:t>
            </a:r>
            <a:r>
              <a:rPr lang="cs-CZ"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obrovský dopad, žebříček důležitosti každého příslušného regionu</a:t>
            </a:r>
            <a:endParaRPr lang="cs-CZ" sz="1800" dirty="0">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00000"/>
              </a:lnSpc>
              <a:spcBef>
                <a:spcPts val="0"/>
              </a:spcBef>
            </a:pPr>
            <a:r>
              <a:rPr lang="cs-CZ" sz="1800"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repertoár </a:t>
            </a:r>
            <a:r>
              <a:rPr lang="cs-CZ"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cs-CZ" sz="1800" dirty="0">
                <a:solidFill>
                  <a:schemeClr val="accent2">
                    <a:lumMod val="75000"/>
                  </a:schemeClr>
                </a:solidFill>
                <a:effectLst/>
                <a:latin typeface="Times New Roman" panose="02020603050405020304" pitchFamily="18" charset="0"/>
                <a:ea typeface="Calibri" panose="020F0502020204030204" pitchFamily="34" charset="0"/>
                <a:cs typeface="Times New Roman" panose="02020603050405020304" pitchFamily="18" charset="0"/>
              </a:rPr>
              <a:t>jaká bude dramaturgi</a:t>
            </a:r>
            <a:r>
              <a:rPr lang="cs-CZ" sz="1800" dirty="0">
                <a:solidFill>
                  <a:schemeClr val="accent2">
                    <a:lumMod val="75000"/>
                  </a:schemeClr>
                </a:solidFill>
                <a:latin typeface="Times New Roman" panose="02020603050405020304" pitchFamily="18" charset="0"/>
                <a:ea typeface="Calibri" panose="020F0502020204030204" pitchFamily="34" charset="0"/>
                <a:cs typeface="Times New Roman" panose="02020603050405020304" pitchFamily="18" charset="0"/>
              </a:rPr>
              <a:t>e? </a:t>
            </a:r>
            <a:r>
              <a:rPr lang="cs-CZ"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cs-CZ" sz="18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co nabídnout (závisí na </a:t>
            </a:r>
            <a:r>
              <a:rPr lang="cs-CZ"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silných stránkách </a:t>
            </a:r>
            <a:r>
              <a:rPr lang="cs-CZ" sz="18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instituce, na </a:t>
            </a:r>
            <a:r>
              <a:rPr lang="cs-CZ"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omezeních ovlivňujících výběr repertoáru)</a:t>
            </a:r>
            <a:endParaRPr lang="cs-CZ" sz="1800" dirty="0">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00000"/>
              </a:lnSpc>
              <a:spcBef>
                <a:spcPts val="0"/>
              </a:spcBef>
            </a:pPr>
            <a:r>
              <a:rPr lang="cs-CZ" sz="1800"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vzdělávání</a:t>
            </a:r>
            <a:r>
              <a:rPr lang="cs-CZ"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 </a:t>
            </a:r>
            <a:r>
              <a:rPr lang="cs-CZ" sz="1800" dirty="0">
                <a:solidFill>
                  <a:schemeClr val="accent2">
                    <a:lumMod val="75000"/>
                  </a:schemeClr>
                </a:solidFill>
                <a:effectLst/>
                <a:latin typeface="Times New Roman" panose="02020603050405020304" pitchFamily="18" charset="0"/>
                <a:ea typeface="Calibri" panose="020F0502020204030204" pitchFamily="34" charset="0"/>
                <a:cs typeface="Times New Roman" panose="02020603050405020304" pitchFamily="18" charset="0"/>
              </a:rPr>
              <a:t>jak silný důraz chceme klást na vzdělávání? </a:t>
            </a:r>
            <a:r>
              <a:rPr lang="cs-CZ"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odhodlání vzdělávat = důležité i pro poskytovatele podpory (nutnost investovat dostatečné zdroje a vytyčit si cílové příjemce)</a:t>
            </a:r>
            <a:endParaRPr lang="cs-CZ" sz="1800" dirty="0">
              <a:effectLst/>
              <a:latin typeface="Times New Roman" panose="02020603050405020304" pitchFamily="18" charset="0"/>
              <a:ea typeface="Calibri" panose="020F0502020204030204" pitchFamily="34" charset="0"/>
              <a:cs typeface="Times New Roman" panose="02020603050405020304" pitchFamily="18" charset="0"/>
            </a:endParaRPr>
          </a:p>
          <a:p>
            <a:pPr marL="0" indent="0">
              <a:lnSpc>
                <a:spcPct val="100000"/>
              </a:lnSpc>
              <a:spcBef>
                <a:spcPts val="0"/>
              </a:spcBef>
              <a:buNone/>
            </a:pPr>
            <a:endParaRPr lang="cs-CZ" sz="10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endParaRPr>
          </a:p>
          <a:p>
            <a:pPr marL="0" indent="0">
              <a:lnSpc>
                <a:spcPct val="100000"/>
              </a:lnSpc>
              <a:spcBef>
                <a:spcPts val="0"/>
              </a:spcBef>
              <a:buNone/>
            </a:pPr>
            <a:endParaRPr lang="cs-CZ" sz="10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endParaRPr>
          </a:p>
          <a:p>
            <a:pPr marL="0" indent="0">
              <a:lnSpc>
                <a:spcPct val="100000"/>
              </a:lnSpc>
              <a:spcBef>
                <a:spcPts val="0"/>
              </a:spcBef>
              <a:buNone/>
            </a:pPr>
            <a:r>
              <a:rPr lang="cs-CZ" sz="1800" dirty="0">
                <a:solidFill>
                  <a:schemeClr val="accent2">
                    <a:lumMod val="75000"/>
                  </a:schemeClr>
                </a:solidFill>
                <a:effectLst/>
                <a:latin typeface="Times New Roman" panose="02020603050405020304" pitchFamily="18" charset="0"/>
                <a:ea typeface="Calibri" panose="020F0502020204030204" pitchFamily="34" charset="0"/>
                <a:cs typeface="Times New Roman" panose="02020603050405020304" pitchFamily="18" charset="0"/>
              </a:rPr>
              <a:t>Po sestavení hlavního seznamu možných prvků poslání použijte jednoduchý test: zeptejte se, zda by organizace byla spokojena, pokud by dosáhla všeho s výjimkou tohoto prvku!</a:t>
            </a:r>
          </a:p>
          <a:p>
            <a:pPr lvl="1">
              <a:lnSpc>
                <a:spcPct val="100000"/>
              </a:lnSpc>
              <a:spcBef>
                <a:spcPts val="0"/>
              </a:spcBef>
            </a:pPr>
            <a:r>
              <a:rPr lang="cs-CZ" sz="1800" dirty="0">
                <a:solidFill>
                  <a:schemeClr val="accent2">
                    <a:lumMod val="75000"/>
                  </a:schemeClr>
                </a:solidFill>
                <a:effectLst/>
                <a:latin typeface="Times New Roman" panose="02020603050405020304" pitchFamily="18" charset="0"/>
                <a:ea typeface="Calibri" panose="020F0502020204030204" pitchFamily="34" charset="0"/>
                <a:cs typeface="Times New Roman" panose="02020603050405020304" pitchFamily="18" charset="0"/>
              </a:rPr>
              <a:t>je-li odpověď „ano“</a:t>
            </a:r>
            <a:r>
              <a:rPr lang="cs-CZ"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a:t>
            </a:r>
            <a:r>
              <a:rPr lang="cs-CZ" sz="1800" dirty="0">
                <a:solidFill>
                  <a:schemeClr val="accent2">
                    <a:lumMod val="75000"/>
                  </a:schemeClr>
                </a:solidFill>
                <a:effectLst/>
                <a:latin typeface="Times New Roman" panose="02020603050405020304" pitchFamily="18" charset="0"/>
                <a:ea typeface="Calibri" panose="020F0502020204030204" pitchFamily="34" charset="0"/>
                <a:cs typeface="Times New Roman" panose="02020603050405020304" pitchFamily="18" charset="0"/>
              </a:rPr>
              <a:t> pak do poslání nepatří</a:t>
            </a:r>
          </a:p>
          <a:p>
            <a:pPr lvl="1">
              <a:lnSpc>
                <a:spcPct val="100000"/>
              </a:lnSpc>
              <a:spcBef>
                <a:spcPts val="0"/>
              </a:spcBef>
            </a:pPr>
            <a:r>
              <a:rPr lang="cs-CZ" sz="1800" dirty="0">
                <a:solidFill>
                  <a:schemeClr val="accent2">
                    <a:lumMod val="75000"/>
                  </a:schemeClr>
                </a:solidFill>
                <a:latin typeface="Times New Roman" panose="02020603050405020304" pitchFamily="18" charset="0"/>
                <a:ea typeface="Calibri" panose="020F0502020204030204" pitchFamily="34" charset="0"/>
                <a:cs typeface="Times New Roman" panose="02020603050405020304" pitchFamily="18" charset="0"/>
              </a:rPr>
              <a:t>p</a:t>
            </a:r>
            <a:r>
              <a:rPr lang="cs-CZ" sz="1800" dirty="0">
                <a:solidFill>
                  <a:schemeClr val="accent2">
                    <a:lumMod val="75000"/>
                  </a:schemeClr>
                </a:solidFill>
                <a:effectLst/>
                <a:latin typeface="Times New Roman" panose="02020603050405020304" pitchFamily="18" charset="0"/>
                <a:ea typeface="Calibri" panose="020F0502020204030204" pitchFamily="34" charset="0"/>
                <a:cs typeface="Times New Roman" panose="02020603050405020304" pitchFamily="18" charset="0"/>
              </a:rPr>
              <a:t>okud by společnost nebyla spokojena bez splnění položky </a:t>
            </a:r>
            <a:r>
              <a:rPr lang="cs-CZ"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a:t>
            </a:r>
            <a:r>
              <a:rPr lang="cs-CZ" sz="1800" dirty="0">
                <a:solidFill>
                  <a:schemeClr val="accent2">
                    <a:lumMod val="75000"/>
                  </a:schemeClr>
                </a:solidFill>
                <a:effectLst/>
                <a:latin typeface="Times New Roman" panose="02020603050405020304" pitchFamily="18" charset="0"/>
                <a:ea typeface="Calibri" panose="020F0502020204030204" pitchFamily="34" charset="0"/>
                <a:cs typeface="Times New Roman" panose="02020603050405020304" pitchFamily="18" charset="0"/>
              </a:rPr>
              <a:t> má v poslání své místo</a:t>
            </a:r>
          </a:p>
          <a:p>
            <a:pPr marL="0" indent="0">
              <a:lnSpc>
                <a:spcPct val="100000"/>
              </a:lnSpc>
              <a:spcBef>
                <a:spcPts val="0"/>
              </a:spcBef>
              <a:buNone/>
            </a:pPr>
            <a:endParaRPr lang="cs-CZ" sz="1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5451424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31827E6-D735-4457-89A0-64C33F336D61}"/>
              </a:ext>
            </a:extLst>
          </p:cNvPr>
          <p:cNvSpPr>
            <a:spLocks noGrp="1"/>
          </p:cNvSpPr>
          <p:nvPr>
            <p:ph type="title"/>
          </p:nvPr>
        </p:nvSpPr>
        <p:spPr>
          <a:xfrm>
            <a:off x="838200" y="365125"/>
            <a:ext cx="10515600" cy="639427"/>
          </a:xfrm>
        </p:spPr>
        <p:txBody>
          <a:bodyPr>
            <a:normAutofit fontScale="90000"/>
          </a:bodyPr>
          <a:lstStyle/>
          <a:p>
            <a:pPr algn="ctr"/>
            <a:r>
              <a:rPr lang="cs-CZ" sz="4400" b="1" dirty="0">
                <a:effectLst/>
                <a:latin typeface="Times New Roman" panose="02020603050405020304" pitchFamily="18" charset="0"/>
                <a:ea typeface="Calibri" panose="020F0502020204030204" pitchFamily="34" charset="0"/>
                <a:cs typeface="Times New Roman" panose="02020603050405020304" pitchFamily="18" charset="0"/>
              </a:rPr>
              <a:t>Formulace poslání </a:t>
            </a:r>
            <a:endParaRPr lang="cs-CZ" dirty="0"/>
          </a:p>
        </p:txBody>
      </p:sp>
      <p:sp>
        <p:nvSpPr>
          <p:cNvPr id="3" name="Zástupný obsah 2">
            <a:extLst>
              <a:ext uri="{FF2B5EF4-FFF2-40B4-BE49-F238E27FC236}">
                <a16:creationId xmlns:a16="http://schemas.microsoft.com/office/drawing/2014/main" id="{6F8C1D80-F413-4EB1-BC60-BE87C510A5BF}"/>
              </a:ext>
            </a:extLst>
          </p:cNvPr>
          <p:cNvSpPr>
            <a:spLocks noGrp="1"/>
          </p:cNvSpPr>
          <p:nvPr>
            <p:ph idx="1"/>
          </p:nvPr>
        </p:nvSpPr>
        <p:spPr>
          <a:xfrm>
            <a:off x="838200" y="1326524"/>
            <a:ext cx="10515600" cy="5166351"/>
          </a:xfrm>
        </p:spPr>
        <p:txBody>
          <a:bodyPr>
            <a:noAutofit/>
          </a:bodyPr>
          <a:lstStyle/>
          <a:p>
            <a:pPr marL="0" indent="0">
              <a:spcBef>
                <a:spcPts val="600"/>
              </a:spcBef>
              <a:buNone/>
            </a:pPr>
            <a:r>
              <a:rPr lang="cs-CZ"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Všechna kvalitní poslání měla být: </a:t>
            </a:r>
            <a:endParaRPr lang="cs-CZ" sz="1800" dirty="0">
              <a:effectLst/>
              <a:latin typeface="Times New Roman" panose="02020603050405020304" pitchFamily="18" charset="0"/>
              <a:ea typeface="Calibri" panose="020F0502020204030204" pitchFamily="34" charset="0"/>
              <a:cs typeface="Times New Roman" panose="02020603050405020304" pitchFamily="18" charset="0"/>
            </a:endParaRPr>
          </a:p>
          <a:p>
            <a:pPr lvl="1">
              <a:lnSpc>
                <a:spcPct val="100000"/>
              </a:lnSpc>
              <a:spcBef>
                <a:spcPts val="0"/>
              </a:spcBef>
            </a:pPr>
            <a:r>
              <a:rPr lang="cs-CZ" sz="1800"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jasná =</a:t>
            </a:r>
            <a:r>
              <a:rPr lang="cs-CZ"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každý by je měl pochopit stejně</a:t>
            </a:r>
            <a:endParaRPr lang="cs-CZ" sz="1800" dirty="0">
              <a:effectLst/>
              <a:latin typeface="Times New Roman" panose="02020603050405020304" pitchFamily="18" charset="0"/>
              <a:ea typeface="Calibri" panose="020F0502020204030204" pitchFamily="34" charset="0"/>
              <a:cs typeface="Times New Roman" panose="02020603050405020304" pitchFamily="18" charset="0"/>
            </a:endParaRPr>
          </a:p>
          <a:p>
            <a:pPr lvl="1">
              <a:lnSpc>
                <a:spcPct val="100000"/>
              </a:lnSpc>
              <a:spcBef>
                <a:spcPts val="0"/>
              </a:spcBef>
            </a:pPr>
            <a:r>
              <a:rPr lang="cs-CZ" sz="1800"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stručná = </a:t>
            </a:r>
            <a:r>
              <a:rPr lang="cs-CZ"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krátké poslání je snadno zapamatovatelné X dlouhé ne (špatně se používají)</a:t>
            </a:r>
            <a:endParaRPr lang="cs-CZ" sz="1800" dirty="0">
              <a:effectLst/>
              <a:latin typeface="Times New Roman" panose="02020603050405020304" pitchFamily="18" charset="0"/>
              <a:ea typeface="Calibri" panose="020F0502020204030204" pitchFamily="34" charset="0"/>
              <a:cs typeface="Times New Roman" panose="02020603050405020304" pitchFamily="18" charset="0"/>
            </a:endParaRPr>
          </a:p>
          <a:p>
            <a:pPr lvl="1">
              <a:lnSpc>
                <a:spcPct val="100000"/>
              </a:lnSpc>
              <a:spcBef>
                <a:spcPts val="0"/>
              </a:spcBef>
            </a:pPr>
            <a:r>
              <a:rPr lang="cs-CZ" sz="1800"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úplná = </a:t>
            </a:r>
            <a:r>
              <a:rPr lang="cs-CZ"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poslání by mělo obsahovat veškerý program instituce</a:t>
            </a:r>
            <a:endParaRPr lang="cs-CZ" sz="1800" dirty="0">
              <a:effectLst/>
              <a:latin typeface="Times New Roman" panose="02020603050405020304" pitchFamily="18" charset="0"/>
              <a:ea typeface="Calibri" panose="020F0502020204030204" pitchFamily="34" charset="0"/>
              <a:cs typeface="Times New Roman" panose="02020603050405020304" pitchFamily="18" charset="0"/>
            </a:endParaRPr>
          </a:p>
          <a:p>
            <a:pPr lvl="1">
              <a:lnSpc>
                <a:spcPct val="100000"/>
              </a:lnSpc>
              <a:spcBef>
                <a:spcPts val="0"/>
              </a:spcBef>
            </a:pPr>
            <a:r>
              <a:rPr lang="cs-CZ" sz="1800"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promyšlená </a:t>
            </a:r>
            <a:r>
              <a:rPr lang="cs-CZ"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musí dávat smysl a jeho prvky se musí doplňovat (např. divadelní společnost, která uvádí avantgardní díla, se pravděpodobně zároveň nestane největší divadelní organizací v regionu)</a:t>
            </a:r>
            <a:endParaRPr lang="cs-CZ" sz="1800" dirty="0">
              <a:effectLst/>
              <a:latin typeface="Times New Roman" panose="02020603050405020304" pitchFamily="18" charset="0"/>
              <a:ea typeface="Calibri" panose="020F0502020204030204" pitchFamily="34" charset="0"/>
              <a:cs typeface="Times New Roman" panose="02020603050405020304" pitchFamily="18" charset="0"/>
            </a:endParaRPr>
          </a:p>
          <a:p>
            <a:pPr marL="0" indent="0">
              <a:spcBef>
                <a:spcPts val="600"/>
              </a:spcBef>
              <a:buNone/>
            </a:pPr>
            <a:endParaRPr lang="cs-CZ" sz="10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endParaRPr>
          </a:p>
          <a:p>
            <a:pPr marL="0" indent="0">
              <a:spcBef>
                <a:spcPts val="600"/>
              </a:spcBef>
              <a:buNone/>
            </a:pPr>
            <a:r>
              <a:rPr lang="cs-CZ" sz="18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Poslání </a:t>
            </a:r>
            <a:r>
              <a:rPr lang="cs-CZ" sz="1800" b="1" u="sng"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obecné x konkretizované</a:t>
            </a:r>
            <a:r>
              <a:rPr lang="cs-CZ" sz="18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a:t>
            </a:r>
            <a:endParaRPr lang="cs-CZ" sz="1800" dirty="0">
              <a:effectLst/>
              <a:latin typeface="Times New Roman" panose="02020603050405020304" pitchFamily="18" charset="0"/>
              <a:ea typeface="Calibri" panose="020F0502020204030204" pitchFamily="34" charset="0"/>
              <a:cs typeface="Times New Roman" panose="02020603050405020304" pitchFamily="18" charset="0"/>
            </a:endParaRPr>
          </a:p>
          <a:p>
            <a:pPr marL="0" lvl="0" indent="0">
              <a:spcBef>
                <a:spcPts val="600"/>
              </a:spcBef>
              <a:buNone/>
            </a:pPr>
            <a:r>
              <a:rPr lang="cs-CZ"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regionální divadelní společnost:</a:t>
            </a:r>
            <a:endParaRPr lang="cs-CZ" sz="1800" b="1" i="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endParaRPr>
          </a:p>
          <a:p>
            <a:pPr marL="0" lvl="0" indent="0">
              <a:spcBef>
                <a:spcPts val="600"/>
              </a:spcBef>
              <a:buNone/>
            </a:pPr>
            <a:r>
              <a:rPr lang="cs-CZ" sz="1800" b="1" i="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o</a:t>
            </a:r>
            <a:r>
              <a:rPr lang="cs-CZ" sz="1800" b="1"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becné</a:t>
            </a:r>
            <a:r>
              <a:rPr lang="cs-CZ"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 </a:t>
            </a:r>
            <a:r>
              <a:rPr lang="cs-CZ" sz="1800" i="1" dirty="0">
                <a:solidFill>
                  <a:schemeClr val="accent2">
                    <a:lumMod val="75000"/>
                  </a:schemeClr>
                </a:solidFill>
                <a:effectLst/>
                <a:latin typeface="Times New Roman" panose="02020603050405020304" pitchFamily="18" charset="0"/>
                <a:ea typeface="Calibri" panose="020F0502020204030204" pitchFamily="34" charset="0"/>
                <a:cs typeface="Times New Roman" panose="02020603050405020304" pitchFamily="18" charset="0"/>
              </a:rPr>
              <a:t>Získat si na celostátní úrovni dobré jméno jako přední repertoárová divadelní společnost nabízející divadelní produkce a vzdělávací programy světové úrovně.</a:t>
            </a:r>
          </a:p>
          <a:p>
            <a:pPr marL="0" lvl="0" indent="0">
              <a:spcBef>
                <a:spcPts val="600"/>
              </a:spcBef>
              <a:buNone/>
            </a:pPr>
            <a:r>
              <a:rPr lang="cs-CZ" sz="1800" b="1" i="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konkretizované</a:t>
            </a:r>
            <a:r>
              <a:rPr lang="cs-CZ" sz="18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cs-CZ" sz="1800" dirty="0">
                <a:solidFill>
                  <a:schemeClr val="accent2">
                    <a:lumMod val="75000"/>
                  </a:schemeClr>
                </a:solidFill>
                <a:effectLst/>
                <a:latin typeface="Times New Roman" panose="02020603050405020304" pitchFamily="18" charset="0"/>
                <a:ea typeface="Calibri" panose="020F0502020204030204" pitchFamily="34" charset="0"/>
                <a:cs typeface="Times New Roman" panose="02020603050405020304" pitchFamily="18" charset="0"/>
              </a:rPr>
              <a:t>→ </a:t>
            </a:r>
            <a:r>
              <a:rPr lang="cs-CZ" sz="1800" i="1" dirty="0">
                <a:solidFill>
                  <a:schemeClr val="accent2">
                    <a:lumMod val="75000"/>
                  </a:schemeClr>
                </a:solidFill>
                <a:effectLst/>
                <a:latin typeface="Times New Roman" panose="02020603050405020304" pitchFamily="18" charset="0"/>
                <a:ea typeface="Calibri" panose="020F0502020204030204" pitchFamily="34" charset="0"/>
                <a:cs typeface="Times New Roman" panose="02020603050405020304" pitchFamily="18" charset="0"/>
              </a:rPr>
              <a:t>Zvýšit počet nabízených inscenací; nastudovat nová díla; produkovat širokou škálu her vyhovujících publiku různého vkusu; využívat všechny dostupné formáty představení, včetně elektronických médií; dotovat ceny vstupenek pro určité skupiny diváků; vytvořit kvalitní program pro turné; vybudovat společnost působící celoročně, což umožní dosažení umělecké kontinuity a získání nejtalentovanějších jedinců; rozšířit programy pro nováčky a stážisty; přilákat ty nejlepší tvůrce.</a:t>
            </a:r>
          </a:p>
          <a:p>
            <a:pPr marL="0" lvl="0" indent="0">
              <a:spcBef>
                <a:spcPts val="600"/>
              </a:spcBef>
              <a:buNone/>
            </a:pPr>
            <a:endParaRPr lang="cs-CZ" sz="1000" i="1" dirty="0">
              <a:solidFill>
                <a:schemeClr val="accent2">
                  <a:lumMod val="75000"/>
                </a:schemeClr>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indent="0">
              <a:buNone/>
            </a:pPr>
            <a:r>
              <a:rPr lang="cs-CZ"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Konkretizované poslání = konkrétnější výzva pro zaměstnance + jasné východisko pro proces plánování!</a:t>
            </a:r>
            <a:endParaRPr lang="cs-CZ" sz="1800" dirty="0">
              <a:effectLst/>
              <a:latin typeface="Times New Roman" panose="02020603050405020304" pitchFamily="18" charset="0"/>
              <a:ea typeface="Calibri" panose="020F0502020204030204" pitchFamily="34" charset="0"/>
              <a:cs typeface="Times New Roman" panose="02020603050405020304" pitchFamily="18" charset="0"/>
            </a:endParaRPr>
          </a:p>
          <a:p>
            <a:pPr marL="0" indent="0">
              <a:spcBef>
                <a:spcPts val="600"/>
              </a:spcBef>
              <a:buNone/>
            </a:pPr>
            <a:endParaRPr lang="cs-CZ" sz="18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endParaRPr>
          </a:p>
          <a:p>
            <a:pPr>
              <a:spcBef>
                <a:spcPts val="600"/>
              </a:spcBef>
            </a:pPr>
            <a:endParaRPr lang="cs-CZ" sz="1800" dirty="0">
              <a:effectLst/>
              <a:latin typeface="Times New Roman" panose="02020603050405020304" pitchFamily="18" charset="0"/>
              <a:ea typeface="Calibri" panose="020F0502020204030204" pitchFamily="34" charset="0"/>
              <a:cs typeface="Times New Roman" panose="02020603050405020304" pitchFamily="18" charset="0"/>
            </a:endParaRPr>
          </a:p>
          <a:p>
            <a:pPr>
              <a:spcBef>
                <a:spcPts val="600"/>
              </a:spcBef>
            </a:pPr>
            <a:endParaRPr lang="cs-CZ" sz="1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7129239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FA16567-72C4-477E-AE64-63C16922A412}"/>
              </a:ext>
            </a:extLst>
          </p:cNvPr>
          <p:cNvSpPr>
            <a:spLocks noGrp="1"/>
          </p:cNvSpPr>
          <p:nvPr>
            <p:ph type="title"/>
          </p:nvPr>
        </p:nvSpPr>
        <p:spPr>
          <a:xfrm>
            <a:off x="838200" y="365126"/>
            <a:ext cx="10515600" cy="806852"/>
          </a:xfrm>
        </p:spPr>
        <p:txBody>
          <a:bodyPr>
            <a:normAutofit/>
          </a:bodyPr>
          <a:lstStyle/>
          <a:p>
            <a:pPr algn="ctr"/>
            <a:r>
              <a:rPr lang="cs-CZ" sz="4000" b="1" dirty="0">
                <a:latin typeface="Times New Roman" panose="02020603050405020304" pitchFamily="18" charset="0"/>
                <a:cs typeface="Times New Roman" panose="02020603050405020304" pitchFamily="18" charset="0"/>
              </a:rPr>
              <a:t>2) Strategická analýza</a:t>
            </a:r>
          </a:p>
        </p:txBody>
      </p:sp>
      <p:sp>
        <p:nvSpPr>
          <p:cNvPr id="3" name="Zástupný obsah 2">
            <a:extLst>
              <a:ext uri="{FF2B5EF4-FFF2-40B4-BE49-F238E27FC236}">
                <a16:creationId xmlns:a16="http://schemas.microsoft.com/office/drawing/2014/main" id="{095F7C59-C29B-4ED3-AEB6-EA6FD0F90095}"/>
              </a:ext>
            </a:extLst>
          </p:cNvPr>
          <p:cNvSpPr>
            <a:spLocks noGrp="1"/>
          </p:cNvSpPr>
          <p:nvPr>
            <p:ph idx="1"/>
          </p:nvPr>
        </p:nvSpPr>
        <p:spPr>
          <a:xfrm>
            <a:off x="838200" y="1481070"/>
            <a:ext cx="10515600" cy="4695893"/>
          </a:xfrm>
        </p:spPr>
        <p:txBody>
          <a:bodyPr>
            <a:normAutofit/>
          </a:bodyPr>
          <a:lstStyle/>
          <a:p>
            <a:pPr marL="0" indent="0">
              <a:lnSpc>
                <a:spcPct val="100000"/>
              </a:lnSpc>
              <a:spcBef>
                <a:spcPts val="0"/>
              </a:spcBef>
              <a:buNone/>
            </a:pPr>
            <a:r>
              <a:rPr lang="cs-CZ" sz="1800" dirty="0">
                <a:effectLst/>
                <a:latin typeface="Times New Roman" panose="02020603050405020304" pitchFamily="18" charset="0"/>
                <a:ea typeface="Calibri" panose="020F0502020204030204" pitchFamily="34" charset="0"/>
                <a:cs typeface="Times New Roman" panose="02020603050405020304" pitchFamily="18" charset="0"/>
              </a:rPr>
              <a:t>Abychom mohli smysluplně zacílit směřování naší kulturní instituce a vytvořit hodnotný projekt </a:t>
            </a:r>
            <a:r>
              <a:rPr lang="cs-CZ" sz="1800" dirty="0">
                <a:latin typeface="Times New Roman" panose="02020603050405020304" pitchFamily="18" charset="0"/>
                <a:cs typeface="Times New Roman" panose="02020603050405020304" pitchFamily="18" charset="0"/>
              </a:rPr>
              <a:t>→ nutnost</a:t>
            </a:r>
            <a:r>
              <a:rPr lang="cs-CZ" sz="1800" dirty="0">
                <a:effectLst/>
                <a:latin typeface="Times New Roman" panose="02020603050405020304" pitchFamily="18" charset="0"/>
                <a:ea typeface="Calibri" panose="020F0502020204030204" pitchFamily="34" charset="0"/>
                <a:cs typeface="Times New Roman" panose="02020603050405020304" pitchFamily="18" charset="0"/>
              </a:rPr>
              <a:t> vytvořit </a:t>
            </a:r>
            <a:r>
              <a:rPr lang="cs-CZ" sz="1800" b="1" u="sng" dirty="0">
                <a:effectLst/>
                <a:latin typeface="Times New Roman" panose="02020603050405020304" pitchFamily="18" charset="0"/>
                <a:ea typeface="Calibri" panose="020F0502020204030204" pitchFamily="34" charset="0"/>
                <a:cs typeface="Times New Roman" panose="02020603050405020304" pitchFamily="18" charset="0"/>
              </a:rPr>
              <a:t>strategickou analýzu výchozí situace</a:t>
            </a:r>
            <a:r>
              <a:rPr lang="cs-CZ" sz="1800" b="1" u="sng" dirty="0">
                <a:latin typeface="Times New Roman" panose="02020603050405020304" pitchFamily="18" charset="0"/>
                <a:ea typeface="Calibri" panose="020F0502020204030204" pitchFamily="34" charset="0"/>
                <a:cs typeface="Times New Roman" panose="02020603050405020304" pitchFamily="18" charset="0"/>
              </a:rPr>
              <a:t>!</a:t>
            </a:r>
          </a:p>
          <a:p>
            <a:pPr>
              <a:lnSpc>
                <a:spcPct val="100000"/>
              </a:lnSpc>
              <a:spcBef>
                <a:spcPts val="0"/>
              </a:spcBef>
            </a:pPr>
            <a:r>
              <a:rPr lang="cs-CZ" sz="1800" dirty="0">
                <a:latin typeface="Times New Roman" panose="02020603050405020304" pitchFamily="18" charset="0"/>
                <a:cs typeface="Times New Roman" panose="02020603050405020304" pitchFamily="18" charset="0"/>
              </a:rPr>
              <a:t>strategie bez cíle →  nemá nejmenší smysl</a:t>
            </a:r>
          </a:p>
          <a:p>
            <a:pPr>
              <a:lnSpc>
                <a:spcPct val="100000"/>
              </a:lnSpc>
              <a:spcBef>
                <a:spcPts val="0"/>
              </a:spcBef>
            </a:pPr>
            <a:r>
              <a:rPr lang="cs-CZ" sz="1800" dirty="0">
                <a:latin typeface="Times New Roman" panose="02020603050405020304" pitchFamily="18" charset="0"/>
                <a:cs typeface="Times New Roman" panose="02020603050405020304" pitchFamily="18" charset="0"/>
              </a:rPr>
              <a:t>cíl bez strategie →  pouhé přání</a:t>
            </a:r>
          </a:p>
          <a:p>
            <a:pPr>
              <a:lnSpc>
                <a:spcPct val="100000"/>
              </a:lnSpc>
              <a:spcBef>
                <a:spcPts val="0"/>
              </a:spcBef>
            </a:pPr>
            <a:endParaRPr lang="cs-CZ" sz="1800" dirty="0">
              <a:latin typeface="Times New Roman" panose="02020603050405020304" pitchFamily="18" charset="0"/>
              <a:cs typeface="Times New Roman" panose="02020603050405020304" pitchFamily="18" charset="0"/>
            </a:endParaRPr>
          </a:p>
          <a:p>
            <a:pPr>
              <a:lnSpc>
                <a:spcPct val="100000"/>
              </a:lnSpc>
              <a:spcBef>
                <a:spcPts val="0"/>
              </a:spcBef>
            </a:pPr>
            <a:r>
              <a:rPr lang="cs-CZ" sz="1800" dirty="0">
                <a:latin typeface="Times New Roman" panose="02020603050405020304" pitchFamily="18" charset="0"/>
                <a:cs typeface="Times New Roman" panose="02020603050405020304" pitchFamily="18" charset="0"/>
              </a:rPr>
              <a:t>nestačí jen formulovat poslání →  vyjádření cílů nezaručuje jejich dosažení</a:t>
            </a:r>
          </a:p>
          <a:p>
            <a:pPr>
              <a:lnSpc>
                <a:spcPct val="100000"/>
              </a:lnSpc>
              <a:spcBef>
                <a:spcPts val="0"/>
              </a:spcBef>
            </a:pPr>
            <a:r>
              <a:rPr lang="cs-CZ" sz="1800" dirty="0">
                <a:latin typeface="Times New Roman" panose="02020603050405020304" pitchFamily="18" charset="0"/>
                <a:cs typeface="Times New Roman" panose="02020603050405020304" pitchFamily="18" charset="0"/>
              </a:rPr>
              <a:t>první krok ke stanovení strategie → zkoumání prostředí, v němž působíme (nic nepůsobí ve vzduchoprázdnu)</a:t>
            </a:r>
          </a:p>
          <a:p>
            <a:pPr marL="0" indent="0">
              <a:lnSpc>
                <a:spcPct val="100000"/>
              </a:lnSpc>
              <a:spcBef>
                <a:spcPts val="0"/>
              </a:spcBef>
              <a:buNone/>
            </a:pPr>
            <a:endParaRPr lang="cs-CZ" sz="1800" dirty="0">
              <a:effectLst/>
              <a:latin typeface="Times New Roman" panose="02020603050405020304" pitchFamily="18" charset="0"/>
              <a:ea typeface="Calibri" panose="020F0502020204030204" pitchFamily="34" charset="0"/>
              <a:cs typeface="Times New Roman" panose="02020603050405020304" pitchFamily="18" charset="0"/>
            </a:endParaRPr>
          </a:p>
          <a:p>
            <a:pPr marL="0" indent="0">
              <a:lnSpc>
                <a:spcPct val="100000"/>
              </a:lnSpc>
              <a:spcBef>
                <a:spcPts val="0"/>
              </a:spcBef>
              <a:buNone/>
            </a:pPr>
            <a:r>
              <a:rPr lang="cs-CZ" sz="1800" b="1" u="sng" dirty="0">
                <a:effectLst/>
                <a:latin typeface="Times New Roman" panose="02020603050405020304" pitchFamily="18" charset="0"/>
                <a:ea typeface="Calibri" panose="020F0502020204030204" pitchFamily="34" charset="0"/>
                <a:cs typeface="Times New Roman" panose="02020603050405020304" pitchFamily="18" charset="0"/>
              </a:rPr>
              <a:t>Strategická analýza </a:t>
            </a:r>
            <a:r>
              <a:rPr lang="cs-CZ" sz="1800" dirty="0">
                <a:latin typeface="Times New Roman" panose="02020603050405020304" pitchFamily="18" charset="0"/>
                <a:cs typeface="Times New Roman" panose="02020603050405020304" pitchFamily="18" charset="0"/>
              </a:rPr>
              <a:t>→ </a:t>
            </a:r>
            <a:r>
              <a:rPr lang="cs-CZ" sz="1800" dirty="0">
                <a:effectLst/>
                <a:latin typeface="Times New Roman" panose="02020603050405020304" pitchFamily="18" charset="0"/>
                <a:ea typeface="Calibri" panose="020F0502020204030204" pitchFamily="34" charset="0"/>
                <a:cs typeface="Times New Roman" panose="02020603050405020304" pitchFamily="18" charset="0"/>
              </a:rPr>
              <a:t>by měla vycházet ze </a:t>
            </a:r>
            <a:r>
              <a:rPr lang="cs-CZ" sz="1800" u="sng" dirty="0">
                <a:effectLst/>
                <a:latin typeface="Times New Roman" panose="02020603050405020304" pitchFamily="18" charset="0"/>
                <a:ea typeface="Calibri" panose="020F0502020204030204" pitchFamily="34" charset="0"/>
                <a:cs typeface="Times New Roman" panose="02020603050405020304" pitchFamily="18" charset="0"/>
              </a:rPr>
              <a:t>strategické analýzy prostředí a místa</a:t>
            </a:r>
            <a:r>
              <a:rPr lang="cs-CZ" sz="1800" dirty="0">
                <a:effectLst/>
                <a:latin typeface="Times New Roman" panose="02020603050405020304" pitchFamily="18" charset="0"/>
                <a:ea typeface="Calibri" panose="020F0502020204030204" pitchFamily="34" charset="0"/>
                <a:cs typeface="Times New Roman" panose="02020603050405020304" pitchFamily="18" charset="0"/>
              </a:rPr>
              <a:t>, v nichž kulturní projekt budeme uskutečňovat</a:t>
            </a:r>
          </a:p>
          <a:p>
            <a:pPr>
              <a:lnSpc>
                <a:spcPct val="100000"/>
              </a:lnSpc>
              <a:spcBef>
                <a:spcPts val="0"/>
              </a:spcBef>
            </a:pPr>
            <a:r>
              <a:rPr lang="cs-CZ" sz="1800" i="1" dirty="0">
                <a:effectLst/>
                <a:latin typeface="Times New Roman" panose="02020603050405020304" pitchFamily="18" charset="0"/>
                <a:ea typeface="Calibri" panose="020F0502020204030204" pitchFamily="34" charset="0"/>
                <a:cs typeface="Times New Roman" panose="02020603050405020304" pitchFamily="18" charset="0"/>
              </a:rPr>
              <a:t>komplexní rozbor daného prostředí</a:t>
            </a:r>
            <a:r>
              <a:rPr lang="cs-CZ"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cs-CZ" sz="1800" dirty="0">
                <a:latin typeface="Times New Roman" panose="02020603050405020304" pitchFamily="18" charset="0"/>
                <a:cs typeface="Times New Roman" panose="02020603050405020304" pitchFamily="18" charset="0"/>
              </a:rPr>
              <a:t>→ </a:t>
            </a:r>
            <a:r>
              <a:rPr lang="cs-CZ" sz="1800" dirty="0">
                <a:effectLst/>
                <a:latin typeface="Times New Roman" panose="02020603050405020304" pitchFamily="18" charset="0"/>
                <a:ea typeface="Calibri" panose="020F0502020204030204" pitchFamily="34" charset="0"/>
                <a:cs typeface="Times New Roman" panose="02020603050405020304" pitchFamily="18" charset="0"/>
              </a:rPr>
              <a:t>dvě základní perspektivy: </a:t>
            </a:r>
            <a:r>
              <a:rPr lang="cs-CZ" sz="1800" b="1" dirty="0">
                <a:effectLst/>
                <a:latin typeface="Times New Roman" panose="02020603050405020304" pitchFamily="18" charset="0"/>
                <a:ea typeface="Calibri" panose="020F0502020204030204" pitchFamily="34" charset="0"/>
                <a:cs typeface="Times New Roman" panose="02020603050405020304" pitchFamily="18" charset="0"/>
              </a:rPr>
              <a:t>VNITŘNÍ okolí a VNĚJŠÍ okolí</a:t>
            </a:r>
            <a:endParaRPr lang="cs-CZ" sz="1800" dirty="0">
              <a:latin typeface="Times New Roman" panose="02020603050405020304" pitchFamily="18" charset="0"/>
              <a:cs typeface="Times New Roman" panose="02020603050405020304" pitchFamily="18" charset="0"/>
            </a:endParaRPr>
          </a:p>
          <a:p>
            <a:pPr>
              <a:lnSpc>
                <a:spcPct val="100000"/>
              </a:lnSpc>
              <a:spcBef>
                <a:spcPts val="0"/>
              </a:spcBef>
            </a:pPr>
            <a:r>
              <a:rPr lang="cs-CZ" sz="1800" dirty="0">
                <a:effectLst/>
                <a:latin typeface="Times New Roman" panose="02020603050405020304" pitchFamily="18" charset="0"/>
                <a:ea typeface="Calibri" panose="020F0502020204030204" pitchFamily="34" charset="0"/>
                <a:cs typeface="Times New Roman" panose="02020603050405020304" pitchFamily="18" charset="0"/>
              </a:rPr>
              <a:t>z toho vycházejí informace pro objektivní posouzení pozice a vnitřního stavu</a:t>
            </a:r>
          </a:p>
          <a:p>
            <a:pPr marL="0" indent="0">
              <a:lnSpc>
                <a:spcPct val="100000"/>
              </a:lnSpc>
              <a:spcBef>
                <a:spcPts val="0"/>
              </a:spcBef>
              <a:buNone/>
            </a:pPr>
            <a:endParaRPr lang="cs-CZ" sz="1800" dirty="0">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00000"/>
              </a:lnSpc>
              <a:spcBef>
                <a:spcPts val="0"/>
              </a:spcBef>
            </a:pPr>
            <a:endParaRPr lang="cs-CZ"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53928788"/>
      </p:ext>
    </p:extLst>
  </p:cSld>
  <p:clrMapOvr>
    <a:masterClrMapping/>
  </p:clrMapOvr>
</p:sld>
</file>

<file path=ppt/theme/theme1.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387</TotalTime>
  <Words>2228</Words>
  <Application>Microsoft Office PowerPoint</Application>
  <PresentationFormat>Širokoúhlá obrazovka</PresentationFormat>
  <Paragraphs>213</Paragraphs>
  <Slides>16</Slides>
  <Notes>0</Notes>
  <HiddenSlides>0</HiddenSlides>
  <MMClips>0</MMClips>
  <ScaleCrop>false</ScaleCrop>
  <HeadingPairs>
    <vt:vector size="6" baseType="variant">
      <vt:variant>
        <vt:lpstr>Použitá písma</vt:lpstr>
      </vt:variant>
      <vt:variant>
        <vt:i4>5</vt:i4>
      </vt:variant>
      <vt:variant>
        <vt:lpstr>Motiv</vt:lpstr>
      </vt:variant>
      <vt:variant>
        <vt:i4>1</vt:i4>
      </vt:variant>
      <vt:variant>
        <vt:lpstr>Nadpisy snímků</vt:lpstr>
      </vt:variant>
      <vt:variant>
        <vt:i4>16</vt:i4>
      </vt:variant>
    </vt:vector>
  </HeadingPairs>
  <TitlesOfParts>
    <vt:vector size="22" baseType="lpstr">
      <vt:lpstr>Arial</vt:lpstr>
      <vt:lpstr>Calibri</vt:lpstr>
      <vt:lpstr>Calibri Light</vt:lpstr>
      <vt:lpstr>Symbol</vt:lpstr>
      <vt:lpstr>Times New Roman</vt:lpstr>
      <vt:lpstr>Motiv Office</vt:lpstr>
      <vt:lpstr>Strategické řízení v kulturním sektoru</vt:lpstr>
      <vt:lpstr>Strategické řízení v kulturním sektoru - úvod</vt:lpstr>
      <vt:lpstr>Strategické řízení v kulturním sektoru</vt:lpstr>
      <vt:lpstr>Rámec pro vypracování strategie</vt:lpstr>
      <vt:lpstr>1) Formulace poslání </vt:lpstr>
      <vt:lpstr>Formulace poslání </vt:lpstr>
      <vt:lpstr>Jak formulovat poslání?</vt:lpstr>
      <vt:lpstr>Formulace poslání </vt:lpstr>
      <vt:lpstr>2) Strategická analýza</vt:lpstr>
      <vt:lpstr>Analýza prostředí</vt:lpstr>
      <vt:lpstr>Analýza prostředí</vt:lpstr>
      <vt:lpstr>SWOT analýza</vt:lpstr>
      <vt:lpstr>Cíle SWOT analýzy </vt:lpstr>
      <vt:lpstr>STEP analýza</vt:lpstr>
      <vt:lpstr>Model „7S“</vt:lpstr>
      <vt:lpstr>Prezentace aplikace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Strategické řízení v kulturním sektoru</dc:title>
  <dc:creator>Pavla Bergmannová</dc:creator>
  <cp:lastModifiedBy>Pavla Bergmannová</cp:lastModifiedBy>
  <cp:revision>29</cp:revision>
  <dcterms:created xsi:type="dcterms:W3CDTF">2021-03-16T05:48:18Z</dcterms:created>
  <dcterms:modified xsi:type="dcterms:W3CDTF">2021-03-23T12:58:23Z</dcterms:modified>
</cp:coreProperties>
</file>