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3" r:id="rId3"/>
    <p:sldId id="272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8" r:id="rId12"/>
    <p:sldId id="283" r:id="rId13"/>
    <p:sldId id="287" r:id="rId14"/>
    <p:sldId id="28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BD71E-4DD0-413B-8194-8B4FB368D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BA9DF8-ABFC-40A4-B8BA-86F5F471E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E94C6A-4127-4AB1-BB01-69AAFEB8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24DFF2-2C89-4FF2-8034-BE63BF00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3B84FD-68B5-49D5-9549-ECF40D807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29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FEE76-05D6-46DE-8133-8D8D1E42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AF01-AF48-4252-A6A1-7E419760A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7EFC6D-A9C4-438B-8616-50FA895B4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A47B68-57C7-4E1D-BBEA-97AD9AE0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443DB3-F5B7-4915-B689-9ED63A341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21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2D9F81C-37E9-48E8-93EB-EDC661566B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4CB1A13-BF93-4617-B3BF-0886F9FAA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D60B9-2CEB-4BBE-B238-49E97F529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F8CFE7-B270-4842-8AB2-46F2A78C6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96B181-CF9C-406E-9864-D13448FE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9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CDC0E-F263-47D5-9459-A60992F8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8D42A7-B33F-4083-9F8F-DD8C3A1F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A9AD58-05E6-4CE5-95A2-E2CDCEF8E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3CEDA1-7118-4EBD-8567-A00C5786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5D4557-946E-40AF-B036-3A8E31438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04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F7A42-A333-47A4-8DC2-0760483D6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A9A226F-B2EB-4E30-ADE6-51F0FEAD4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6047BC-3BC5-4384-8C40-A10A16C16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6C1C4F-687A-414D-8DD0-BC647D05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8863B1-96FC-4C9E-8FD1-F4531F983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44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C3B85-79A1-4B4A-AE8E-E2C5111FA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9E75AD-DAF0-46BE-9BFA-06CBE95D83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AFB46E5-379A-4725-B577-7B1BE5DA1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D1C9CC-7368-405D-A5DD-A57335F65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370CBA-FB99-41B5-8B1F-FFB07BBE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01C4C2-5AC2-421B-81AB-0D45D711D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5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9A2F4-CD73-40F9-BEF5-A3CC8A6F2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5BC37E4-3CB5-4BF0-A3A7-BC605C6FF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B5026B0-C9D0-48F5-AEF8-A6E1B079E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AEDE1DA-6889-4217-866E-8B69F974F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7ED4E99-CE4F-462D-8008-1410A344A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01A93C2-2DB6-4352-96BE-4E914287A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E51C59-985C-4833-AD8D-97832D4F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471A872-70D3-4737-A883-C9CF9819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24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11197-0FCF-4F7F-BFCE-13D1AB037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D088BA1-728C-4D98-B6DF-CAC8E0B77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702E5D-FA89-4812-873E-E5DFCA41E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AA575D-C225-42A0-9CA7-6E3878624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72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FC78F7D-F206-43BE-AFC4-F2A5F0C2F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4F7806-1D04-465C-AF28-D59FFFA82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9AE6BF-B10C-4F74-BB66-0E51A6237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11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BDBE6-6602-45E8-9683-016B3DEE1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139C1A-3C6D-4940-80A1-432352DAE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D49E20-81D5-4985-B4C4-01542247D0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2CBCB8-65AA-43F1-A83A-C4A0932E2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AB8F22-245C-4842-A5DE-1B4CC21FB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4D4DE0-0101-47F8-A8B8-C278673A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33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880701-F2CB-4B1B-9A17-9ADC9C000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99B247-7298-408C-82CB-3DF49A818D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D5A1D00-2FFA-44A5-A08E-E2EFAAEC4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F9B07B-C93D-458F-9F87-1E8B58F96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1951E7-1BEA-464E-8362-2E519163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6C4CB3-D508-4B6F-A463-8E8C436DC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20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A4D3B2-728E-47EB-993E-29588B9A7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86CA805-E360-4DFA-95C0-D256A3F0C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862EC1-508E-45BA-A3C3-3B9430F429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DE3A-EDDD-4611-9FC2-C3FD92109F50}" type="datetimeFigureOut">
              <a:rPr lang="cs-CZ" smtClean="0"/>
              <a:t>15. 6. 2021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76707A-A089-4B51-80D7-BFF9C9B2A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679DFF-E395-4D64-9C90-B195116E28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31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91D62-64C5-41AF-96A9-DC98A494E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PROJEKTOVÉ ŘÍZENÍ</a:t>
            </a:r>
            <a:endParaRPr lang="cs-CZ" sz="4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EC5B86C-D279-4B5C-AF60-E3CBEFFE1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Tvorba projektů</a:t>
            </a:r>
          </a:p>
        </p:txBody>
      </p:sp>
    </p:spTree>
    <p:extLst>
      <p:ext uri="{BB962C8B-B14F-4D97-AF65-F5344CB8AC3E}">
        <p14:creationId xmlns:p14="http://schemas.microsoft.com/office/powerpoint/2010/main" val="350333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58711-7678-45FA-AA60-0FC680ACF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Osnova </a:t>
            </a:r>
            <a:r>
              <a:rPr lang="cs-CZ" sz="4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projektu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84FB30-1367-49E0-A6CF-AC5456E5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313"/>
            <a:ext cx="10515600" cy="47216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Neexistuje univerzální osnova </a:t>
            </a:r>
            <a:r>
              <a:rPr lang="cs-CZ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projektu!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Lze ale vyjít z následujícího rámce (zobecňující osnova):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předkladatele projektu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Název projektu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projektu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Popis předmětu, cílů a výsledků projektu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Popis výchozího stavu a zdůvodnění potřeby projektu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Popis cílové skupiny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Identifikace partnerů projektu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Popis způsobu realizace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Odhad časového harmonogramu realizace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Odhad investičního rozpočtu projektu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Odhad provozního financování projektu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Odhad výše a struktury financování projektu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35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E9965-4933-4D97-B5A7-3FF3888C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185"/>
          </a:xfrm>
        </p:spPr>
        <p:txBody>
          <a:bodyPr>
            <a:normAutofit/>
          </a:bodyPr>
          <a:lstStyle/>
          <a:p>
            <a:pPr algn="ctr"/>
            <a:r>
              <a:rPr lang="cs-CZ" sz="4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cílů – metoda SMART</a:t>
            </a:r>
            <a:endParaRPr lang="cs-CZ" sz="4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3FA4E0-8B03-44A2-BD92-F98CA2B32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251"/>
            <a:ext cx="10515600" cy="492771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Smyslem plánování = stanovení cílů (co zamýšlíme, kdy a jak).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Správně stanovený 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cíl = základní kámen úspěchu budoucího projektu.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VIZE (poslání organizace)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= čeho chceme dosáhnout a KAM bychom se chtěli dostat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MISE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definování, JAK bychom chtěli vizi naplnit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CÍL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stanovení toho, CO se musí dosáhnout, v jakém časovém horizontu a v jaké kvalitě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Vzhledem k důležitosti správného stanovení cílů projektu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postupovat systematicky!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zajištění požadavků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používáno pravidlo označované zkratkou </a:t>
            </a:r>
            <a:r>
              <a:rPr lang="cs-C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SMART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708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44A45-CC3F-46C3-9F20-41308C6C2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Metoda SMART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63C0CF-FB4B-43AC-8899-65EC943D9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17" y="1120462"/>
            <a:ext cx="11243257" cy="53724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SMART = 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jednoduchý nástroj napomáhající definovat cíle.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kronym z počátečních písmen anglických názvů vlastností cílů: </a:t>
            </a:r>
          </a:p>
          <a:p>
            <a:pPr marL="0" indent="0">
              <a:buNone/>
            </a:pPr>
            <a:endParaRPr lang="cs-CZ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// specifikovaný – konkrétní a jasně definovaný cíl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Measurable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// měřitelný – důležité pro důkaz, že cíle bylo dosaženo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	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Acceptable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// akceptovatelný – cíl by měl být také dosažitelný (v čase), přijatelný pro zúčastněné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	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Realistic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// realistický – cíl by měl být realistický (vzhledem ke zdrojům potřebným k jeho dosažení)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	Time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//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termínovaný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cíl by měl mít jasný termín, plnění by mělo být v čase sledovatelné</a:t>
            </a:r>
          </a:p>
          <a:p>
            <a:pPr marL="0" indent="0">
              <a:buNone/>
            </a:pPr>
            <a:endParaRPr lang="cs-CZ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Cíl: Festival Na cestě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výsledkem je uspořádání Festivalu Na cestě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= festival je třídenní, program nabídne 5 divadel, 2 koncerty, 1 workshop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projekt je podporován vedením fakulty, zájem na organizaci mají studenti KDD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přes omezené finanční zdroje jsou studenti projekt schopni zorganizovat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 festival proběhne v červnu, projekt bude ukončen v červnu</a:t>
            </a:r>
          </a:p>
        </p:txBody>
      </p:sp>
    </p:spTree>
    <p:extLst>
      <p:ext uri="{BB962C8B-B14F-4D97-AF65-F5344CB8AC3E}">
        <p14:creationId xmlns:p14="http://schemas.microsoft.com/office/powerpoint/2010/main" val="3544470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9089F0-3F07-4F5A-B02A-A38D1BA3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Projektový </a:t>
            </a:r>
            <a:r>
              <a:rPr lang="cs-CZ" sz="4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trojimperativ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6CCF65-3F85-496A-AFAF-CDE789C63C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6213" y="1300765"/>
            <a:ext cx="6310649" cy="534473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Trojúhelník projektového řízení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magický trojúhelník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parametry, kterými se měří úspěch projektu: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dodržení harmonogramu, milníků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rozpočet projektu –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dodržení rozpočtu a nákladů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kvalita výstupů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dodržení kvality výstupů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čemu trojúhelník slouží?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ty nejlépe naplánované projekty → přináší komplikace =  porušení jednoho ze zmiňovaných parametrů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zpoždění harmonogramu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(čas)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překročení nákladů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(rozpočet projektu)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zhoršení kvality výstupů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Snaha udržet vše v rovnováze!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toho dosáhnout?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to o zkušenostech a správném odhadu situace současné i předcházejících!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407307C-A6CC-4730-8E6C-54267BCA4D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862" y="1962397"/>
            <a:ext cx="5585138" cy="421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596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D66F250-4B3E-451D-B1B9-777BE6B02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 proveditelnosti a přínosů projektu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8D3C961-3248-41B2-8351-FF39FB6EF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4914833"/>
          </a:xfrm>
        </p:spPr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 proveditelnosti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feasibility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study) = nejvyšší stupeň analýzy projektu.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Sleduje: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posouzení realizovatelnosti a smysluplnosti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hodnocení efektivnosti využití zdrojů a vložených prostředků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Její součástí je: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textová analýza projektu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efektivnosti investic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předpověď stability projektu v čase a v závislosti na změnách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předpověď stability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47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882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definice projektu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55" y="1687132"/>
            <a:ext cx="11114468" cy="498412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je to projekt v obecném slova smyslu?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jedinečné, soustředěné, plánované a časově ohraničené úsilí se záměrem dosáhnout stanovených cílů → směřuje k vytvoření unikátního produktu nebo služby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realizaci se podílí více lidí, spojených do tvůrčího týmu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využívá vymezené, předem určené zdroje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vše je ale projekt! 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činnost, která se děje bez cíle a plánu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činnost, u které není jasně definován začátek a konec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z pohledu času (kdy činnost skončí)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 z pohledu výstupu (čeho bude činností dosaženo)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43755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v obecném slova smyslu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3" y="1210614"/>
            <a:ext cx="11024315" cy="528226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projekt je plánovaný, prováděný a řízený a sledujeme u něho následující skutečnosti: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cíl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jasně a dostatečně přesně definovaný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máme mít představu o výsledku, kterého chceme dosáhnout (viz tzv. projektová dokumentace)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by měl být ukotven v místě a čase jako jedinečný (v jednom městě či čase by se neměly odehrávat dva podobné festivaly x ale děje se)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kvalita –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jedinečnost, s jakou má být cíl/výsledek projektu realizován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začátku je potřeba nastavit minimální požadovanou kvalitu (včetně měřítek kvality)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průběhu je nezbytné ji kontrolovat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čas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je časově ohraničen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 neurčuje jen trvání projektu, ale i termíny plánu projektu (nutné dodržovat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náklady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projekt má definovaný jasný rozpočet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zdroje –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má jasně určené zdroje, díky nimž může být realizován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rizika a omezení –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rámci přípravy nutno definovat rizika a omezení</a:t>
            </a:r>
          </a:p>
        </p:txBody>
      </p:sp>
    </p:spTree>
    <p:extLst>
      <p:ext uri="{BB962C8B-B14F-4D97-AF65-F5344CB8AC3E}">
        <p14:creationId xmlns:p14="http://schemas.microsoft.com/office/powerpoint/2010/main" val="2588027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7D0BD-2122-4FEC-8DDD-E1241500E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68412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Životní cyklus projektu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2DFD71-3262-4192-A2B7-3622D66F1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Přes veškeré odlišnosti lze vysledovat během životního cyklu nejrůznějších typů projektů některé opakující se prvky a jevy – jednotlivé </a:t>
            </a:r>
            <a:r>
              <a:rPr lang="cs-CZ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fáze projektového cyklu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Životní cyklus projektu se v obecné rovině dělí na následující fáze: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cs-CZ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předprojektová fáze </a:t>
            </a:r>
            <a:endParaRPr lang="cs-CZ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projektová fáze </a:t>
            </a:r>
            <a:endParaRPr lang="cs-CZ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poprojektová</a:t>
            </a:r>
            <a:r>
              <a:rPr lang="cs-CZ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fáze 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63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28BA4-8743-4FF3-A18C-63BBC831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18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Životní cyklus projektu 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F136F91-32B8-43F9-BC23-3BEB83E7F081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7" r="8974"/>
          <a:stretch/>
        </p:blipFill>
        <p:spPr bwMode="auto">
          <a:xfrm>
            <a:off x="838200" y="1109506"/>
            <a:ext cx="10515600" cy="5857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1780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63227-8795-435B-9F64-1CD7678C6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820"/>
            <a:ext cx="10515600" cy="746974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Předprojektová fáze projektu 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FDAEA4-BBA0-4AA8-A42B-AA4F73369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17" y="1197735"/>
            <a:ext cx="11165983" cy="529513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Přípravná fáze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důležitá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dochází k vytváření základních předpokladů realizace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předpoklad = 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soulad projektu s vizí a cíli organizace (viz strategické řízení)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odpovědnost manažera projektu: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stanovit cíle	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vytvořit návrh milníků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specifikovat potřeby a požadavky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předběžně určit náklady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vytvořit návrh harmonogramu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blast dalších odpovědností = specialisté – např. dodávka služeb, stavba objektu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návrh ceny dle zadání požadavků,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rizika projektu směrem k dodavateli a návrh eliminace,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vytvoření návrhu smlouvy v oblasti předmětu a dalších relevantních oblastí, které je možné specifikovat v této fázi.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Studie proveditelnosti + další projektové dokumenty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8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B2A6A-3BF8-4ACE-ACA3-0C58CE3C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Projektová </a:t>
            </a:r>
            <a:r>
              <a:rPr lang="cs-CZ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6BD20D-DCCF-44B2-9206-587B9533C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491483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Zahájení projektu s sebou nese potřebu sestavení dvou dokumentů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t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ěmi jsou: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cs-CZ" sz="2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rojektová </a:t>
            </a:r>
            <a:r>
              <a:rPr lang="cs-CZ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endParaRPr lang="cs-CZ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trojimperativ</a:t>
            </a:r>
            <a:r>
              <a:rPr lang="cs-C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projektu = 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ředběžná definice předmětu projektu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 vytvoření </a:t>
            </a:r>
            <a:r>
              <a:rPr lang="cs-CZ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projektové </a:t>
            </a:r>
            <a:r>
              <a:rPr lang="cs-CZ" sz="20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 třeba zohlednit: 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strategické cíle organizace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procesy a metody organizace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znalosti a zkušenosti s řízením projektů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specifikace činností, které by měly být realizovány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rozsah pověření sponzora projektu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8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DC6A0-8AEB-4483-898E-E5BA41059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337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Projektová </a:t>
            </a:r>
            <a:r>
              <a:rPr lang="cs-CZ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fiše</a:t>
            </a:r>
            <a:endParaRPr 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93A025-557E-4B5F-A75F-7C07195F2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580" y="1236372"/>
            <a:ext cx="10908406" cy="525650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Projektová </a:t>
            </a:r>
            <a:r>
              <a:rPr lang="cs-CZ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návrh projektu, zám</a:t>
            </a: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 projektu, projektový záměr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souhrnná informace o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první vstupní informace k rozhodování o předběžném výběru projektu k realizaci a jeho spolufinancování z národních veřejných a privátních zdrojů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Projektová </a:t>
            </a:r>
            <a:r>
              <a:rPr lang="cs-CZ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nástroj, pomůcka, ojediněle i metoda (obecně správná označení)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hlavně ale 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pomůcka pro  přípravu projektu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projektu slouží k: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identifikaci investičních/neinvestičních potřeb potenciálních žadatelů finanční pomoci z dotací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identifikaci investičních/ neinvestičních potřeb potenciálních příjemců finanční pomoci z prostředků rozpočtu zřizovatele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zařazení do zásobníku projektů (záměrů) vedeného správcem grantových finančních prostředků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rozdíl od logického rámce nebývá součástí žádosti o dotaci!</a:t>
            </a: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992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24FB0-48E1-4236-AEDD-7C4C9BA7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351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Projektová </a:t>
            </a:r>
            <a:r>
              <a:rPr lang="cs-CZ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fiše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452F3C-1255-42C6-8D24-95054DE96C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2122" y="1184856"/>
            <a:ext cx="7405354" cy="51901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projektu je pomůcka umožňující: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rychlý a srozumitelný přehled charakteristik projektu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upřesnění vztahů mezi základními charakteristikami projektu (předmětem a aktivitami, cílem, potřebami a účelem, náklady a výnosy apod.)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základního odhadu nákladů a zisků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přijetí odpovídajícího rozhodnutí o dalším rozpracovávání, realizaci či financování projektu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5D02704-40FC-4307-9FCA-745D674EA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17476" y="1184856"/>
            <a:ext cx="3962400" cy="499210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Fiše</a:t>
            </a:r>
            <a:r>
              <a:rPr lang="cs-CZ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projektu odpovídá na otázky:</a:t>
            </a:r>
          </a:p>
          <a:p>
            <a:pPr lvl="1"/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Kdo?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Kde?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Co?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Proč?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koho?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kým?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Jak?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Kdy?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Jak dlouho?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 kolik?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 koho?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376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1156</Words>
  <Application>Microsoft Office PowerPoint</Application>
  <PresentationFormat>Širokoúhlá obrazovka</PresentationFormat>
  <Paragraphs>190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Motiv Office</vt:lpstr>
      <vt:lpstr>PROJEKTOVÉ ŘÍZENÍ</vt:lpstr>
      <vt:lpstr>Obecná definice projektu</vt:lpstr>
      <vt:lpstr>Projekt v obecném slova smyslu</vt:lpstr>
      <vt:lpstr>Životní cyklus projektu </vt:lpstr>
      <vt:lpstr>Životní cyklus projektu </vt:lpstr>
      <vt:lpstr>I. Předprojektová fáze projektu </vt:lpstr>
      <vt:lpstr>Projektová fiše </vt:lpstr>
      <vt:lpstr>Projektová fiše</vt:lpstr>
      <vt:lpstr>Projektová fiše</vt:lpstr>
      <vt:lpstr>Osnova fiše projektu</vt:lpstr>
      <vt:lpstr>Stanovení cílů – metoda SMART</vt:lpstr>
      <vt:lpstr>Metoda SMART</vt:lpstr>
      <vt:lpstr>Projektový trojimperativ</vt:lpstr>
      <vt:lpstr>Zhodnocení proveditelnosti a přínosů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ÚVOD DO DRAMATURGIE KULTURNÍCH PROJEKTŮ</dc:title>
  <dc:creator>Počítač</dc:creator>
  <cp:lastModifiedBy>Pavla Bergmannová</cp:lastModifiedBy>
  <cp:revision>59</cp:revision>
  <dcterms:created xsi:type="dcterms:W3CDTF">2021-03-02T10:08:11Z</dcterms:created>
  <dcterms:modified xsi:type="dcterms:W3CDTF">2021-06-15T16:07:08Z</dcterms:modified>
</cp:coreProperties>
</file>