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1" r:id="rId3"/>
    <p:sldId id="292" r:id="rId4"/>
    <p:sldId id="300" r:id="rId5"/>
    <p:sldId id="301" r:id="rId6"/>
    <p:sldId id="293" r:id="rId7"/>
    <p:sldId id="298" r:id="rId8"/>
    <p:sldId id="302" r:id="rId9"/>
    <p:sldId id="303" r:id="rId10"/>
    <p:sldId id="295" r:id="rId11"/>
    <p:sldId id="296" r:id="rId12"/>
    <p:sldId id="304" r:id="rId13"/>
    <p:sldId id="305" r:id="rId14"/>
    <p:sldId id="306" r:id="rId15"/>
    <p:sldId id="312" r:id="rId16"/>
    <p:sldId id="307" r:id="rId17"/>
    <p:sldId id="308" r:id="rId18"/>
    <p:sldId id="309" r:id="rId19"/>
    <p:sldId id="313" r:id="rId20"/>
    <p:sldId id="310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E290AF-ADF1-4E5B-B0D9-6616C772EB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C28AF0-2D46-4F91-B3C3-D47CA3697C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FC0B39-80D1-4ED2-9102-EB4E7B34F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7E-B58F-4282-8400-DB10253078B0}" type="datetimeFigureOut">
              <a:rPr lang="cs-CZ" smtClean="0"/>
              <a:t>15. 6. 2021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D209EA-DBBC-4D14-B609-B6D23087B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EE05F4-63E3-4C9B-8A22-91E12CB8D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6847-24FD-48BF-93D9-A82294AEC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41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EC7B4D-9767-4F7B-9280-BBE7DFFF4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A17C85D-47F2-42F3-B9CA-6962C981F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3F6FAD-AE23-4E59-9AA0-9C236D9C7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7E-B58F-4282-8400-DB10253078B0}" type="datetimeFigureOut">
              <a:rPr lang="cs-CZ" smtClean="0"/>
              <a:t>15. 6. 2021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DE8A5A-E28B-4EB1-8E4D-87078DB8E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9E094A-163A-42A7-BB5A-AB09A7374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6847-24FD-48BF-93D9-A82294AEC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371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D1AB5CC-A669-4841-8661-B87CF56105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B32547B-7F85-453C-95E4-E56987FFE4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3FB56A-9AA4-41F1-A848-969973049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7E-B58F-4282-8400-DB10253078B0}" type="datetimeFigureOut">
              <a:rPr lang="cs-CZ" smtClean="0"/>
              <a:t>15. 6. 2021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2EF969-4C3F-450B-A720-C82779874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B798B2-CC10-4804-9C89-65F3C77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6847-24FD-48BF-93D9-A82294AEC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65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1BD4B1-77C5-4E19-AA50-A14AC78A6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95EC87-98EF-4185-B4AD-373FC7959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38F1A6-E856-428E-B823-C6EBD36E0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7E-B58F-4282-8400-DB10253078B0}" type="datetimeFigureOut">
              <a:rPr lang="cs-CZ" smtClean="0"/>
              <a:t>15. 6. 2021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F5F1A2-1E7A-470C-A8DF-366C98132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15D4F3-6FB8-4EC7-8EAC-A9E079894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6847-24FD-48BF-93D9-A82294AEC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261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7F8A39-046F-4810-ABE8-EFDF2CC02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2B1CE-E9AD-4A0B-91A5-62E346F89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F6D4BA-8969-4BE6-9D62-9FD69BA55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7E-B58F-4282-8400-DB10253078B0}" type="datetimeFigureOut">
              <a:rPr lang="cs-CZ" smtClean="0"/>
              <a:t>15. 6. 2021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C6A362-3387-4408-A2F3-46C85CAB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B29032-6776-49E8-9533-35A8DB2C6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6847-24FD-48BF-93D9-A82294AEC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009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6821DE-CE9C-4CEF-8FA7-939BE1067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4B4018-51E5-455A-BBEA-371A434CE3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0A5045E-D47E-4CDD-89BA-151AEE4BA2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492F7E8-44D2-4D04-8CE5-68C625254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7E-B58F-4282-8400-DB10253078B0}" type="datetimeFigureOut">
              <a:rPr lang="cs-CZ" smtClean="0"/>
              <a:t>15. 6. 2021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8DDA37A-B273-4220-9ED6-698F4F6CC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DE1321C-02DE-4086-9FB4-A2D15D92D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6847-24FD-48BF-93D9-A82294AEC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502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63012D-85CC-4924-BAB7-EC94E3317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151ACC-6BDC-48D4-BE76-6C6AB9676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3A32C32-0EB3-44C5-AECD-D427EFE6CA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AAD95F4-280D-4A96-B097-70D99317CF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3C2FEC1-696B-482C-9DF4-4B222D4953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DF19B67-DFC9-47E6-8F87-75B1C289B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7E-B58F-4282-8400-DB10253078B0}" type="datetimeFigureOut">
              <a:rPr lang="cs-CZ" smtClean="0"/>
              <a:t>15. 6. 2021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730B716-F3FD-47F3-A997-CDFDBC7D7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82E1793-B1C7-442A-93BE-3D2ADC996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6847-24FD-48BF-93D9-A82294AEC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893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0AEE91-E683-426A-8928-F1A05CEA9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D5FAA87-F571-4C80-A8BA-E7EC3826D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7E-B58F-4282-8400-DB10253078B0}" type="datetimeFigureOut">
              <a:rPr lang="cs-CZ" smtClean="0"/>
              <a:t>15. 6. 2021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FCE70F-D3A8-47BB-8899-649FABD8D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4500BDE-728C-4E2B-BEAC-A6BB753BA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6847-24FD-48BF-93D9-A82294AEC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263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F19EAB0-A697-4475-80AB-638826BB4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7E-B58F-4282-8400-DB10253078B0}" type="datetimeFigureOut">
              <a:rPr lang="cs-CZ" smtClean="0"/>
              <a:t>15. 6. 2021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42BB987-AAD7-4D0D-9282-CC7FDAC1B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DFB46C5-5EF8-401D-AB02-C926F3E50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6847-24FD-48BF-93D9-A82294AEC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287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D7882-6B58-45E8-83B3-5A0731A11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DF7A93-38E2-4ACF-B356-7DF5B86AD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1D7D024-749E-4F64-BF67-72E53D3A15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AB301E-929B-4BD6-8110-BB14F7C82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7E-B58F-4282-8400-DB10253078B0}" type="datetimeFigureOut">
              <a:rPr lang="cs-CZ" smtClean="0"/>
              <a:t>15. 6. 2021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24FCFE-99D2-496F-8558-D79400B56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2EB5145-F304-4498-8852-8F27455A7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6847-24FD-48BF-93D9-A82294AEC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355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AE864-DDE4-4017-9B50-073C41275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7A78DEB-FD10-45F7-91E8-C776E725CC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FCBEEA2-EC3E-46E9-B9B3-ABFA23C1E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B8D45C6-2072-44E5-8969-A2616CDDE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7E-B58F-4282-8400-DB10253078B0}" type="datetimeFigureOut">
              <a:rPr lang="cs-CZ" smtClean="0"/>
              <a:t>15. 6. 2021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CA7F6D-C3BD-405B-9E97-9F5653EF0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CBD1A1E-A890-43DC-8B96-E2C21272E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6847-24FD-48BF-93D9-A82294AEC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804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C8F0AF4-CA0D-456E-ADED-C46C4FAA9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179B56-02F4-46AB-A778-E4066D444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9892DF-E673-40B7-921D-51A6A56C76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A107E-B58F-4282-8400-DB10253078B0}" type="datetimeFigureOut">
              <a:rPr lang="cs-CZ" smtClean="0"/>
              <a:t>15. 6. 2021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A9050C-2518-4A31-8F26-A64BE40283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AB0C78-9280-492C-9C1A-28FC633834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06847-24FD-48BF-93D9-A82294AEC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876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91D62-64C5-41AF-96A9-DC98A494E1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PROJEKTOVÉ ŘÍZENÍ</a:t>
            </a:r>
            <a:endParaRPr lang="cs-CZ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C5B86C-D279-4B5C-AF60-E3CBEFFE1A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4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cs-CZ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Tvorba projektů</a:t>
            </a:r>
          </a:p>
        </p:txBody>
      </p:sp>
    </p:spTree>
    <p:extLst>
      <p:ext uri="{BB962C8B-B14F-4D97-AF65-F5344CB8AC3E}">
        <p14:creationId xmlns:p14="http://schemas.microsoft.com/office/powerpoint/2010/main" val="3503336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7F3588-B225-413E-BD42-EEB16E81B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6700"/>
          </a:xfrm>
        </p:spPr>
        <p:txBody>
          <a:bodyPr>
            <a:normAutofit/>
          </a:bodyPr>
          <a:lstStyle/>
          <a:p>
            <a:r>
              <a:rPr lang="cs-CZ" sz="4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Organizace projektu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020342-8B4E-4937-9275-DAF7B3311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547352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sestavit tým? Různé možnosti!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věcné hledisko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formálnější tým, neřeší se osobnější vazby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hledisko zainteresovaných stran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zapojeny do organizace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procesní hledisko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v týmu musí být odborníci na dané oblasti (neměl by chybět třeba ekonom)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osobní hledisko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Každý projekt = specifická struktura organizace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plný úvazek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částečný úvazek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dohody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realizační tým kulturní akce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ředitel festivalu = projektový manager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umělecký ředitel festivalu / hlavní dramaturg festivalu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výkonný ředitel = produkční záležitosti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finanční manažer (finance)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technická produkce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fundraiser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marketingový manager → grafik, PR = propagace, copywriter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59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F2854B-DFB5-4052-A8BF-03A523357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428" y="365125"/>
            <a:ext cx="11178862" cy="1325563"/>
          </a:xfrm>
        </p:spPr>
        <p:txBody>
          <a:bodyPr>
            <a:normAutofit/>
          </a:bodyPr>
          <a:lstStyle/>
          <a:p>
            <a:r>
              <a:rPr lang="cs-CZ" sz="33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Hierarchická organizační struktura</a:t>
            </a:r>
            <a:br>
              <a:rPr lang="cs-CZ" sz="33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cs-CZ" sz="33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Organizational</a:t>
            </a:r>
            <a:r>
              <a:rPr lang="cs-CZ" sz="33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cs-CZ" sz="33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Breakdown</a:t>
            </a:r>
            <a:r>
              <a:rPr lang="cs-CZ" sz="33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cs-CZ" sz="33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Structure</a:t>
            </a:r>
            <a:r>
              <a:rPr lang="cs-CZ" sz="33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– OBS</a:t>
            </a:r>
            <a:endParaRPr lang="cs-CZ" sz="33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42EF5C-F43D-4CC8-96BC-B952AA524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881" y="2044566"/>
            <a:ext cx="4468970" cy="4351338"/>
          </a:xfrm>
        </p:spPr>
        <p:txBody>
          <a:bodyPr/>
          <a:lstStyle/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hierarchicky uspořádaná organizace projektového týmu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ve formě stromu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OBS slouží k přiřazování lidských zdrojů do úkolových a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subprojektových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týmů projektového týmu</a:t>
            </a: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d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efinuje pozici pracovníka v projektovém týmu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OBS + WBS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vytvoření </a:t>
            </a:r>
            <a:r>
              <a:rPr lang="cs-CZ" sz="1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m</a:t>
            </a:r>
            <a:r>
              <a:rPr lang="cs-CZ" sz="1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atice odpovědnosti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cs-CZ" sz="1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definice rozsahu cílů a prací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odpovědnost v procesu řízení rizik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4EC51D3-1B52-475C-A666-5F82BA8C98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892" r="6090"/>
          <a:stretch/>
        </p:blipFill>
        <p:spPr>
          <a:xfrm>
            <a:off x="5039965" y="1690688"/>
            <a:ext cx="6933096" cy="451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973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20A9E-B7C4-44D1-8B8D-D2983E942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21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hmotné zdroje 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B48CBC-334E-452D-9950-4CBB98E77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5464"/>
            <a:ext cx="10515600" cy="508715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Hmotné zdroje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všechny prostředky nutné pro vlastní realizaci jednotlivých eventů.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vhodné prostory, kde se akce bude konat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potřebné vybavení (židle, stoly, výzdoba atd.)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kulturní domy, konferenční centra, divadla, kinosály, muzea, galerie a ostatní historické budovy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doprava a ubytování účastníků, infrastruktura a potřebná technika (osvětlení, ozvučení apod.)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catering (ovlivňuje celkový dojem hostů z akce)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328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20A9E-B7C4-44D1-8B8D-D2983E942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21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finanční zdroje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B48CBC-334E-452D-9950-4CBB98E77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155" y="1262130"/>
            <a:ext cx="11165983" cy="537048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Kolik budeme do realizace akce/projektu investovat = dáno rozpočtem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800" b="1" u="sng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sestavení rozpočtu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nedílná součást projektového plánu, jedna z nejdůležitějších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 a z čeho boudou čerpány zdroje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pořádání kulturních akcí těžké přesně vyčíslit výši nákladů → stanoví se max., kterou by rozpočet neměl překročit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odhad nákladů projektu by měl být vytvořen na základě zkušeností a informací z dříve realizovaných projektů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průběhu realizace lze rozpočet aktualizovat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souladu s pravidly projektu a v souladu s dokumenty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Obecná struktura rozpočtu: 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přímé náklady = práce, technologie, materiál, cestovné, pojištění, externí služby apod.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nepřímé náklady = provoz budov, daně a odvody apod.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ostatní náklady = rezervy, provize apod.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Rizikové vlivy, které mohou negativně ovlivnit přesnost sestavovaného rozpočtu: 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nesprávně definovaný předmět projektu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špatně sestavený harmonogram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nezahrnutí plánu rizik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přehlížení skrytých nákladů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nezapočítání rezerv a nákladů na kvalitu</a:t>
            </a:r>
          </a:p>
        </p:txBody>
      </p:sp>
    </p:spTree>
    <p:extLst>
      <p:ext uri="{BB962C8B-B14F-4D97-AF65-F5344CB8AC3E}">
        <p14:creationId xmlns:p14="http://schemas.microsoft.com/office/powerpoint/2010/main" val="363818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A4338B-71C7-4415-AF08-96DB36D75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943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Tvorba harmonogramu projektu/prací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6BC8DA-72A4-4584-94DE-FBFDBBC9A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1" y="1262130"/>
            <a:ext cx="11243256" cy="523074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asová souslednost jednotlivých kroků projektu = všech etap, aktivit, činností, úkolů apod.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kdy budou jednotlivé kroky realizovány</a:t>
            </a:r>
            <a:endParaRPr lang="cs-CZ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 dlouho budou realizovány</a:t>
            </a:r>
            <a:endParaRPr lang="cs-CZ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Ideální harmonogram projektu by měl mít: </a:t>
            </a:r>
            <a:endParaRPr lang="cs-CZ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přiřazeny zdroje pro jednotlivé kroky</a:t>
            </a:r>
            <a:endParaRPr lang="cs-CZ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milníky a důležité body projektu</a:t>
            </a:r>
            <a:endParaRPr lang="cs-CZ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jasnou formu a strukturu (pro rychlou a přehlednou orientaci = forma tabulky)</a:t>
            </a:r>
            <a:endParaRPr lang="cs-CZ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určeno jednotné časové měřítko (například dny, týdny nebo měsíce)</a:t>
            </a:r>
            <a:endParaRPr lang="cs-CZ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stanovenou odpovědnost</a:t>
            </a:r>
            <a:endParaRPr lang="cs-CZ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uvedeny dílčí výstupy</a:t>
            </a:r>
            <a:endParaRPr lang="cs-CZ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časové informace nezbytné pro koordinaci činností </a:t>
            </a:r>
            <a:endParaRPr lang="cs-CZ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377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A4338B-71C7-4415-AF08-96DB36D75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943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Tvorba harmonogramu projektu/prací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6BC8DA-72A4-4584-94DE-FBFDBBC9A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1" y="1262130"/>
            <a:ext cx="11243256" cy="5230745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Harmonogram = důležitý zdroj informací pro členy týmu → měl by být srozumitelný, přehledný a stručný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diagramy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výhoda = velké množství informací, nedostatek = nízká míra zaznamenání závislosti mezi jednotlivými kroky a nedostatečnost v případě změny v projektu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tabulky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přehledné, ale ne vhodné pro náročné a velké projekty (nemohou obsahovat tolik informací jako diagramy)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 zpracování harmonogramu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optimalizace harmonogramu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kontrola a doladění!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vytvořit časové rezervy = dostatečné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změna harmonogramu – jen máme-li dostatek zdrojů (čas a peníze) a umožňuje-li to charakter projektu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zrychlení projektu – jde-li to, ale může to být rizikové (paralelní činnost)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ořezání projektu – znamená zrušení některých částí projektu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využití alternativních přístupů, metod a technologií – u projektů, které to umožňují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navýšení zdrojů do projektu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439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1ACA39-5C0B-4B80-93B9-1153E0127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Plán komunikace projektu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9139B8-B747-4EB0-BEF6-70A2E10B3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186" y="1596980"/>
            <a:ext cx="10998558" cy="4803819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Obvykle u velkých, rizikových a náročných projektů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 třeba mít jasně určeno: 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jaké informace budou komunikovány a komu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 často bude komunikace probíhat (včetně formy a časových limitů pro reakci)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odpovědnost při komunikaci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forma komunikace, 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archivace, bezpečnost informací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Plán komunikace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obvykle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podobě tabulky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zpráva z pracovní skupiny, 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zápis z kontroly projektu, 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report ke stavu plnění úkolů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Vnější komunikace = public relations!</a:t>
            </a:r>
          </a:p>
        </p:txBody>
      </p:sp>
    </p:spTree>
    <p:extLst>
      <p:ext uri="{BB962C8B-B14F-4D97-AF65-F5344CB8AC3E}">
        <p14:creationId xmlns:p14="http://schemas.microsoft.com/office/powerpoint/2010/main" val="3766404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103397-1D73-4C17-A343-59B843189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245" y="365126"/>
            <a:ext cx="11307651" cy="742458"/>
          </a:xfrm>
        </p:spPr>
        <p:txBody>
          <a:bodyPr>
            <a:noAutofit/>
          </a:bodyPr>
          <a:lstStyle/>
          <a:p>
            <a:r>
              <a:rPr lang="cs-CZ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S</a:t>
            </a:r>
            <a:r>
              <a:rPr lang="cs-CZ" sz="35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pecifikace rizik a nepředvídaných událostí a eliminace</a:t>
            </a:r>
            <a:endParaRPr lang="cs-CZ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B1B088-697B-4411-BE67-8F8F41AF9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548" y="1455313"/>
            <a:ext cx="11127347" cy="4837560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Snaha zamezit působení existujících i budoucích faktorů → návrh řešení, která pomáhají eliminovat účinky působení!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Hodnocení a řízení rizika projektu: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identifikace rizika = pravidelná kontrola úkolů a dodržování časového plánu a sledování projektu z hlediska odbornosti, které se cíle projektu týkají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hodnocení rizika = složitější proces, důležitý, několik etap: 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▪"/>
              <a:tabLst>
                <a:tab pos="914400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počátku stanovit úrovně tolerance = např. co je a není ještě přijatelné jako riziko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▪"/>
              <a:tabLst>
                <a:tab pos="914400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přiřazení pravděpodobností k jednotlivým rizikům = na základě zkušeností z předchozích projektů, odhadem nebo prostřednictvím některého nástroje či metody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  <a:tabLst>
                <a:tab pos="914400" algn="l"/>
              </a:tabLst>
            </a:pP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tvorba rizikových plánů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sledování a řízení rizika 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118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26D445-D38A-4361-8E58-63A6968DE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c) REALIZAČNÍ FÁZE PROJEKTU 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60D49A-08E8-4C54-89E0-4336E7970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Realizace (implementace) projektu =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fáze vlastní realizace projektu, zahrnuje následující činnosti: 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řízení prací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kontrola postupu podle časového plánu a rozpočtu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řízení komunikace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řízení projektové dokumentace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kontrola kvality a účinnosti dosažení jednotlivých dílčích cílů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testování výstup projektu a komparace s plánovanými hodnotami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monitorována realizace, výstupy a výsledky projektu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9331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686A9-83BB-4C5A-AC89-CAC454040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21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Monitoring a kontrola projektu 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F83988-5A48-4049-983F-7904F7130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59" y="1133342"/>
            <a:ext cx="10658341" cy="510003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rocesy porovnávání, zda realizace projektu odpovídá projektovému plánu ve všech nejdůležitějších oblastech: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finance, kvalita, rizika, zdroje, čas.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 srovnání = nezbytný průběžný sběr informací a jejich distribuce členům týmu či zainteresovaným subjektům.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velkých a složitých projektů je třeba monitorovat a kontrolovat všechny důležité části projektu: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předmět projektu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harmonogram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rozpočet a náklady projektu (nejsložitější část)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Formální výstup z těchto jednání by měl mít písemnou podobu a může jím být: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zápis z jednání projektového týmu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práva o stavu projektu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zpráva o kontrole projektu, apod.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Veškeré písemné dokumenty mají být archivovány jako součást projektové dokumentace.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55701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EBC9A0-6D7F-45ED-95FE-6A3EF5904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Projektová fáze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766AD8-C16E-496F-9EBD-A7D632067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cs-CZ" sz="2000" b="1" i="0" u="sng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zahájení projektu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projektu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realizace projektu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ukončení</a:t>
            </a:r>
            <a:r>
              <a:rPr lang="cs-CZ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projektu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2681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1F50CD-8A2C-4B15-A7CC-C556CA654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216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d) UKONČENÍ PROJEKTU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D71DB5-B7D2-4ED6-A90E-7371612C5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676" y="1275010"/>
            <a:ext cx="10882648" cy="535953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Poslední fáze projektového cyklu = stadium úplného ukončení projektu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veškeré činnosti, které vedou k dokončení projektu = předání a schválení výstupů projektu, uzavření veškerých administrativních náležitostí (například archivace, provedení inventury, vyúčtování, vyhodnocení projektu apod.). 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Závěrečné vyhodnocení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zhodnoceny zkušenosti využitelné pro přípravu a řízení dalších projektů = zpětná vazba pro plánování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Jak???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spěšně ukončený projekt je možné považovat projekt, který: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naplnil cíle projektu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přinesl realizaci předmětu projektu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 realizovány administrativní úkony a vytvořeny závěrečné dokumenty, které obsahují také hodnocení projektu.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624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7F3588-B225-413E-BD42-EEB16E81B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03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PLÁNOVÁNÍ PROJEKTU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020342-8B4E-4937-9275-DAF7B3311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549" y="1313645"/>
            <a:ext cx="11075831" cy="517923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Po zahajovací etapě → plánování projektu =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fáze přesnější definice projektu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= komplexní projektový plán!</a:t>
            </a:r>
            <a:endParaRPr lang="cs-CZ" sz="1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Výstupy této fáze jsou: </a:t>
            </a:r>
            <a:endParaRPr lang="cs-CZ" sz="1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struktura/strukturování projektu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– detailní rozplánování všech částí/aktivit projektu + definice kontrolních bodů a milníků projektů → s</a:t>
            </a:r>
            <a:r>
              <a:rPr lang="cs-CZ" sz="18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estavení podrobného rozpisu úkolů = h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ierarchická struktura prací = WBS)</a:t>
            </a:r>
            <a:endParaRPr lang="cs-CZ" sz="1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plán zdrojů </a:t>
            </a:r>
            <a:r>
              <a:rPr lang="cs-CZ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–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lidské</a:t>
            </a:r>
            <a:r>
              <a:rPr lang="cs-CZ" sz="18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(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organizační struktura projektu)</a:t>
            </a:r>
            <a:r>
              <a:rPr lang="cs-CZ" sz="18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hmotné</a:t>
            </a:r>
            <a:r>
              <a:rPr lang="cs-CZ" sz="18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finanční</a:t>
            </a:r>
            <a:r>
              <a:rPr lang="cs-CZ" sz="18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(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rozpočet projektu – financování) </a:t>
            </a:r>
            <a:endParaRPr lang="cs-CZ" sz="1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harmonogram projektu </a:t>
            </a:r>
            <a:r>
              <a:rPr lang="cs-CZ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–  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vždy</a:t>
            </a:r>
            <a:r>
              <a:rPr lang="cs-CZ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individuální</a:t>
            </a:r>
            <a:endParaRPr lang="cs-CZ" sz="1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plán komunikace projektu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– dovnitř i ven</a:t>
            </a:r>
            <a:endParaRPr lang="cs-CZ" sz="1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specifikace rizik a nepředvídaných událostí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+ jejich eliminace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Výsledkem je: </a:t>
            </a:r>
            <a:r>
              <a:rPr lang="cs-CZ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plán realizace projektu!</a:t>
            </a:r>
            <a:endParaRPr lang="cs-CZ" sz="1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Cíl: </a:t>
            </a:r>
            <a:r>
              <a:rPr lang="cs-CZ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vytvořit úplný taktický plán pro úspěšnou realizaci projektu!</a:t>
            </a:r>
            <a:endParaRPr lang="cs-CZ" sz="1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Plánování projektu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plán cesty k dosažení cílů prostřednictvím směrovaného pracovního úsilí a s využitím dostupných zdrojů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dobré plánování je pro úspěšné dokončení projektu nezbytné =  efektivní prostředek řízení a delegování pravomocí, ale i vlastní komunikace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plán má co nejvěrněji odrážet skutečnost</a:t>
            </a:r>
            <a:endParaRPr lang="cs-CZ" sz="1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532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5B1D3A-ABAA-4CD0-9046-7E3197A9C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735639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Techniky plánování projektu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73E98C-A812-4C19-8FE0-5F17DDD3B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2738"/>
            <a:ext cx="10515600" cy="4554225"/>
          </a:xfrm>
        </p:spPr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plánování → důsledné, přiměřeně detailní a realistické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např.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Ganttův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diagram, PERT diagram, síťový diagram CPM (metoda kritické cesty), šipkové diagramy, grafické hodnocení a kontrolu projektu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všechny = stejný účel, ale jiné zobrazení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Cílem plánování projektu je zajistit: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nejkratší/přiměřený možný čas trvání projektu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nejnižší náklady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nejmenší riziko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efektivní využití zdrojů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129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A52994-414B-488D-9826-DAA66C546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365125"/>
            <a:ext cx="10515601" cy="845489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cs-CZ" sz="4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Struktura/strukturování projektu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47EFCD-8BD7-4CF0-9229-FED050230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506828"/>
            <a:ext cx="10515601" cy="4986047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utnost vytvořit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určitou </a:t>
            </a:r>
            <a:r>
              <a:rPr lang="cs-CZ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strukturu plánů!!!</a:t>
            </a:r>
            <a:endParaRPr lang="cs-CZ" sz="18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detailní rozplánování všech částí/aktivit projektu 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definice kontrolních bodů a milníků projektů (milník = cíl a termín jeho dosažení) 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estavení podrobného rozpisu úkolů =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cs-CZ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ierarchické struktury prací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WBS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Breakdown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Structure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způsob: rozložení projektu na menší části, aby s nimi mohlo být později efektivně pracováno</a:t>
            </a:r>
            <a:endParaRPr lang="cs-CZ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řada kroků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závisí na typu a rozsahu projektu, jeho financování, lidských zdrojích… = vždy individuální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Cíl a smysl: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  <a:tabLst>
                <a:tab pos="228600" algn="l"/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rozpoznat projektové činnosti, rozdělit je do logických balíčků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  <a:tabLst>
                <a:tab pos="228600" algn="l"/>
                <a:tab pos="457200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minimalizace rizika opomenutí důležité skupiny prací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  <a:tabLst>
                <a:tab pos="228600" algn="l"/>
                <a:tab pos="457200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zjednodušuje řízení projektu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  <a:tabLst>
                <a:tab pos="228600" algn="l"/>
                <a:tab pos="457200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sleduje kvalitu, čas a náklady (viz projektový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trojimperativ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trojúhelník)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tabLst>
                <a:tab pos="228600" algn="l"/>
                <a:tab pos="457200" algn="l"/>
              </a:tabLst>
            </a:pP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Pozor!!!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Aby byl projekt úspěšně dokončen, musí projektový tým uskutečnit vše, co je obsaženo ve WBS!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972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7F81BA-977C-49F3-9E54-4E22B3B6C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639" y="365126"/>
            <a:ext cx="11500834" cy="678064"/>
          </a:xfrm>
        </p:spPr>
        <p:txBody>
          <a:bodyPr>
            <a:noAutofit/>
          </a:bodyPr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Hierarchická struktura prací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WBS = </a:t>
            </a:r>
            <a:r>
              <a:rPr lang="cs-CZ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cs-CZ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Breakdown</a:t>
            </a:r>
            <a:r>
              <a:rPr lang="cs-CZ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Structure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00E8A6-6176-42BF-AC75-7FB03EB731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3639" y="1390918"/>
            <a:ext cx="6851561" cy="497124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Postupný rozklad projektu na menší části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228600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úroveň = napište hlavní cíl projektu + rozložte ho do menších, snadněji zvládnutelných celků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228600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úroveň = zapište všechny hlavní činnosti nutné k dosažení cíle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228600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úroveň = činnosti dále rozložte na jednotlivé kroky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228600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úroveň = obvykle už zahrnuje konkrétní úkoly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228600" algn="l"/>
              </a:tabLst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počet úrovní není jasně dán → smyslem je efektivní řízení v týmu!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WBS = základ plánování projektu → pomůže rozdělovat práci, připravit časový harmonogram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WBS → mělo by obsáhnout všechny činnosti nutné k dosažení cíle projektu – „pravidlo 100 %”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kolonek vpisujte výstupy (výsledky, kterých je nutnou dosáhnout), nikoliv úkoly (to, jak je jich dosaženo)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595EB1A-D30A-4E71-8E35-E159484CD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896" y="1644503"/>
            <a:ext cx="4464073" cy="4464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196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55A7174F-D556-453D-8FD3-C5A2531213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37" t="2024" r="2567" b="2632"/>
          <a:stretch/>
        </p:blipFill>
        <p:spPr>
          <a:xfrm>
            <a:off x="1208467" y="374073"/>
            <a:ext cx="9775065" cy="6341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187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6289C-BB40-4EAB-A105-04CBB4344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2762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Plán zdrojů 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3597F4-370C-40CB-B16C-D303942B9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Zdroje: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lidské =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organizační struktura projektu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hmotné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finanční =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rozpočet projektu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právné a včasné naplánování zdrojů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důležité z hlediska sestavení kompletního rozpočtu akce!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431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20A9E-B7C4-44D1-8B8D-D2983E942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21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lidské zdroje 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B48CBC-334E-452D-9950-4CBB98E77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9404"/>
            <a:ext cx="10515600" cy="5293216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základě WBS je nutné zjistit všechny profese, které budou zapotřebí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zda dostačují interní zaměstnanci x nebo bude zapotřebí využít externisty a odborníky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záložní varianty v případě nemoci nebo nedostatečné kapacity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sestavit </a:t>
            </a:r>
            <a:r>
              <a:rPr lang="cs-CZ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projektový tým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uskutečňuje cíle projektu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sestaven jen pro určitý projekt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nutná týmová spolupráce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manažerská struktura – dostatečně pevná a nepůsobit chaoticky (přehlednost, jasná hierarchie, odpovědnost)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Organizace projektu = k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a jaké činnosti bude vykonávat – je potřeba to zpřesnit!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kdo bude rozhodovat?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kdo bude podřízen a komu?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2310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1688</Words>
  <Application>Microsoft Office PowerPoint</Application>
  <PresentationFormat>Širokoúhlá obrazovka</PresentationFormat>
  <Paragraphs>235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PROJEKTOVÉ ŘÍZENÍ</vt:lpstr>
      <vt:lpstr>II. Projektová fáze</vt:lpstr>
      <vt:lpstr>b) PLÁNOVÁNÍ PROJEKTU</vt:lpstr>
      <vt:lpstr>Techniky plánování projektu</vt:lpstr>
      <vt:lpstr>1) Struktura/strukturování projektu</vt:lpstr>
      <vt:lpstr>Hierarchická struktura prací (WBS = Work Breakdown Structure)</vt:lpstr>
      <vt:lpstr>Prezentace aplikace PowerPoint</vt:lpstr>
      <vt:lpstr>2) Plán zdrojů </vt:lpstr>
      <vt:lpstr>a) lidské zdroje </vt:lpstr>
      <vt:lpstr>Organizace projektu</vt:lpstr>
      <vt:lpstr>Hierarchická organizační struktura Organizational Breakdown Structure – OBS</vt:lpstr>
      <vt:lpstr>b) hmotné zdroje </vt:lpstr>
      <vt:lpstr>c) finanční zdroje</vt:lpstr>
      <vt:lpstr>3) Tvorba harmonogramu projektu/prací</vt:lpstr>
      <vt:lpstr>3) Tvorba harmonogramu projektu/prací</vt:lpstr>
      <vt:lpstr>4) Plán komunikace projektu</vt:lpstr>
      <vt:lpstr>5) Specifikace rizik a nepředvídaných událostí a eliminace</vt:lpstr>
      <vt:lpstr>c) REALIZAČNÍ FÁZE PROJEKTU </vt:lpstr>
      <vt:lpstr>Monitoring a kontrola projektu </vt:lpstr>
      <vt:lpstr>d) UKONČENÍ PROJEKTU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PROJEKTOVÉ ŘÍZENÍ</dc:title>
  <dc:creator>Pavla Bergmannová</dc:creator>
  <cp:lastModifiedBy>Pavla Bergmannová</cp:lastModifiedBy>
  <cp:revision>28</cp:revision>
  <dcterms:created xsi:type="dcterms:W3CDTF">2021-04-26T20:03:30Z</dcterms:created>
  <dcterms:modified xsi:type="dcterms:W3CDTF">2021-06-15T16:05:33Z</dcterms:modified>
</cp:coreProperties>
</file>