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825FF-A895-4FD4-81CB-C816CBB37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51EB0B-A489-4E1C-B1C1-1B07FDE76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C59FA-25B1-4287-BBCB-9A7DAF95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6491ED-E425-469B-8B19-1B6F10FB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A8C5A-ECE6-49AC-BF25-7B44E820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3AAF3-19A1-451B-8E2F-1EDD8F6A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4CAADB-D18B-4113-A0B1-B04CDB7B1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59DC49-3A5A-4F1A-8096-720ECD63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511C2D-B791-41A3-B73B-3D7DEE40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5059D-81E1-4C02-9C4B-F30FC2C9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70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B9ECB2-3F6A-46BF-A300-F0A02CE5E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C346A-618D-434B-AC62-6B195966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C7C2FF-67E9-446C-9B1C-16A794B5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764E4B-E797-41A1-98B3-39A63458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865267-8011-4BE5-994B-50581DA1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9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5B457-A875-4FDB-8DB2-5E9F8FEE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B9EB2E-3955-4E61-B137-2C4B4A41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9BED94-1BD6-4EA5-916A-583F94C2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85E0A-5B36-4675-85A8-4CA1A0C0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122C2-0836-4C7F-A053-EE6DE149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36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6B018-1812-407E-8618-FA32DE3F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342491-8F3F-4F65-B9B7-2A841CA6F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4B54F-798A-456A-8F1F-B4B759AD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60CBF-0A6A-4EF4-956E-CFFD2554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085B3-11EE-4CEA-BCEB-CFB04FA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01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BA36C-8B9A-494F-91F8-AFF89384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4AEA6-9203-46D0-A0D0-9BD568B2A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7F9152-B235-4DD5-9573-117889BDB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B8D90B-4E58-4F4B-96C1-EDD7BC34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743028-97C9-4A20-B564-2BFC336F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ED008B-D9D2-4755-AE04-06C6887F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3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17E5A-C435-4866-B6F6-6BCD3861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4DD448-75ED-46E6-A21E-6A173FDEE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AEDC59-952F-4E38-BCE6-367E81C41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C085CB-EFCB-44A0-A09D-E05599C77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E0E735-1D02-406D-8B02-65805468B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4F8F0B-09C1-4FC7-9B49-BE6D8A8E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A89E2E-1277-4B66-A2CC-831C146B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B98B93-69DE-4C6B-93C9-DB96DD82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22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62661-5A17-438B-B4D1-9ADB4A9E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D704F4-0DC2-4AAE-B437-B47BE227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86F4FC-7D71-4AA6-8D6C-48BBB82E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407B7B-C51A-4373-9C93-9ACF05A1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45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A6711A-AFEC-491B-86C3-5E138E9E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C6FD09-D4B8-4CB0-AAE3-01FDD402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323DAB-E2CE-4478-A33A-7F50978F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23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439F5-BD70-409A-9119-F95B81A1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CA17F-27D7-4013-A0A8-91AF1A0E4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1B09AF-8E35-44A4-9031-21FFC5E2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71DECE-7B8B-4A38-89CC-3F2B0F91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583D50-01DA-4523-8B1D-41845D5B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FD436C-8C8F-4242-B36C-F976F8D9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6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C667C-A7CB-4682-A39C-24BA1FCA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E21CACC-1D82-4356-AF5F-97DFD4070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C73799-6977-4897-B398-923105355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63BAD2-A7D3-46DB-9D34-B33512BD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0F6797-BFD1-4764-A223-0AE82CD9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DDE9B8-93CC-44A0-82BA-135AA99A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0B5354-CA58-438B-8825-6CD05A76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D8F787-86D1-42D6-A06F-D3232ECB0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C49514-4367-481B-9D93-0EF16E54D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9A57-6CCD-41D3-8BCB-44A4956BAE6E}" type="datetimeFigureOut">
              <a:rPr lang="cs-CZ" smtClean="0"/>
              <a:t>18. 5. 2021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2A928-AF74-4ED9-B60E-4F91D4FFE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46EE6A-EE78-4AEA-9715-33BC6975A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093D-AAA8-4B59-B78D-424A306FE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505E3-7CF4-4D25-8560-685E7E542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915" y="1122363"/>
            <a:ext cx="10084157" cy="2387600"/>
          </a:xfrm>
        </p:spPr>
        <p:txBody>
          <a:bodyPr>
            <a:noAutofit/>
          </a:bodyPr>
          <a:lstStyle/>
          <a:p>
            <a:br>
              <a:rPr lang="cs-CZ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cs-CZ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INSTITUCE, ORGANIZACE A  SPOLKY </a:t>
            </a:r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0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74A09-9736-47E3-9192-95A9980E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7" y="365125"/>
            <a:ext cx="11165983" cy="639427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zřizovatelů kulturních institucí:</a:t>
            </a:r>
            <a:endParaRPr lang="cs-CZ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AC460-B091-45EC-929D-1CC510B17E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Město Opava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Knihovna Petra Bezruče v Opavě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OKO Opava – Opavská kulturní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Slezské divadlo Opava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Středisko volného času Opava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E3E35DBE-CD02-4C7D-8572-FA31DCBC79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Moravskoslezský kraj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Těšínské divadlo Český Těšín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Moravskoslezská vědecká knihovna v Ostravě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Galerie výtvarného umění v Ostravě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Muzeum Novojičínska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Muzeum Těšínska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Muzeum v Bruntále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Muzeum Beskyd Frýdek-Místek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0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5E368-BCB5-437D-8817-294A5712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estátní neziskové (soukromé) organizace – NNO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5E642-7351-4E85-A6A3-3B52C48D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zakládány a zřizovány nikoli státem, ale soukromými subjekty z potřeby a zájmu občanů či právnických osob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ermín neziskový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anglického „non-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-profit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organizations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 = instituce, jejichž činnost není realizována za účelem finančního zisku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nejsou to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ale prodělečné subjekty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„neziskový“ = cíle organizací přesahují ekonomické zájmy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usilují o vytváření hodnot jiného než přímého finančního charakteru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oblast kultury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umělecké a kulturní hodnoty (široký dopad na společenské vědomí)</a:t>
            </a:r>
          </a:p>
          <a:p>
            <a:pPr marL="0" indent="0"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Dělení – dle právní formy (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celá řada)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spolky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obecně prospěšné společnosti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ústavy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nadace a nadační fondy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případně evidované právnické osoby církví a náboženských společností. 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kulturním kontextu se ale nejčastěji uplatňují tři z nich.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08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7D2DF-D8D5-4FFE-BDD8-C4F3C700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/>
          </a:bodyPr>
          <a:lstStyle/>
          <a:p>
            <a:pPr algn="ctr"/>
            <a:r>
              <a:rPr lang="pl-PL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Spolky a pobočné spolky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4020-8EFC-4AA9-8D48-9CE682C20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zvláštní forma právnické osoby – samosprávné a dobrovolné sdružení osob vedených společným zájmem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založeno nejméně třemi osobami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účel: vzájemně prospěšné cíle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společné aktivity zaměřené jen na členy spolku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veřejně prospěšné cíle směřující vůči veřejnosti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cíle smíšené</a:t>
            </a:r>
          </a:p>
          <a:p>
            <a:pPr lvl="1"/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nepolitický charakter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může podnikat, ale nesmí to být jeho hlavní činnost a případný zisk musí použít na podporu dosažení vlastních cílů spolku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ázev musí obsahovat slova „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spolek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 nebo „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zapsaný spolek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“, případně zkratku „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z. s.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 (spolkový rejstřík)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činnost spolků navazuje na formu občanských sdružení a jejich organizačních jednotek (1990-2013)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057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6E96-73D8-4910-9C71-0C9863ED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becně prospěšná společnost (o. P. S.) 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BD2DF-B9FA-472B-83DE-8E0A73E48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účel: poskytování obecně prospěšných služeb uvedených v zakládací listině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o. p. s. vznikla dnem zápisu do 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rejstříku obecně prospěšných společností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vedeným příslušným soudem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rávní forma o. p. s. umožňuje subjektu užívat zisku z vlastní doplňkové činnosti pro svoji hlavní neziskovou činnost, zároveň splňuje podmínky pro získávání dotací a grantů (tedy veřejnou prospěšnost, transparentnost a zvláštní účetní režim)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vznikaly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 roku 2013 dle zákona č. 248/1995 Sb., ten byl k 1. lednu 2014 zrušen novým občanským zá-koníkem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pokud u obecně prospěšné společnosti nedošlo k transformaci na jinou právní formu, řídí se tímto zákonem i nadále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nové obecně prospěšné společnosti ale již nevznikají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085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545CF-28AE-4CC3-85AE-A6A7F269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pt-BR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Nadace a nadační fondy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B5A2A-3CEC-4852-935E-144369FB7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496"/>
            <a:ext cx="10515600" cy="4528467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Nadace (angl.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foundation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něm.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Stiftung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)/nadační fond = účelové sdružení majetku, zřízené zakladatelem k dosahování veřejně prospěšných cílů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ázev musí obsahovat slovo „nadace“ a zpravidla také označení, poukazující na její účel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č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innost nadací a nadačních fondů je regulována na základě zákona, což zajišťuje transparentnost organizací a osvobozuje zisky z nadačního jmění od daňových povinností</a:t>
            </a:r>
          </a:p>
          <a:p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organizace, které pouze distribuují finanční zdroje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oblasti kultury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řada nadací a nadačních fondů zaměřených na její podporu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nutno je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sledovat a aktivně oslovovat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1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F6FA5-9D01-454D-87E6-42FFE9847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Komerční organizace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E1020-C70F-4ACD-A925-C9A1C1B7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094704"/>
            <a:ext cx="11346288" cy="53981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instituce zřizované podnikatelskými subjekty → právnické osoby založeny za účelem podnikání (tvorby zisku)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ředmětem podnikání i činnost umělecká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SPOLEČNOST S RUČENÍM OMEZENÝM (S. R. O.)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korporace/společnost → nejvhodnější právní forma pro komerční kulturu (nejčastěji volená)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primárně zakládána za účelem podnikání, podřízena režimu obchodního zákoníku → i pro zajištění kulturní činnosti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hospodaření: základní kapitál 200.000,- Kč, podvojné účetnictví + může být příjemcem dotací z veřejných zdrojů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AKCIOVÁ SPOLEČNOST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jmění je rozvrženo na určitý počet akcií o určité jmenovité hodnotě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založena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jedním zakladatelem (právnická osoba), nebo dvěma nebo více zakladateli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akládající listina či smlouva musí obsahovat i návrh stanov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odnota základního jmění musí činit alespoň 2 000 000,- Kč (pro podnikání v kultuře omezující)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OSTATNÍ SPOLEČNOSTI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zájmová sdružení právnických osob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FYZICKÁ OSOBA (JAKO ŽIVNOST VOLNÁ)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živností = soustavná činnost provozovaná samostatně, vlastním jménem a na vlastní odpovědnost za účelem dosažení zisku a za podmínek stanovených živnostenským zákonem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provozování volné živnosti fyzickými osobami: dosažení věku 18 let, způsobilost k právním úkonům, bezúhonnost, prokázání odborné způsobilosti není podmínkou, provozování je podmíněno ohlášením a zapsáním u příslušného živnostenského úřadu.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CB603-58DE-46A9-9701-7DB798D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kulturní sektor = pestrá oblast, zahrnuje široké spektrum rozmanitých aktivit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veřejné provozování - mohou organizovat jak jedinci, tak za tímto účelem zřízené organizace a sdružení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instituce musí být legislativně ukotveny = dle našich právních předpisů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rávní systém ČR nabízí pro oblasti kultury a umění celou řadu možností působnosti příslušných organizací: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komerční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nezisková sféra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členění organizací a sdružení na základě právní subjektivity = vymezuje mj. i možnosti fungování a financování těchto organizací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6476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FCA58-54DB-4B54-B004-9735B181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30" y="365125"/>
            <a:ext cx="11487955" cy="845489"/>
          </a:xfrm>
        </p:spPr>
        <p:txBody>
          <a:bodyPr>
            <a:noAutofit/>
          </a:bodyPr>
          <a:lstStyle/>
          <a:p>
            <a:pPr algn="ctr"/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formy organizací působících v oblasti kultury a umění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264B1-B3C5-4EED-820E-7900D1CD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365161"/>
            <a:ext cx="10998558" cy="48682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České republice v oblasti kultury a umění → různé subjekty,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provozování činnosti → využívají různé právní formy vycházející z naší legislativy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subjekty lze rozdělit různě → základní východisko členění = dle účelu tvorby zisku: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Neziskové organizace =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bjekty, které nejsou zřizovány za účelem zisku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neziskové organizace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příspěvkové organizace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nestátní neziskové organizace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soukromoprávní organizace zakládané soukromými subjekty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Komerční (ziskové) organizace = 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ulturní instituce zřizované podnikateli a subjekty za účelem zisku</a:t>
            </a:r>
          </a:p>
        </p:txBody>
      </p:sp>
    </p:spTree>
    <p:extLst>
      <p:ext uri="{BB962C8B-B14F-4D97-AF65-F5344CB8AC3E}">
        <p14:creationId xmlns:p14="http://schemas.microsoft.com/office/powerpoint/2010/main" val="423720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D76E-BB3A-47A9-BE35-D725834B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90" y="365126"/>
            <a:ext cx="10555310" cy="716700"/>
          </a:xfrm>
        </p:spPr>
        <p:txBody>
          <a:bodyPr>
            <a:normAutofit/>
          </a:bodyPr>
          <a:lstStyle/>
          <a:p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Neziskové organizace </a:t>
            </a:r>
            <a:endParaRPr lang="cs-CZ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266D7-C014-439D-879B-6466E034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76" y="1300766"/>
            <a:ext cx="11178862" cy="519210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Neziskový sektor = součást každé vyspělé země!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ukazatel rozvinutosti občanské společnosti = ovlivňují veřejné mínění a přispívají ke společenským změnám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zakládány za účelem uspokojení konkrétních potřeb občanů a komunit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abízejí určité spektrum služeb, které nedokáže zajišťovat trh a ziskový sektor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 nás v oblasti kultury převažují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nejsou zřizovány za účelem zisku X svou činností mohou a mají jistý zisk generovat (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usí ho vložit zpět do rozvoje v rámci poslání)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vždy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určitý segment oblasti kultury a umění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slouží k realizaci veřejné kulturní služby (např. provozování divadla, organizace hudebního festivalu nebo vydávání knih)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3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7BC78-12C5-43C8-97AD-077D1F34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55533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Dělení neziskových organizací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FD2EE-8627-4650-9ADD-3F30BCC71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neziskové organizace (veřejnoprávní) – příspěvkové organizace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příspěvkové organizace zřizované státem (Ministerstvem kultury ČR)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příspěvkové organizace zřizované územně samosprávným celkem (obec, město nebo kraj)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nestátní neziskové organizace („non-</a:t>
            </a:r>
            <a:r>
              <a:rPr lang="cs-CZ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governmental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soukromoprávní organizace zakládané soukromými subjekty, fungující bez jakéhokoli vlivu státu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spolky (dříve občanská sdružení)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prospěšné společnosti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nadace a nadační fondy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5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9F55E-313E-4050-BC20-7069A7E8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66" y="365125"/>
            <a:ext cx="10967434" cy="639427"/>
          </a:xfrm>
        </p:spPr>
        <p:txBody>
          <a:bodyPr>
            <a:normAutofit/>
          </a:bodyPr>
          <a:lstStyle/>
          <a:p>
            <a:pPr algn="ctr"/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Státní neziskové organizace – příspěvkové veřejnoprávní 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7FF9F-B22B-424C-AA64-AAD167606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158" y="1455313"/>
            <a:ext cx="10413642" cy="47216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Příspěvkové organizace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tzv. veřejné ústavy = organizace veřejnoprávního charakteru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zakládány a zřizovány nikoli za účelem dosažení zisku, ale především k plnění specifických veřejných služeb, jejichž zabezpečení není z ekonomických důvodů zajímavé pro soukromý sektor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zaměřeny na činnosti, jejichž rozsah, struktura a složitost vyžadují samostatnou právní subjektivitu právnické osoby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Financování: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ze zákona mají právní nárok na každoroční poskytnutí provozní dotace (prostředky přerozdělené z veřejných financí) od svého zřizovatele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ýše příspěvku stanovována na základě předložených plánů činností, výsledků činnosti za minulý rok a návrhu rozpočtu na příští rok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hospodaří rovněž s příjmy z vlastní hlavní činnosti (stanovena zřizovací listinou) + peněžní fondy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mohou se ucházet o nejrůznější dotace z jiných veřejných rozpočtů (musí splňovat dotační podmínky)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mohou získávat prostředky z vedlejších činností (vymezeny ve zřizovací listině) = použít ve prospěch hlavní činnosti organizace.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56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2AB7B-A3FA-4CC6-A66C-0F46AF9D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89"/>
          </a:xfrm>
        </p:spPr>
        <p:txBody>
          <a:bodyPr>
            <a:noAutofit/>
          </a:bodyPr>
          <a:lstStyle/>
          <a:p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Zřizované státem = Ministerstvo kultury ČR (MKČR)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A39A-401D-4014-9398-456FEC23C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§ 54 zákona č. 219/2000 Sb., o majetku České republiky a jejím vystupování v právních vztazích = status právnické osoby (v právních vztazích vystupují svým jménem a na svou odpovědnost)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státní příspěvkové organizace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pod Ministerstvo kultury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 roku 2002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zřizovalo zhruba 80 kulturních příspěvkových organizací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pak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transformace modelu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některé instituce převedeny pod kraje a obce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MKČR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ponechalo si jen významné organizace národního charakteru a instituce plnící důležitou roli v péči o kulturní dědictví ČR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ředitelé jmenováni ministerstvem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příspěvkové organizace nemají statutární orgány (správní a dozorčí rada)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inanční zdroje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přidělovány z rozpočtové položky MKČR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nemají způsobilost vlastnit majetek, jen příslušnost hospodařit s majetkem státu </a:t>
            </a:r>
          </a:p>
        </p:txBody>
      </p:sp>
    </p:spTree>
    <p:extLst>
      <p:ext uri="{BB962C8B-B14F-4D97-AF65-F5344CB8AC3E}">
        <p14:creationId xmlns:p14="http://schemas.microsoft.com/office/powerpoint/2010/main" val="186063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288CE-AB85-4609-A952-FAEF2C7BD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55" y="365125"/>
            <a:ext cx="11333408" cy="987157"/>
          </a:xfrm>
        </p:spPr>
        <p:txBody>
          <a:bodyPr>
            <a:noAutofit/>
          </a:bodyPr>
          <a:lstStyle/>
          <a:p>
            <a:pPr algn="ctr"/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MKČR spravuje příspěvkové organizace – rezortní instituce: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https://www.mkcr.cz/rezortni-instituce-76.html</a:t>
            </a:r>
            <a:endParaRPr lang="cs-CZ" sz="2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E5FECE-8C37-447E-A6B5-7E1A96F96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155" y="1352282"/>
            <a:ext cx="5504645" cy="53576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Památky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památkový ústav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Muzea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Husitské muzeum v Táboře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Moravské zemské muzeum Brno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Muzeum Jana Amose Komenského v Uherském Brodě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Muzeum loutkářských kultur v Chrudimi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Muzeum romské kultury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Muzeum skla a bižuterie Jablonec nad Nisou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Muzeum umění Olomouc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muzeum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technické muzeum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Památník Lidice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Památník národního písemnictví Praha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Památník Terezín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Slezské zemské muzeum Opava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Technické muzeum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Uměleckoprůmyslové museum v Praze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muzeum v přírodě Rožnov pod Radhoštěm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9B8B59-BE2F-41B2-A761-A8042EED8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352282"/>
            <a:ext cx="5676361" cy="53576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Galerie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Moravská galerie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galerie v Praze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Knihovny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Knihovna a tiskárna pro nevidomé K. E.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Macana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Moravská zemská knihovna v Brně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knihovna ČR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Divadlo a hudba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Česká filharmonie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Institut umění – Divadelní ústav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divadlo Praha – rozpočet 2020 – 1,29 mld./dotace 900 mil.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Pražský filharmonický sbor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Ostatní 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filmový archiv Praha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informační a poradenské středisko pro kulturu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ústav lidové kultury Strážnice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646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DA0BB-6DBF-4AC0-92A4-E67225A4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93" y="365125"/>
            <a:ext cx="11359166" cy="703821"/>
          </a:xfrm>
        </p:spPr>
        <p:txBody>
          <a:bodyPr>
            <a:noAutofit/>
          </a:bodyPr>
          <a:lstStyle/>
          <a:p>
            <a:r>
              <a:rPr lang="cs-CZ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</a:t>
            </a:r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řizované územně samosprávnými celky (obec, město, kraj) 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45EAD5-AB85-42E8-8C0A-A6EC2F81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podle zákona č. 250/2000 Sb., o rozpočtových pravidlech územních rozpočtů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příspěvkové organizace spadají (jsou zřizovány)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 samostatné působnosti územně samosprávného celku (obce/města + samosprávný kraj + hlavní město Praha včetně jeho městských částí) 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pravomoci zastupitelstva územního samosprávného celku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právnické osoby:</a:t>
            </a: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 účelem hospodářského využívání majetku 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 zabezpečení veřejně prospěšných činností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každý územně samosprávný celek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různé množství a typy příspěvkových organizací.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dáno tradicí působnosti organizací v daném celku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samosprávný celek dává najevo svou vyspělost a vizi v řízení veřejnoprávního sektoru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965157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1632</Words>
  <Application>Microsoft Office PowerPoint</Application>
  <PresentationFormat>Širokoúhlá obrazovka</PresentationFormat>
  <Paragraphs>182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  INSTITUCE, ORGANIZACE A  SPOLKY </vt:lpstr>
      <vt:lpstr>Prezentace aplikace PowerPoint</vt:lpstr>
      <vt:lpstr>Právní formy organizací působících v oblasti kultury a umění</vt:lpstr>
      <vt:lpstr>1) Neziskové organizace </vt:lpstr>
      <vt:lpstr>Dělení neziskových organizací </vt:lpstr>
      <vt:lpstr>a) Státní neziskové organizace – příspěvkové veřejnoprávní </vt:lpstr>
      <vt:lpstr>Zřizované státem = Ministerstvo kultury ČR (MKČR)</vt:lpstr>
      <vt:lpstr>MKČR spravuje příspěvkové organizace – rezortní instituce: https://www.mkcr.cz/rezortni-instituce-76.html</vt:lpstr>
      <vt:lpstr>Zřizované územně samosprávnými celky (obec, město, kraj) </vt:lpstr>
      <vt:lpstr>Příklady zřizovatelů kulturních institucí:</vt:lpstr>
      <vt:lpstr>b) Nestátní neziskové (soukromé) organizace – NNO</vt:lpstr>
      <vt:lpstr>Spolky a pobočné spolky</vt:lpstr>
      <vt:lpstr>Obecně prospěšná společnost (o. P. S.) </vt:lpstr>
      <vt:lpstr>Nadace a nadační fondy</vt:lpstr>
      <vt:lpstr>2) Komerční organizace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INSTITUCE, ORGANIZACE  A SPOLKY</dc:title>
  <dc:creator>Pavla Bergmannová</dc:creator>
  <cp:lastModifiedBy>Pavla Bergmannová</cp:lastModifiedBy>
  <cp:revision>20</cp:revision>
  <dcterms:created xsi:type="dcterms:W3CDTF">2021-05-10T21:03:37Z</dcterms:created>
  <dcterms:modified xsi:type="dcterms:W3CDTF">2021-05-18T00:32:47Z</dcterms:modified>
</cp:coreProperties>
</file>