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2FDDC-7A16-48C6-AD3A-A51F27F04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DF0602-1B2B-422B-A0E3-571905E4C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3CD8C4-F242-4BA4-9AFF-FF29F444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8B1F-E40D-4BEB-972A-FC01B8F24A16}" type="datetimeFigureOut">
              <a:rPr lang="cs-CZ" smtClean="0"/>
              <a:t>22. 2. 2021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CEE976-5D11-417C-9FE6-DF3EAAA4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7280D7-5EBC-4E51-B175-929F8462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C61B-DE15-4ED0-9C57-181D5BE97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74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84DEB-7F61-42A3-8687-E180E4B5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65E0DD-586B-4A3F-BD7E-A6FE1126E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DD1C9E-2A77-4498-9204-E50F3200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8B1F-E40D-4BEB-972A-FC01B8F24A16}" type="datetimeFigureOut">
              <a:rPr lang="cs-CZ" smtClean="0"/>
              <a:t>22. 2. 2021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E15FA1-53FC-4F71-9724-FA06A42F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E52051-A34C-472C-8BC1-AF808CB4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C61B-DE15-4ED0-9C57-181D5BE97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35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EEB5D9-92D7-4748-B72E-4933D1CD5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816DB9-2776-4A13-9E1A-7F187BAF7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3A12D5-E1C5-421D-B4EF-794DB33E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8B1F-E40D-4BEB-972A-FC01B8F24A16}" type="datetimeFigureOut">
              <a:rPr lang="cs-CZ" smtClean="0"/>
              <a:t>22. 2. 2021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DE741E-7451-4F5F-8F6A-134EE503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9E19BD-46C0-4EFA-804E-8CF0ACD5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C61B-DE15-4ED0-9C57-181D5BE97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2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DCAD0-5DE0-482E-98F5-F416DD6A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BF1B60-54A0-452C-B326-F37650218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FC70A3-E008-4536-B215-D69C9246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8B1F-E40D-4BEB-972A-FC01B8F24A16}" type="datetimeFigureOut">
              <a:rPr lang="cs-CZ" smtClean="0"/>
              <a:t>22. 2. 2021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AD9C65-CA2A-4C62-AD10-EAFCB429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F19A48-9317-4B65-BA08-5A44C465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C61B-DE15-4ED0-9C57-181D5BE97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24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D691B-E724-4586-BAEE-6B7908D9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DBB6F5F-44FB-4424-BB2B-D7AEC42FD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D98520-2A44-4F8F-88B5-8DD82375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8B1F-E40D-4BEB-972A-FC01B8F24A16}" type="datetimeFigureOut">
              <a:rPr lang="cs-CZ" smtClean="0"/>
              <a:t>22. 2. 2021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A8ACE3-B3B6-4D6E-8E95-B977A124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C43DEB-B46E-4D2D-9DF4-7BA59E81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C61B-DE15-4ED0-9C57-181D5BE97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17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6CD8E-8C88-45EE-8605-861260FE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5CCEC3-F938-4A19-97DA-6505A3A75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85A6925-0BF9-4CFF-A3D1-65B11E98B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6A469E-BC83-4064-9153-A7598313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8B1F-E40D-4BEB-972A-FC01B8F24A16}" type="datetimeFigureOut">
              <a:rPr lang="cs-CZ" smtClean="0"/>
              <a:t>22. 2. 2021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6C991F-E5F7-4E1F-8709-615E8EB4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A2B59E-BD07-4721-AABF-9FEF081E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C61B-DE15-4ED0-9C57-181D5BE97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58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43959-9210-46D7-AB0E-1DC40073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1508F2A-80F7-47F9-B17E-E52B2F1F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5BBD453-F366-44E6-9836-DA8107654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5057F11-BB4A-4076-8F42-02CA56A9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78366DC-4A03-48ED-A54D-56D63A93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8B081B4-5A64-4CA1-8DDE-A09D1E54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8B1F-E40D-4BEB-972A-FC01B8F24A16}" type="datetimeFigureOut">
              <a:rPr lang="cs-CZ" smtClean="0"/>
              <a:t>22. 2. 2021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FE1365A-A85E-49E7-A7B1-9BAF5083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264023-E6B3-4A0C-8D66-6B879422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C61B-DE15-4ED0-9C57-181D5BE97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32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F208A-A9D5-4ED4-AA81-CA3BF4AA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F0A881-8A3F-45FD-A09D-BE60D78C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8B1F-E40D-4BEB-972A-FC01B8F24A16}" type="datetimeFigureOut">
              <a:rPr lang="cs-CZ" smtClean="0"/>
              <a:t>22. 2. 2021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ACFCCB-4A67-4A10-81AC-3F6D80FB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3834-2285-4DF1-BA35-B2883800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C61B-DE15-4ED0-9C57-181D5BE97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65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C0596B7-E3C3-47E3-BCC5-F04E17A4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8B1F-E40D-4BEB-972A-FC01B8F24A16}" type="datetimeFigureOut">
              <a:rPr lang="cs-CZ" smtClean="0"/>
              <a:t>22. 2. 2021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E55E89-E416-4E46-A401-6079D115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52D5F3-B078-4CD3-BCFE-E5D7793B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C61B-DE15-4ED0-9C57-181D5BE97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67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356FC-A8DE-47E3-A6DF-DDCD928F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708C45-EC4B-4896-9329-0034A3E14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06BEBED-572F-407F-8CBD-4B062B3FB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4535EC-CCFA-4E2C-A8AD-94CDC63E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8B1F-E40D-4BEB-972A-FC01B8F24A16}" type="datetimeFigureOut">
              <a:rPr lang="cs-CZ" smtClean="0"/>
              <a:t>22. 2. 2021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49FAE0-2BE5-4C92-898C-A00A24F12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55CA35-DB99-47E0-B3E8-C5A1CA01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C61B-DE15-4ED0-9C57-181D5BE97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45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0D315-6F73-4807-BD82-85BA9A33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62CAD9-9E4F-496E-9F12-DFFFEE5FD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EB6A3A-CCFB-4FC5-848A-375354062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D8B116-2DB9-4142-9C46-BA06751E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8B1F-E40D-4BEB-972A-FC01B8F24A16}" type="datetimeFigureOut">
              <a:rPr lang="cs-CZ" smtClean="0"/>
              <a:t>22. 2. 2021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908BB0-BE27-4CDB-9665-E1C78584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526E7C-D420-42E6-8456-3016AC12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C61B-DE15-4ED0-9C57-181D5BE97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45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61C53F-3AEA-4FD0-A19C-FCBAC450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D285D13-4A52-45C3-BB4A-FB18E4078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5B8208-4F05-4A86-BFC3-5AD70FD2D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18B1F-E40D-4BEB-972A-FC01B8F24A16}" type="datetimeFigureOut">
              <a:rPr lang="cs-CZ" smtClean="0"/>
              <a:t>22. 2. 2021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4BECDD-F062-4275-8D95-3EC1A579F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E3E23C-0F39-4EEF-BEAF-010F8FE59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DC61B-DE15-4ED0-9C57-181D5BE974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1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93793-F2B6-45D5-BEEB-5154100BF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Drama – pokusy o definici</a:t>
            </a:r>
            <a:endParaRPr lang="cs-CZ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0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9E92B-4901-48E9-839A-4557F4EE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81" y="365126"/>
            <a:ext cx="10826839" cy="74245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Dramatický text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B13667-D6C6-4FF4-A1E7-F5432A1F4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581" y="1701054"/>
            <a:ext cx="6864440" cy="47918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drama = </a:t>
            </a:r>
            <a:r>
              <a:rPr lang="cs-CZ" sz="20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textová složka inscenace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podstatná složka divadelního artefaktu = inscenace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základ pro analýzu divadelního díla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x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dnes inscenace nemusí vznikat na základě dramatického textu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často dramatizace/adaptace předlohy (literární / filmové) 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vyjít lze prakticky z čehokoli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6BF4534C-1D0A-4A4E-BD5E-08C8606D29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1440523"/>
            <a:ext cx="3601792" cy="5052351"/>
          </a:xfrm>
        </p:spPr>
      </p:pic>
    </p:spTree>
    <p:extLst>
      <p:ext uri="{BB962C8B-B14F-4D97-AF65-F5344CB8AC3E}">
        <p14:creationId xmlns:p14="http://schemas.microsoft.com/office/powerpoint/2010/main" val="80326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9E92B-4901-48E9-839A-4557F4EE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77" y="365125"/>
            <a:ext cx="11339847" cy="793974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 slova drama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B13667-D6C6-4FF4-A1E7-F5432A1F4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077" y="1622738"/>
            <a:ext cx="6013360" cy="4542477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etymologicky odvozeno ze starořečtiny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draó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/>
              <a:t>δράω</a:t>
            </a:r>
            <a:r>
              <a:rPr lang="cs-CZ" sz="2000" dirty="0"/>
              <a:t>) –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sloveso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činit, jednat, konat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dráma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/>
              <a:t>δρᾶμ</a:t>
            </a:r>
            <a:r>
              <a:rPr lang="cs-CZ" sz="2000" dirty="0"/>
              <a:t>α) –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čin, skutek, jednání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základem dramatu =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jednání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střednělatinské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divadelní hra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obecná čeština → užíváno i v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mimouměleckém významu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událost prudkého spádu, konfliktní, vzrušující, napínavý děj spíše vážného rázu, střetnutí sil, boj (katastrofa, nehoda, zločin, bitva, sportovní utkání atp.)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přeneseně se užívá i slova DIVADLO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E0162B52-623E-42A0-A3BD-A66E02AEF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1622738"/>
            <a:ext cx="5423853" cy="4542477"/>
          </a:xfrm>
        </p:spPr>
      </p:pic>
    </p:spTree>
    <p:extLst>
      <p:ext uri="{BB962C8B-B14F-4D97-AF65-F5344CB8AC3E}">
        <p14:creationId xmlns:p14="http://schemas.microsoft.com/office/powerpoint/2010/main" val="306085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9E92B-4901-48E9-839A-4557F4EE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 a jeho tištěná podoba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B13667-D6C6-4FF4-A1E7-F5432A1F4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214" y="1841679"/>
            <a:ext cx="6532807" cy="465119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dramata → dlouho přístupná jen úzkému okruhu profesionálů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středověku studenti latiny a řečtiny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běžný divák ne → neměl texty + negramotnost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1445: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vynález knihtisku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pozvolná změna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např. Shakespeare → psal proto, aby hry byly diváckými hity x nikoli knižními bestsellery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postupně → hry běžně fixovány knižním vydáním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Nicolas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Boileau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Umění básnické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(1674) → ne vše, co dobře zní z jeviště, je akceptovatelné v tištěné podobě → dramatici mají pečovat nejen o uvádění, ale i knižní uchování děl</a:t>
            </a:r>
          </a:p>
        </p:txBody>
      </p:sp>
      <p:pic>
        <p:nvPicPr>
          <p:cNvPr id="16" name="Zástupný symbol pro obsah 15">
            <a:extLst>
              <a:ext uri="{FF2B5EF4-FFF2-40B4-BE49-F238E27FC236}">
                <a16:creationId xmlns:a16="http://schemas.microsoft.com/office/drawing/2014/main" id="{FF8006B4-4B16-4A31-BABD-C70E0A3BFD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74" y="2464758"/>
            <a:ext cx="5181600" cy="3731525"/>
          </a:xfrm>
        </p:spPr>
      </p:pic>
    </p:spTree>
    <p:extLst>
      <p:ext uri="{BB962C8B-B14F-4D97-AF65-F5344CB8AC3E}">
        <p14:creationId xmlns:p14="http://schemas.microsoft.com/office/powerpoint/2010/main" val="119203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9E92B-4901-48E9-839A-4557F4EE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Definice dramatu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B13667-D6C6-4FF4-A1E7-F5432A1F4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100" y="1825625"/>
            <a:ext cx="708637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Štěpán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Vlašín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Slovník literární teorie → heslo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„drama“: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jeden ze základních druhů literatury, který je na rozdíl od lyriky a epiky tvořen výhradně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přímými jazykovými promluvami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jednáním dramatických postav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scénickými a režijními poznámkami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dramatu výrazně poznamenána tím, že jde o dílo předurčené ke scénickému provedení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490CF99-EF9D-49C0-8FC1-0B16F9C092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08" y="1690688"/>
            <a:ext cx="3206392" cy="4351338"/>
          </a:xfrm>
        </p:spPr>
      </p:pic>
    </p:spTree>
    <p:extLst>
      <p:ext uri="{BB962C8B-B14F-4D97-AF65-F5344CB8AC3E}">
        <p14:creationId xmlns:p14="http://schemas.microsoft.com/office/powerpoint/2010/main" val="255838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9E92B-4901-48E9-839A-4557F4EE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032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 dramatického textu k literatuře a divadlu</a:t>
            </a:r>
            <a:endParaRPr lang="cs-CZ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B13667-D6C6-4FF4-A1E7-F5432A1F4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154" y="1146220"/>
            <a:ext cx="11256135" cy="537136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spory mezi literárními a divadelními vědci → </a:t>
            </a:r>
            <a:r>
              <a:rPr lang="cs-CZ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 řadit drama? Do literární nebo divadelní vědy?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 zprvu vnímáno jako součást literatury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jeden z literárních druhů (triáda: poezie – próza – drama)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starověké Řecko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zrod divadla a dramatu – teoretické pojednání → Aristoteles: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Poetika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řadí do literatury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(básnictví) → proto, že užívá stejné prostředky – psaný jazyk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složek dramatu: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povahy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slovní výraz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stránka myšlenková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scénická výprava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hudba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nerozlišuje drama a jeho inscenaci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ale zmiňuje ji: 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Výprava je sice působivá, ale nejméně umělecká a již mimo vlastní oblast básnictví. U tragédie se může totiž účinek dostavit i bez představení a bez herců. Kromě toho má na scénické představení větší vliv umění tvůrce výpravy než básníkovo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přiznává možnost účinku dramatu pouhým čtením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18. – 19. století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drama pojímáno </a:t>
            </a: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primárně jako součást literatury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divadelní inscenace = prostá reprodukce textu a jeho významů za pomoci herců, scény, hudby atd.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4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9E92B-4901-48E9-839A-4557F4EE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032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 dramatického textu k literatuře a divadlu</a:t>
            </a:r>
            <a:endParaRPr lang="cs-CZ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B13667-D6C6-4FF4-A1E7-F5432A1F4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154" y="1146220"/>
            <a:ext cx="11256135" cy="5371369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konce 19. stol.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= </a:t>
            </a:r>
            <a:r>
              <a:rPr lang="cs-CZ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dramatický text chápán jako předpoklad divadelní tvorby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divadle se uplatňuje pozice režiséra → divadelní inscenace = tvůrčí INTERPRETACÍ dramatu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inscenace → textem předurčena méně, než se mínilo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interpretační um režisérů (+ tvůrců) → nalézají v textu témata, zhmotní je na jevišti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divadelní věda se osamostatňuje jako svébytná disciplína → otázka: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možno drama chápat jen jako literární druh?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předurčenost dramatu k inscenaci X nebo jde o literární artefakt?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máme drama číst X nebo vnímat v rámci inscenace?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divadlo = jen jeden z možných způsobů realizace dramatu (vedle četby)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dramatika = spadá buď pod literaturu nebo divadlo = specifická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oblast bádání mezi divadelní a literární vědou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8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7487E-1E75-4476-B9D1-0A85648C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Knižní dramata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AFE9DC-5217-4AA3-93D3-8D8BD610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80" y="1378038"/>
            <a:ext cx="10792496" cy="5022761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knižní drama =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dílo, které obsahuje formální atributy dramatu (děj, dialogickou formu, rozdělení na dějství s výstupy apod.), ale zpravidla rezignuje na scénické provedení, protože nerespektuje požadavky jevištní realizovatelnosti (= obtížně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inscenovatelné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předpokládaný způsob vnímání → bezprostřední individuální čtení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rozsah → většinou delší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dílo žije literárním životem (čteno, vydáváno) X není uváděno v divadle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scénické poznámky omezeny na minimum (aby nerušily při četbě) + popis akcí a postav je jim vložen do úst + dlouhé repliky ruší dialogický charakter scén a omezují hereckou souhru → statičnost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knižní dramata: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Senecovy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tragédie a další latinské hry antiky i středověku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díl Goethova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Fausta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(1808)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některé hry Paula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Claudela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Mussetův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Lorenzaccio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(1833)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hry Jiřího Karáska ze Lvovic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Zeyerův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Radúz a Mahulena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(1896) → spíše báseň, než drama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7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3BBFA-5105-4E77-ABF6-E097441D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 - 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252440-8ED5-43FB-A7D7-599ECDE82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676"/>
            <a:ext cx="10515600" cy="476028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 = specifický typ textu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 ho vnímat různými způsoby → důraz na různé aspekty textu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postavení dramatu je v literatuře i v divadle a myšlení o nich nejisté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věda musí brát v úvahu divadelní funkce textu (včetně základní „účelovosti“ dramatu)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teatrologie musí  brát v úvahu vlivy literární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Patrice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Pavis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heslo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Dramatický text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Definice dramatického textu, která by ho odlišila od ostatních typů textu, je velmi obtížná, neboť současná dramatická literatura má tendenci přivlastňovat si pro jeviště jakýkoli text; extrémní případ – inscenace telefonního seznamu – nám už dávno nepřipadá jako divadelně nerealizovatelný vrtoch! Každý text může být zdivadelněn, jakmile se dostane na jeviště. A to, co bylo až do konce 20. století považováno za znak dramatičnosti – dialogy, konflikt, dramatická situace, pojem postavy – přestalo být podmínkou sine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textu používaného na jevišti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266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424</Words>
  <Application>Microsoft Office PowerPoint</Application>
  <PresentationFormat>Širokoúhlá obrazovka</PresentationFormat>
  <Paragraphs>97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Motiv Office</vt:lpstr>
      <vt:lpstr>1) Drama – pokusy o definici</vt:lpstr>
      <vt:lpstr>Dramatický text </vt:lpstr>
      <vt:lpstr>Původ slova drama</vt:lpstr>
      <vt:lpstr>Drama a jeho tištěná podoba</vt:lpstr>
      <vt:lpstr>Definice dramatu</vt:lpstr>
      <vt:lpstr>Vztah dramatického textu k literatuře a divadlu</vt:lpstr>
      <vt:lpstr>Vztah dramatického textu k literatuře a divadlu</vt:lpstr>
      <vt:lpstr>Knižní dramata</vt:lpstr>
      <vt:lpstr>Drama - 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 DRAMA – POKUSY O DEFINICI</dc:title>
  <dc:creator>Počítač</dc:creator>
  <cp:lastModifiedBy>Počítač</cp:lastModifiedBy>
  <cp:revision>15</cp:revision>
  <dcterms:created xsi:type="dcterms:W3CDTF">2021-02-22T18:24:39Z</dcterms:created>
  <dcterms:modified xsi:type="dcterms:W3CDTF">2021-02-22T22:49:18Z</dcterms:modified>
</cp:coreProperties>
</file>