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EE60AE-D828-4BD7-AA4A-981FCA5635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3C838E4-A16D-48F0-A54E-4FE19BC2B0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92490FF-3E0B-4AE4-934E-245A15C01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611C8-81A6-41D3-8527-1822AD4EC02E}" type="datetimeFigureOut">
              <a:rPr lang="cs-CZ" smtClean="0"/>
              <a:t>1. 3. 2021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C27CC64-CB62-43AE-8825-45718650A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0F54E35-8324-4B38-91A2-F4470115A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BC7F8-8C14-4F60-8548-E895BED4E2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9193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A103C9-C3FD-4DC3-BEA6-83EA7D13D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6E29383-DA75-4A02-B9F5-59D61EB0E3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B45F349-CD02-4586-9C92-E82D99174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611C8-81A6-41D3-8527-1822AD4EC02E}" type="datetimeFigureOut">
              <a:rPr lang="cs-CZ" smtClean="0"/>
              <a:t>1. 3. 2021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AC165ED-73AD-4C17-AA34-B5D2B5C41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39442E6-E78A-4072-9F5E-9CEF9890E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BC7F8-8C14-4F60-8548-E895BED4E2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7036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5A92F26-4231-4469-B835-015BFEC5EC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0287D83-575E-41BC-8329-43546146F5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B6CC697-E6E9-4D5B-B3DF-9FCB7E82A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611C8-81A6-41D3-8527-1822AD4EC02E}" type="datetimeFigureOut">
              <a:rPr lang="cs-CZ" smtClean="0"/>
              <a:t>1. 3. 2021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3D114E3-72F3-4F6C-98BE-EB915937B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7617749-EA6B-422E-8823-C7758DDDE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BC7F8-8C14-4F60-8548-E895BED4E2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4465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BD4DFD-C306-4D86-908C-2F01E4DF1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8DE9A38-8E89-44C3-B0F3-CE29FAA981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2BFDA97-C86A-479D-9FCA-93083FDAF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611C8-81A6-41D3-8527-1822AD4EC02E}" type="datetimeFigureOut">
              <a:rPr lang="cs-CZ" smtClean="0"/>
              <a:t>1. 3. 2021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F6B97A3-B0BF-4A03-85F1-B9C9ABEE6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62A5A77-018F-4098-A7EC-F921E3C52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BC7F8-8C14-4F60-8548-E895BED4E2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8723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54E0B2-D9F9-41FD-8EA2-162239B8D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5EB32B8-1C5C-4047-B31B-5EAB1004F3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ED71476-EA2D-4397-8414-347349B94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611C8-81A6-41D3-8527-1822AD4EC02E}" type="datetimeFigureOut">
              <a:rPr lang="cs-CZ" smtClean="0"/>
              <a:t>1. 3. 2021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79103BA-B7FA-46F1-BAEE-F037579CC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C987B8B-3815-4CB7-B28E-281859B6C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BC7F8-8C14-4F60-8548-E895BED4E2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6515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B0E5A1-FA05-44F5-8E32-60B81A628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3B8F8D2-6979-4AF0-9E8F-F46680D94A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76D6BCC-6965-44CD-8577-F13EFF5B2D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00017DA-29C6-4EC4-AD94-AA06F4A01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611C8-81A6-41D3-8527-1822AD4EC02E}" type="datetimeFigureOut">
              <a:rPr lang="cs-CZ" smtClean="0"/>
              <a:t>1. 3. 2021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888668C-258C-46F9-8510-6EA4C2D21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79CFA10-938C-4DCB-B6A9-4892F871B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BC7F8-8C14-4F60-8548-E895BED4E2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0391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FCF5EA-542D-4EEC-A87B-5C0DBFAD1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55D36FD-8DD2-4033-B0CF-C549D758B3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6D0CD75-6B2F-4379-86EE-C5A1650ADE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72E5D71C-754D-44C0-BD36-5267C04F3B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A100A04C-1D09-4C59-99C8-5C8AB67833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DE6207E-0652-4732-87AE-AA0C1F4B8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611C8-81A6-41D3-8527-1822AD4EC02E}" type="datetimeFigureOut">
              <a:rPr lang="cs-CZ" smtClean="0"/>
              <a:t>1. 3. 2021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C803004-7893-4A6B-B4FD-086121A76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11D3C06-F843-4015-8926-5A000E14A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BC7F8-8C14-4F60-8548-E895BED4E2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4444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D37EC4-2239-40D9-A725-DBC2D8EEE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D9AB47D-05C4-4694-A0F9-A374BE6D2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611C8-81A6-41D3-8527-1822AD4EC02E}" type="datetimeFigureOut">
              <a:rPr lang="cs-CZ" smtClean="0"/>
              <a:t>1. 3. 2021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5942F17-2913-429E-A787-50FD224C6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25C0C48-46D5-484B-9548-4BEEE76D8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BC7F8-8C14-4F60-8548-E895BED4E2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0045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8057E1C-721F-42E8-8B4D-345B4D791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611C8-81A6-41D3-8527-1822AD4EC02E}" type="datetimeFigureOut">
              <a:rPr lang="cs-CZ" smtClean="0"/>
              <a:t>1. 3. 2021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F2DE300-204F-4AB7-908C-6A19553CD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2FD8B50-68F5-40A5-875A-869136E79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BC7F8-8C14-4F60-8548-E895BED4E2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5404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0726E2-FA7A-4595-AC67-259F353F0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0D22498-EB7E-4D46-BE27-702228660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C489B13-AEE3-455B-8934-1F57E44975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31999DA-60F3-4235-AF6F-3BBA91052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611C8-81A6-41D3-8527-1822AD4EC02E}" type="datetimeFigureOut">
              <a:rPr lang="cs-CZ" smtClean="0"/>
              <a:t>1. 3. 2021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D7BCA52-12CA-420A-A0AA-AC122541C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62165DE-8E8D-41AF-B17B-6013FA314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BC7F8-8C14-4F60-8548-E895BED4E2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9050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2454ED-B554-4DED-A897-2876BAD27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780D800-1C3F-4994-8F57-3FB91F0829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48D2436A-4B26-48EA-9135-FBD43F4785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CDCEF7F-C576-4BB0-B9F7-0A3D6E4EE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611C8-81A6-41D3-8527-1822AD4EC02E}" type="datetimeFigureOut">
              <a:rPr lang="cs-CZ" smtClean="0"/>
              <a:t>1. 3. 2021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1C8EAE4-636C-45BB-B538-15B208FA6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83B2586-8116-4FDD-8AD2-5C310CE02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BC7F8-8C14-4F60-8548-E895BED4E2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7971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895166A-488D-4F09-9F83-C4DD64420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B3D6815-D19F-48E6-A02E-AC1B32D43F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6099A9E-883C-404B-A88F-3A038EC3E7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611C8-81A6-41D3-8527-1822AD4EC02E}" type="datetimeFigureOut">
              <a:rPr lang="cs-CZ" smtClean="0"/>
              <a:t>1. 3. 2021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427D3B0-21EC-4C49-AC1C-44E6B62FFC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E1B3A8F-9619-4680-A0A9-BED4B8A425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BC7F8-8C14-4F60-8548-E895BED4E2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3943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C6D958-C88C-44BE-A5E9-EE50328265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Klíčové pojmy </a:t>
            </a:r>
            <a:b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dramatického textu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56FC1D6-2FAE-4542-AF08-43D8EF4271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6516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6098BC-0315-4A22-91DC-EE7536E68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0790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Klíčové pojmy dramatu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A65081-1D3C-497D-957A-02C6BD36EA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1069"/>
            <a:ext cx="10515600" cy="501180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jsou definovány souvztažností mezi nejzákladnějšími kategoriemi dramatického textu: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SITUACE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ústřední element dramatu → ostatní prvky se k ní vztahují: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rozvíjí se (uskutečňuje se) v 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ČASE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PROSTORU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 sobě následující dramatické 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SITUACE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tvoří 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DĚJ → 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zřetězené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SITUACE 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vytvářejí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PŘÍBĚH</a:t>
            </a: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skrze </a:t>
            </a:r>
            <a:r>
              <a:rPr 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jednání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 určité 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SITUACI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se vyjevuje 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POSTAVA</a:t>
            </a: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jednání má většinou podobu 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DIALOGU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je založen na 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JAZYCE</a:t>
            </a: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JAZYKA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rodí 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DIALOG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skrze něj probíhá sebeurčení mluvčího – 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POSTAVY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tato postava dialogem reflektuje 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SITUACI</a:t>
            </a: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SITUACE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zároveň může vyvolat 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DRAMATICKÝ KONFLIKT</a:t>
            </a: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délník: se zakulacenými rohy 4">
            <a:extLst>
              <a:ext uri="{FF2B5EF4-FFF2-40B4-BE49-F238E27FC236}">
                <a16:creationId xmlns:a16="http://schemas.microsoft.com/office/drawing/2014/main" id="{597E9CB3-A05E-4606-B36F-9215615D0D9B}"/>
              </a:ext>
            </a:extLst>
          </p:cNvPr>
          <p:cNvSpPr/>
          <p:nvPr/>
        </p:nvSpPr>
        <p:spPr>
          <a:xfrm>
            <a:off x="1324377" y="2163649"/>
            <a:ext cx="9543246" cy="7598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SITUACE = PROSTOR + ČAS + POSTAVA + JAZYK + DIALOG – KONFLIKT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452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6098BC-0315-4A22-91DC-EE7536E68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0790"/>
          </a:xfrm>
        </p:spPr>
        <p:txBody>
          <a:bodyPr>
            <a:noAutofit/>
          </a:bodyPr>
          <a:lstStyle/>
          <a:p>
            <a:pPr algn="ctr"/>
            <a:r>
              <a:rPr lang="cs-CZ" sz="40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Situace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A65081-1D3C-497D-957A-02C6BD36EA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1069"/>
            <a:ext cx="10515600" cy="501180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 literární vědu = základní jednotka dramatu = 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replika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X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divadelního hlediska = klíčová nejnižší a základní stavební jednotka dramatu = 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situace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SITUACE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souhrn dramatických relací, trvajících jistý časový úsek, ne delší než výstup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vyplývají z mezilidských vztahů, či ze vztahů člověka k přírodě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divadle = předvádění komunikace a vzájemného jednání mezi lidmi, situace mezilidských vztahů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důležité rysy situace: </a:t>
            </a:r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neopakovatelnost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cs-CZ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jedinečnost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cs-CZ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prostorová a časová určitost</a:t>
            </a:r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nejpodstatnější rys situace určují → vztahy dramatických postav a její psychologický rozměr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abychom pochopili jednotlivé situace v dramatu → musíme vniknout do psychického stavu postav + zachytit náladu, touhy, motivy a motivace chování = potenciálně dramatické momenty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 určování situace se ptáme: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jakou situaci utváří dramatický text?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 jaké situaci se nacházejí postavy v danou chvíli?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 tato situace může konkrétně vypadat v jevištní realizaci?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706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6098BC-0315-4A22-91DC-EE7536E68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0790"/>
          </a:xfrm>
        </p:spPr>
        <p:txBody>
          <a:bodyPr>
            <a:noAutofit/>
          </a:bodyPr>
          <a:lstStyle/>
          <a:p>
            <a:pPr algn="ctr"/>
            <a:r>
              <a:rPr lang="cs-CZ" sz="40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Situace v rámci interpretace/analýzy dramatu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A65081-1D3C-497D-957A-02C6BD36EA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6975" y="1313645"/>
            <a:ext cx="10740980" cy="5179229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Uchopení dramatické situace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musíme ji v první fázi </a:t>
            </a:r>
            <a:r>
              <a:rPr lang="cs-CZ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konkretizovat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logicky vymezit: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např. výstup z Maryši: </a:t>
            </a:r>
            <a:r>
              <a:rPr 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Lízal a Vávra vycházejí ze sklípku v družném rozhovoru, smlouvají o Maryšino věno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situaci lze ale konkretizovat mnoha způsoby jako: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nemilosrdné kupecké smlouvání dvou namyšlených sedláků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rozhovor dvou přátel, kteří se spíše provokují a zkoušejí jeden druhého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sklípku se mohli opít a jsou v povznesené náladě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každá teze → představuje jinou konkretizaci dramatické situace naznačené v textu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 rozdílnými situacemi se posouvá výklad postav a celé hry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stanovení dramatické situace = </a:t>
            </a:r>
            <a:r>
              <a:rPr lang="cs-CZ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věc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interpretace dramatu → „</a:t>
            </a:r>
            <a:r>
              <a:rPr lang="cs-CZ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Vždy jde o to kdo, kde, s kým a proč.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situace diferencujeme 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podle jejich závažnosti a důležitosti: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jaký mají vztah k hlavnímu tématu?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jaké míře motivují pohyb dramatického děje?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klíčové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(hlavní) → podstatné pro rozvíjení dramatického příběhu (postavy činí zásadní rozhodnutí, mění názory, podstatným způsobem jednají)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vedlejší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úzce souvisejí s klíčovými (mají připravit pozadí, širší kontext, představit postavy, které vstoupí do konfliktu ve scénách klíčových)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epizodní 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okrajové (jen dokreslují atmosféru, rysy postav, odlehčují děj kontrastní náladou atp.)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031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6098BC-0315-4A22-91DC-EE7536E68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0790"/>
          </a:xfrm>
        </p:spPr>
        <p:txBody>
          <a:bodyPr>
            <a:noAutofit/>
          </a:bodyPr>
          <a:lstStyle/>
          <a:p>
            <a:pPr algn="ctr"/>
            <a:r>
              <a:rPr lang="cs-CZ" sz="40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Dramatická situace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A65081-1D3C-497D-957A-02C6BD36EA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1069"/>
            <a:ext cx="10515600" cy="501180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DRAMATICKÁ SITUACE 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není </a:t>
            </a:r>
            <a:r>
              <a:rPr lang="cs-CZ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situace v běžném slova smyslu</a:t>
            </a:r>
            <a:r>
              <a:rPr lang="cs-CZ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situace, kterou se postava snaží změnit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dramatické napětí poutá pozornost → vzniká v okamžiku, kdy se postava rozhoduje, co v situaci udělá (čtenář/divák může rozhodovat s ním)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jednání v dramatu → jak fyzické, tak slovní (obě formy mohou být navýsost dramatické)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výměr dramatičnosti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minimální dramatické napětí vzniká, když se postava rozhoduje, co v dané situaci počít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Shrnutí: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Situace je základní jednotkou dramatu. V dramatu rozlišujeme situace dramatické od situací 	nedramatických; oba typy situací mají svou funkci v celkové stavbě dramatu. Podle míry závažnosti 	pro rozvíjení děje rozlišujeme situace hlavní, vedlejší a epizodní. Jednání v dramatu je jak fyzické, tak 	slovní – obě dvě formy mohou být navýsost dramatické.</a:t>
            </a: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57154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206</Words>
  <Application>Microsoft Office PowerPoint</Application>
  <PresentationFormat>Širokoúhlá obrazovka</PresentationFormat>
  <Paragraphs>66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Tahoma</vt:lpstr>
      <vt:lpstr>Times New Roman</vt:lpstr>
      <vt:lpstr>Motiv Office</vt:lpstr>
      <vt:lpstr>Klíčové pojmy  dramatického textu</vt:lpstr>
      <vt:lpstr>Klíčové pojmy dramatu </vt:lpstr>
      <vt:lpstr>Situace</vt:lpstr>
      <vt:lpstr>Situace v rámci interpretace/analýzy dramatu</vt:lpstr>
      <vt:lpstr>Dramatická situace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Klíčové pojmy  dramatického textu</dc:title>
  <dc:creator>Počítač</dc:creator>
  <cp:lastModifiedBy>Počítač</cp:lastModifiedBy>
  <cp:revision>8</cp:revision>
  <dcterms:created xsi:type="dcterms:W3CDTF">2021-03-01T17:09:10Z</dcterms:created>
  <dcterms:modified xsi:type="dcterms:W3CDTF">2021-03-01T18:46:40Z</dcterms:modified>
</cp:coreProperties>
</file>