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8"/>
  </p:handoutMasterIdLst>
  <p:sldIdLst>
    <p:sldId id="331" r:id="rId2"/>
    <p:sldId id="329" r:id="rId3"/>
    <p:sldId id="336" r:id="rId4"/>
    <p:sldId id="330" r:id="rId5"/>
    <p:sldId id="335" r:id="rId6"/>
    <p:sldId id="337" r:id="rId7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94712" autoAdjust="0"/>
  </p:normalViewPr>
  <p:slideViewPr>
    <p:cSldViewPr>
      <p:cViewPr>
        <p:scale>
          <a:sx n="75" d="100"/>
          <a:sy n="75" d="100"/>
        </p:scale>
        <p:origin x="-1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CD7DA9-2253-4B9F-9D05-803205142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2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5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5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7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42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849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49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F008FD2-AB7E-4B76-B575-F623A1C28FC4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74B87F1-7FA2-42DE-9FC4-340BD6333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A304-D232-469D-A4D2-310E07B6D7D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3F28-C465-4A24-BC4C-3869B5688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75F9-F166-4DB1-8F3D-5932E1985AE2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672E-2610-4227-9474-887E36808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1C05-7693-495D-89F5-4CF92F9A2C6F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AF5-F4AD-4A0A-A315-860760E5F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B8E0-C3F3-4053-8BBB-1FC7FC78D383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D0987-7443-4C1F-B525-036E899CE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DD06-8421-4A07-87A8-9EAF273F7DCC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0B194-FD99-4773-8931-F27A38F7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7367-F58F-46E7-9FE6-12C25A01C4C1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E1C-177D-4BA1-A067-DDBC50668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9A4F-64DF-4BE2-AE65-3FB4528FBCFE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BC15-AD4E-4761-88AF-2D4D8D65E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5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BF65A-8729-4DCD-AC98-3BBE60256516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0AB9-90C3-4C62-8CE1-F3B1995CA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2C53-2803-4CDC-97AE-632124366214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BA4B4-C9D3-470F-996B-D940A9DFB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E71F-7C20-4569-BB8F-9511BF1C6C78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09131-F46B-4A39-89C3-6C5B9418E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4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3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8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09" y="270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746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747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C23A7A-3D87-4DC4-BA0C-37930A51A12A}" type="datetimeFigureOut">
              <a:rPr lang="cs-CZ"/>
              <a:pPr>
                <a:defRPr/>
              </a:pPr>
              <a:t>17.03.2021</a:t>
            </a:fld>
            <a:endParaRPr lang="cs-CZ"/>
          </a:p>
        </p:txBody>
      </p:sp>
      <p:sp>
        <p:nvSpPr>
          <p:cNvPr id="5747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47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F99D4A-5433-402C-A4E1-032CC8775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47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47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5400" b="1" dirty="0">
                <a:effectLst/>
              </a:rPr>
              <a:t>Hodnocení, zkoušení a známkování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z="3600" smtClean="0">
                <a:effectLst/>
              </a:rPr>
              <a:t>Hodnocení, zkoušení a známkování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621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effectLst/>
              </a:rPr>
              <a:t>Hodnocení – přisouzení určité hodnoty určitému výkonu, CH, vzhledem k danému </a:t>
            </a:r>
            <a:r>
              <a:rPr lang="cs-CZ" altLang="cs-CZ" sz="2400" dirty="0" smtClean="0">
                <a:effectLst/>
              </a:rPr>
              <a:t>kritériu </a:t>
            </a:r>
            <a:r>
              <a:rPr lang="cs-CZ" altLang="cs-CZ" sz="2000" dirty="0" smtClean="0">
                <a:effectLst/>
              </a:rPr>
              <a:t>(norma formální, skupinově vztahové, individuálně vztahová)</a:t>
            </a:r>
            <a:endParaRPr lang="cs-CZ" altLang="cs-CZ" sz="20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effectLst/>
              </a:rPr>
              <a:t>Hodnocení x známkování 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Funkce </a:t>
            </a:r>
            <a:r>
              <a:rPr lang="cs-CZ" altLang="cs-CZ" sz="2400" dirty="0" smtClean="0">
                <a:effectLst/>
              </a:rPr>
              <a:t>hodnocení – </a:t>
            </a:r>
            <a:r>
              <a:rPr lang="cs-CZ" altLang="cs-CZ" sz="2000" dirty="0" smtClean="0">
                <a:effectLst/>
              </a:rPr>
              <a:t>zpětná vazba, podnět pro další rozvoj, ne </a:t>
            </a:r>
            <a:r>
              <a:rPr lang="cs-CZ" altLang="cs-CZ" sz="2000" dirty="0" smtClean="0">
                <a:effectLst/>
              </a:rPr>
              <a:t>trest; prostředek k dosažení cíle; 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Informativní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Regulativní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Výchovná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Sociální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Prognostická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Motivační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Diagnostická </a:t>
            </a:r>
            <a:endParaRPr lang="cs-CZ" altLang="cs-CZ" sz="2000" dirty="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Druhy školního hodnocení </a:t>
            </a:r>
            <a:r>
              <a:rPr lang="cs-CZ" altLang="cs-CZ" sz="2000" dirty="0" smtClean="0">
                <a:effectLst/>
              </a:rPr>
              <a:t>(formativní x </a:t>
            </a:r>
            <a:r>
              <a:rPr lang="cs-CZ" altLang="cs-CZ" sz="2000" dirty="0" err="1" smtClean="0">
                <a:effectLst/>
              </a:rPr>
              <a:t>sumativní</a:t>
            </a:r>
            <a:r>
              <a:rPr lang="cs-CZ" altLang="cs-CZ" sz="2000" dirty="0" smtClean="0">
                <a:effectLst/>
              </a:rPr>
              <a:t>)</a:t>
            </a:r>
            <a:endParaRPr lang="cs-CZ" altLang="cs-CZ" sz="2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62955"/>
          </a:xfrm>
        </p:spPr>
        <p:txBody>
          <a:bodyPr/>
          <a:lstStyle/>
          <a:p>
            <a:r>
              <a:rPr lang="cs-CZ" sz="4000" dirty="0" smtClean="0"/>
              <a:t>Zkoušení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61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effectLst/>
              </a:rPr>
              <a:t>Zkoušení – prostředek verifikace, význam výchovný, </a:t>
            </a:r>
            <a:r>
              <a:rPr lang="cs-CZ" altLang="cs-CZ" sz="2400" dirty="0" smtClean="0">
                <a:effectLst/>
              </a:rPr>
              <a:t>motivační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Forma: ústní, písemné, praktické</a:t>
            </a:r>
            <a:endParaRPr lang="cs-CZ" altLang="cs-CZ" sz="24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zkouška </a:t>
            </a:r>
            <a:r>
              <a:rPr lang="cs-CZ" altLang="cs-CZ" sz="2400" dirty="0">
                <a:effectLst/>
              </a:rPr>
              <a:t>= zátěžová situace, </a:t>
            </a:r>
            <a:r>
              <a:rPr lang="cs-CZ" altLang="cs-CZ" sz="2400" dirty="0" smtClean="0">
                <a:effectLst/>
              </a:rPr>
              <a:t>stres </a:t>
            </a:r>
          </a:p>
          <a:p>
            <a:pPr>
              <a:lnSpc>
                <a:spcPct val="90000"/>
              </a:lnSpc>
            </a:pPr>
            <a:r>
              <a:rPr lang="cs-CZ" altLang="cs-CZ" sz="2400" u="sng" dirty="0" smtClean="0">
                <a:effectLst/>
              </a:rPr>
              <a:t>Psychologie </a:t>
            </a:r>
            <a:r>
              <a:rPr lang="cs-CZ" altLang="cs-CZ" sz="2400" u="sng" dirty="0">
                <a:effectLst/>
              </a:rPr>
              <a:t>zkoušky </a:t>
            </a:r>
            <a:r>
              <a:rPr lang="cs-CZ" altLang="cs-CZ" sz="2400" dirty="0">
                <a:effectLst/>
              </a:rPr>
              <a:t>– </a:t>
            </a:r>
            <a:r>
              <a:rPr lang="cs-CZ" altLang="cs-CZ" sz="2400" dirty="0" smtClean="0">
                <a:effectLst/>
              </a:rPr>
              <a:t>pravidla</a:t>
            </a:r>
            <a:r>
              <a:rPr lang="cs-CZ" altLang="cs-CZ" sz="2800" dirty="0" smtClean="0">
                <a:effectLst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Příprava (procvičení), oznámení,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jasné </a:t>
            </a:r>
            <a:r>
              <a:rPr lang="cs-CZ" altLang="cs-CZ" sz="2400" dirty="0">
                <a:effectLst/>
              </a:rPr>
              <a:t>požadavky, kritéria, </a:t>
            </a:r>
            <a:endParaRPr lang="cs-CZ" altLang="cs-CZ" sz="2400" dirty="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rozložené opakování a zkoušení</a:t>
            </a:r>
            <a:r>
              <a:rPr lang="cs-CZ" altLang="cs-CZ" sz="2400" dirty="0">
                <a:effectLst/>
              </a:rPr>
              <a:t>, </a:t>
            </a:r>
            <a:endParaRPr lang="cs-CZ" altLang="cs-CZ" sz="2400" dirty="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příjemná atmosféra, eliminovat trému, napětí,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individuální </a:t>
            </a:r>
            <a:r>
              <a:rPr lang="cs-CZ" altLang="cs-CZ" sz="2400" dirty="0">
                <a:effectLst/>
              </a:rPr>
              <a:t>přístup, </a:t>
            </a:r>
            <a:endParaRPr lang="cs-CZ" altLang="cs-CZ" sz="2400" dirty="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včasná </a:t>
            </a:r>
            <a:r>
              <a:rPr lang="cs-CZ" altLang="cs-CZ" sz="2400" dirty="0">
                <a:effectLst/>
              </a:rPr>
              <a:t>zpětná </a:t>
            </a:r>
            <a:r>
              <a:rPr lang="cs-CZ" altLang="cs-CZ" sz="2400" dirty="0" smtClean="0">
                <a:effectLst/>
              </a:rPr>
              <a:t>vazba.</a:t>
            </a:r>
            <a:endParaRPr lang="cs-CZ" altLang="cs-CZ" sz="24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5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z="4000" dirty="0" smtClean="0">
                <a:effectLst/>
              </a:rPr>
              <a:t>Formy školního hodnocení </a:t>
            </a:r>
            <a:endParaRPr lang="cs-CZ" altLang="cs-CZ" sz="4000" dirty="0" smtClean="0"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Hodnocení známkou x slovní hodnocení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Známkování: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Přeceňování </a:t>
            </a:r>
            <a:r>
              <a:rPr lang="cs-CZ" altLang="cs-CZ" sz="2000" dirty="0" smtClean="0">
                <a:effectLst/>
              </a:rPr>
              <a:t>jejího významu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smtClean="0">
                <a:effectLst/>
              </a:rPr>
              <a:t>Funkce známky: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Administrativní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Řídící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Informační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Motivační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Sebehodnocení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Diagnostická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 smtClean="0">
                <a:effectLst/>
              </a:rPr>
              <a:t>Výchovná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Pozitiva a úskalí školního známkování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Co lze zjistit ze školního prospěchu</a:t>
            </a:r>
            <a:r>
              <a:rPr lang="cs-CZ" altLang="cs-CZ" sz="2400" dirty="0" smtClean="0">
                <a:effectLst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Slovní hodnocení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Kombinované hodnocení</a:t>
            </a:r>
            <a:endParaRPr lang="cs-CZ" altLang="cs-CZ" sz="2400" dirty="0" smtClean="0">
              <a:effectLst/>
            </a:endParaRPr>
          </a:p>
          <a:p>
            <a:pPr>
              <a:lnSpc>
                <a:spcPct val="90000"/>
              </a:lnSpc>
            </a:pPr>
            <a:endParaRPr lang="cs-CZ" altLang="cs-CZ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cs-CZ" dirty="0" smtClean="0"/>
              <a:t>Školní 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34173"/>
          </a:xfrm>
        </p:spPr>
        <p:txBody>
          <a:bodyPr/>
          <a:lstStyle/>
          <a:p>
            <a:r>
              <a:rPr lang="cs-CZ" sz="2400" dirty="0" smtClean="0"/>
              <a:t>Zvládnutí požadavků kladených </a:t>
            </a:r>
            <a:r>
              <a:rPr lang="cs-CZ" sz="2400" dirty="0" smtClean="0"/>
              <a:t>školou na jedince; p</a:t>
            </a:r>
            <a:r>
              <a:rPr lang="cs-CZ" sz="2400" dirty="0" smtClean="0"/>
              <a:t>ozitivní hodnocení žákova prospěchu; je v</a:t>
            </a:r>
            <a:r>
              <a:rPr lang="cs-CZ" sz="2400" dirty="0" smtClean="0"/>
              <a:t>ýsledkem součinnosti žáka a učitele</a:t>
            </a:r>
          </a:p>
          <a:p>
            <a:r>
              <a:rPr lang="cs-CZ" sz="2400" dirty="0" smtClean="0"/>
              <a:t>Objektivní </a:t>
            </a:r>
            <a:r>
              <a:rPr lang="cs-CZ" sz="2400" dirty="0" smtClean="0"/>
              <a:t>a subjektivní úspěšnost (společensky dané cíle x osobní cíle)</a:t>
            </a:r>
          </a:p>
          <a:p>
            <a:r>
              <a:rPr lang="cs-CZ" sz="2400" dirty="0" smtClean="0"/>
              <a:t>Absolutní a relativní neúspěšnost (</a:t>
            </a:r>
            <a:r>
              <a:rPr lang="cs-CZ" sz="2400" dirty="0" err="1" smtClean="0"/>
              <a:t>podvýkonnost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Příčiny školní neúspěšnosti</a:t>
            </a:r>
          </a:p>
          <a:p>
            <a:pPr lvl="1"/>
            <a:r>
              <a:rPr lang="cs-CZ" sz="2000" dirty="0" smtClean="0"/>
              <a:t>Určitý typ </a:t>
            </a:r>
            <a:r>
              <a:rPr lang="cs-CZ" sz="2000" dirty="0" smtClean="0"/>
              <a:t>znevýhodnění (sociální, zdravotní, smyslové postižení)</a:t>
            </a:r>
            <a:endParaRPr lang="cs-CZ" sz="2000" dirty="0" smtClean="0"/>
          </a:p>
          <a:p>
            <a:pPr lvl="1"/>
            <a:r>
              <a:rPr lang="cs-CZ" sz="2000" dirty="0" smtClean="0"/>
              <a:t>Rodinné </a:t>
            </a:r>
            <a:r>
              <a:rPr lang="cs-CZ" sz="2000" dirty="0" smtClean="0"/>
              <a:t>prostředí (etnické rozdíly, výchovný styl, nepodnětnost) </a:t>
            </a:r>
            <a:endParaRPr lang="cs-CZ" sz="2000" dirty="0" smtClean="0"/>
          </a:p>
          <a:p>
            <a:pPr lvl="1"/>
            <a:r>
              <a:rPr lang="cs-CZ" sz="2000" dirty="0" smtClean="0"/>
              <a:t>Škola (materiální podmínky, edukační postupy, spolužáci)</a:t>
            </a:r>
            <a:endParaRPr lang="cs-CZ" sz="2000" dirty="0" smtClean="0"/>
          </a:p>
          <a:p>
            <a:pPr lvl="1"/>
            <a:r>
              <a:rPr lang="cs-CZ" sz="2000" dirty="0" smtClean="0"/>
              <a:t>Osobnost žáka </a:t>
            </a:r>
            <a:r>
              <a:rPr lang="cs-CZ" sz="2000" dirty="0" smtClean="0"/>
              <a:t>(motivace, </a:t>
            </a:r>
            <a:r>
              <a:rPr lang="cs-CZ" sz="2000" smtClean="0"/>
              <a:t>návyky, styl učení aj.)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6668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109131"/>
      </p:ext>
    </p:extLst>
  </p:cSld>
  <p:clrMapOvr>
    <a:masterClrMapping/>
  </p:clrMapOvr>
</p:sld>
</file>

<file path=ppt/theme/theme1.xml><?xml version="1.0" encoding="utf-8"?>
<a:theme xmlns:a="http://schemas.openxmlformats.org/drawingml/2006/main" name="Parabola">
  <a:themeElements>
    <a:clrScheme name="Parabola 7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2640</TotalTime>
  <Words>257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Parabola</vt:lpstr>
      <vt:lpstr>Hodnocení, zkoušení a známkování</vt:lpstr>
      <vt:lpstr>Hodnocení, zkoušení a známkování</vt:lpstr>
      <vt:lpstr>Zkoušení</vt:lpstr>
      <vt:lpstr>Formy školního hodnocení </vt:lpstr>
      <vt:lpstr>Školní úspěšnost</vt:lpstr>
      <vt:lpstr>Děkuji za pozornost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Citlivost – náctiletých ke školní zátěži</dc:title>
  <dc:creator>Eva Urbanovská</dc:creator>
  <cp:lastModifiedBy>EVA</cp:lastModifiedBy>
  <cp:revision>126</cp:revision>
  <dcterms:created xsi:type="dcterms:W3CDTF">2006-08-21T07:46:46Z</dcterms:created>
  <dcterms:modified xsi:type="dcterms:W3CDTF">2021-03-17T17:52:06Z</dcterms:modified>
</cp:coreProperties>
</file>