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  <p:sldId id="26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Socializace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Vymezení pojmu a cíle socializace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= proces individuálního vývoje ve společenských podmínkách,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začleňování (vrůstáni, zespolečenšťování) jedince do společnosti.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Přeměna z biologického individua ve společenskou bytost se specificky lidskou psychikou.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Cíle socializace: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druhových vlastností člověka (typicky lidské chování a prožívání),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znaků jeho konkrétní přináležitosti (národní, státní, církevní),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impuls pro rozvinutí jeho individuálních zvláštností (spolu se socializací probíhá proces individuace)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Výsledek socializace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altLang="cs-CZ" sz="2400" smtClean="0"/>
              <a:t>Socializované „JÁ“, sociálně zralá osobnost, schopná přizpůsobovat se, zasahovat do svého prostředí, být připraven chovat se žádoucím způsobem,</a:t>
            </a:r>
          </a:p>
          <a:p>
            <a:r>
              <a:rPr lang="cs-CZ" altLang="cs-CZ" sz="2400" smtClean="0"/>
              <a:t>Schopná: </a:t>
            </a:r>
          </a:p>
          <a:p>
            <a:pPr lvl="1"/>
            <a:r>
              <a:rPr lang="cs-CZ" altLang="cs-CZ" sz="2000" smtClean="0"/>
              <a:t>postarat se o sebe i jiné </a:t>
            </a:r>
          </a:p>
          <a:p>
            <a:pPr lvl="1"/>
            <a:r>
              <a:rPr lang="cs-CZ" altLang="cs-CZ" sz="2000" smtClean="0"/>
              <a:t>předvídat důsledky svého chování</a:t>
            </a:r>
          </a:p>
          <a:p>
            <a:pPr lvl="1"/>
            <a:r>
              <a:rPr lang="cs-CZ" altLang="cs-CZ" sz="2000" smtClean="0"/>
              <a:t>aktivní adaptace</a:t>
            </a:r>
          </a:p>
          <a:p>
            <a:pPr lvl="1"/>
            <a:r>
              <a:rPr lang="cs-CZ" altLang="cs-CZ" sz="2000" smtClean="0"/>
              <a:t>empatie</a:t>
            </a:r>
          </a:p>
          <a:p>
            <a:pPr lvl="1"/>
            <a:r>
              <a:rPr lang="cs-CZ" altLang="cs-CZ" sz="2000" smtClean="0"/>
              <a:t>altruismu</a:t>
            </a:r>
          </a:p>
          <a:p>
            <a:pPr lvl="1"/>
            <a:r>
              <a:rPr lang="cs-CZ" altLang="cs-CZ" sz="2000" smtClean="0"/>
              <a:t>prožívat vinu, existence svědomí</a:t>
            </a:r>
          </a:p>
          <a:p>
            <a:pPr lvl="1"/>
            <a:r>
              <a:rPr lang="cs-CZ" altLang="cs-CZ" sz="2000" smtClean="0"/>
              <a:t>sebeovládáíní  a seberegulace; </a:t>
            </a:r>
          </a:p>
          <a:p>
            <a:pPr lvl="1"/>
            <a:r>
              <a:rPr lang="cs-CZ" altLang="cs-CZ" sz="2000" smtClean="0"/>
              <a:t>sebeúcty a sebeakceptace, seberealizace</a:t>
            </a:r>
          </a:p>
          <a:p>
            <a:pPr lvl="1"/>
            <a:r>
              <a:rPr lang="cs-CZ" altLang="cs-CZ" sz="2000" smtClean="0"/>
              <a:t>odolná vůči zátěži</a:t>
            </a:r>
          </a:p>
          <a:p>
            <a:pPr lvl="1"/>
            <a:endParaRPr lang="cs-CZ" altLang="cs-CZ" sz="2000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Proces socializace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Determinanty – zrání + socializační činitelé = rodina, škola, vrstevníci, pracovní skupiny, organizace; občanské komunity, masmédia (obecně interakce jedince a společnosti; )</a:t>
            </a:r>
          </a:p>
          <a:p>
            <a:pPr eaLnBrk="1" hangingPunct="1"/>
            <a:r>
              <a:rPr lang="cs-CZ" altLang="cs-CZ" sz="2400" dirty="0" smtClean="0"/>
              <a:t>Komplexní proces (tři úrovně psychiky)</a:t>
            </a:r>
          </a:p>
          <a:p>
            <a:pPr eaLnBrk="1" hangingPunct="1"/>
            <a:r>
              <a:rPr lang="cs-CZ" altLang="cs-CZ" sz="2400" dirty="0" smtClean="0"/>
              <a:t>Celoživotní proces, fáze:</a:t>
            </a:r>
          </a:p>
          <a:p>
            <a:pPr lvl="1" eaLnBrk="1" hangingPunct="1"/>
            <a:r>
              <a:rPr lang="cs-CZ" altLang="cs-CZ" sz="2400" dirty="0" smtClean="0"/>
              <a:t>Primární, sekundární</a:t>
            </a:r>
          </a:p>
          <a:p>
            <a:pPr eaLnBrk="1" hangingPunct="1"/>
            <a:r>
              <a:rPr lang="cs-CZ" altLang="cs-CZ" sz="2400" dirty="0" smtClean="0"/>
              <a:t>Obsah socializace – vyplývá ze společnosti </a:t>
            </a:r>
          </a:p>
          <a:p>
            <a:pPr lvl="1" eaLnBrk="1" hangingPunct="1"/>
            <a:r>
              <a:rPr lang="cs-CZ" altLang="cs-CZ" sz="2400" dirty="0" smtClean="0"/>
              <a:t>způsob činností, zvyky, jazyk, poznatky, normy, postoje, ideály, hodnoty…</a:t>
            </a:r>
          </a:p>
          <a:p>
            <a:pPr eaLnBrk="1" hangingPunct="1"/>
            <a:r>
              <a:rPr lang="cs-CZ" altLang="cs-CZ" sz="2400" dirty="0" smtClean="0"/>
              <a:t>Záměrná a nezáměrná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728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Mechanismy socializace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90000"/>
                  </a:schemeClr>
                </a:solidFill>
              </a:rPr>
              <a:t>Sociální učení (osvojování si komplexních způsobů chování):</a:t>
            </a:r>
          </a:p>
          <a:p>
            <a:pPr eaLnBrk="1" hangingPunct="1"/>
            <a:r>
              <a:rPr lang="cs-CZ" altLang="cs-CZ" sz="2400" dirty="0" smtClean="0"/>
              <a:t>Sociální posilování (zpevňování) – odměna, trest </a:t>
            </a:r>
          </a:p>
          <a:p>
            <a:pPr eaLnBrk="1" hangingPunct="1"/>
            <a:r>
              <a:rPr lang="cs-CZ" altLang="cs-CZ" sz="2400" dirty="0" smtClean="0"/>
              <a:t>Nápodoba (observační učení)</a:t>
            </a:r>
          </a:p>
          <a:p>
            <a:pPr lvl="1" eaLnBrk="1" hangingPunct="1"/>
            <a:r>
              <a:rPr lang="cs-CZ" altLang="cs-CZ" sz="2000" dirty="0" smtClean="0"/>
              <a:t>Vytvoření a uložení kognitivního obrazu CH modelu a bezprostřední či oddálená reprodukce </a:t>
            </a:r>
          </a:p>
          <a:p>
            <a:pPr lvl="1" eaLnBrk="1" hangingPunct="1"/>
            <a:r>
              <a:rPr lang="cs-CZ" altLang="cs-CZ" sz="2000" dirty="0" smtClean="0"/>
              <a:t>Výhody (spontánní, poskytuje vzor) </a:t>
            </a:r>
          </a:p>
          <a:p>
            <a:pPr lvl="1" eaLnBrk="1" hangingPunct="1"/>
            <a:r>
              <a:rPr lang="cs-CZ" altLang="cs-CZ" sz="2000" dirty="0" smtClean="0"/>
              <a:t>Nevýhody (i nežádoucí vzory, kognitivní </a:t>
            </a:r>
            <a:r>
              <a:rPr lang="cs-CZ" altLang="cs-CZ" sz="2000" dirty="0"/>
              <a:t>obraz </a:t>
            </a:r>
            <a:r>
              <a:rPr lang="cs-CZ" altLang="cs-CZ" sz="2000" dirty="0" smtClean="0"/>
              <a:t>nedokonalý, zpodobnění hrubé, neúplné, návyk napodobování vede k omezení tvořivosti…)</a:t>
            </a:r>
          </a:p>
          <a:p>
            <a:pPr eaLnBrk="1" hangingPunct="1"/>
            <a:r>
              <a:rPr lang="cs-CZ" altLang="cs-CZ" sz="2400" dirty="0" smtClean="0"/>
              <a:t>Identifikace - ztotožnění</a:t>
            </a:r>
          </a:p>
          <a:p>
            <a:pPr lvl="1" eaLnBrk="1" hangingPunct="1"/>
            <a:r>
              <a:rPr lang="cs-CZ" altLang="cs-CZ" sz="2000" dirty="0" smtClean="0"/>
              <a:t> obranná (autorita), anaklitická (milovaná osoba</a:t>
            </a:r>
            <a:r>
              <a:rPr lang="cs-CZ" altLang="cs-CZ" sz="2000" smtClean="0"/>
              <a:t>), závistná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8657657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291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Socializace</vt:lpstr>
      <vt:lpstr>Vymezení pojmu a cíle socializace </vt:lpstr>
      <vt:lpstr>Výsledek socializace</vt:lpstr>
      <vt:lpstr>Proces socializace</vt:lpstr>
      <vt:lpstr>Mechanismy socializace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23</cp:revision>
  <dcterms:created xsi:type="dcterms:W3CDTF">2014-12-05T10:20:04Z</dcterms:created>
  <dcterms:modified xsi:type="dcterms:W3CDTF">2021-03-02T18:50:05Z</dcterms:modified>
</cp:coreProperties>
</file>