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5" r:id="rId5"/>
    <p:sldId id="268" r:id="rId6"/>
    <p:sldId id="266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CA9B-E2A6-4790-9543-3C9EE157E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DD7E-97D3-4E59-AB4F-2726E04F2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1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60A4-076A-4AA8-B0CB-50558BABD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36C6-4007-43BA-BA42-92F746FA2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9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6A88-EC6D-4D66-8BBD-2986D6B65D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BA57-2748-4383-9662-4F45057C2D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4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37D3-C44D-43E5-8532-7FBFFC060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E1F8-79AE-4619-A40A-50D6423E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3C1A-0951-4393-843A-D82F197F2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7F69-23F7-43AC-9A89-7F322FC9D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3114-5F48-4C68-ABF2-7B67ACC55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A3A57-8384-4A2B-B483-2777EA5C1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percepce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Interpersonální percepce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Vnímání složitého sociálního objektu </a:t>
            </a:r>
          </a:p>
          <a:p>
            <a:pPr lvl="1" eaLnBrk="1" hangingPunct="1">
              <a:buFontTx/>
              <a:buNone/>
            </a:pPr>
            <a:r>
              <a:rPr lang="cs-CZ" altLang="cs-CZ" sz="2400" dirty="0" smtClean="0"/>
              <a:t>= Vnímání vnějších znaků + interpretace chování  + vytváření hodnotících soudů + vyvození osobnostních charakteristik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popis situace + vysvětlení příčin + charakteristika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utváření dojmu </a:t>
            </a:r>
            <a:r>
              <a:rPr lang="cs-CZ" altLang="cs-CZ" sz="2400" smtClean="0"/>
              <a:t>o druhé osobě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Zdroje: </a:t>
            </a:r>
          </a:p>
          <a:p>
            <a:pPr lvl="1" eaLnBrk="1" hangingPunct="1"/>
            <a:r>
              <a:rPr lang="cs-CZ" altLang="cs-CZ" sz="2400" dirty="0" smtClean="0"/>
              <a:t>informace z vlastní zkušenosti, </a:t>
            </a:r>
          </a:p>
          <a:p>
            <a:pPr lvl="1" eaLnBrk="1" hangingPunct="1"/>
            <a:r>
              <a:rPr lang="cs-CZ" altLang="cs-CZ" sz="2400" dirty="0" smtClean="0"/>
              <a:t>zprostředkované, </a:t>
            </a:r>
          </a:p>
          <a:p>
            <a:pPr lvl="1" eaLnBrk="1" hangingPunct="1"/>
            <a:r>
              <a:rPr lang="cs-CZ" altLang="cs-CZ" sz="2400" dirty="0" smtClean="0"/>
              <a:t>z kontextu, </a:t>
            </a:r>
          </a:p>
          <a:p>
            <a:pPr lvl="1" eaLnBrk="1" hangingPunct="1"/>
            <a:r>
              <a:rPr lang="cs-CZ" altLang="cs-CZ" sz="2400" dirty="0" smtClean="0"/>
              <a:t>introspekce</a:t>
            </a:r>
          </a:p>
          <a:p>
            <a:pPr lvl="1"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Vnější činitelé </a:t>
            </a:r>
            <a:r>
              <a:rPr lang="cs-CZ" altLang="cs-CZ" sz="4000" dirty="0"/>
              <a:t>formování dojmu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Vliv výběru a řazení informací: </a:t>
            </a:r>
          </a:p>
          <a:p>
            <a:pPr lvl="1" eaLnBrk="1" hangingPunct="1"/>
            <a:r>
              <a:rPr lang="cs-CZ" altLang="cs-CZ" sz="2400" dirty="0"/>
              <a:t>Důležité</a:t>
            </a:r>
          </a:p>
          <a:p>
            <a:pPr lvl="1" eaLnBrk="1" hangingPunct="1"/>
            <a:r>
              <a:rPr lang="cs-CZ" altLang="cs-CZ" sz="2400" dirty="0"/>
              <a:t>První</a:t>
            </a:r>
          </a:p>
          <a:p>
            <a:pPr lvl="1" eaLnBrk="1" hangingPunct="1"/>
            <a:r>
              <a:rPr lang="cs-CZ" altLang="cs-CZ" sz="2400" dirty="0"/>
              <a:t>Výrazné</a:t>
            </a:r>
          </a:p>
          <a:p>
            <a:pPr lvl="1" eaLnBrk="1" hangingPunct="1"/>
            <a:r>
              <a:rPr lang="cs-CZ" altLang="cs-CZ" sz="2400" dirty="0" smtClean="0"/>
              <a:t>Frekventované</a:t>
            </a:r>
          </a:p>
          <a:p>
            <a:pPr eaLnBrk="1" hangingPunct="1"/>
            <a:r>
              <a:rPr lang="cs-CZ" altLang="cs-CZ" dirty="0" smtClean="0"/>
              <a:t>Kontext situace (kde, s kým, okolnosti)</a:t>
            </a:r>
          </a:p>
          <a:p>
            <a:pPr eaLnBrk="1" hangingPunct="1"/>
            <a:r>
              <a:rPr lang="cs-CZ" altLang="cs-CZ" dirty="0" smtClean="0"/>
              <a:t>Vliv </a:t>
            </a:r>
            <a:r>
              <a:rPr lang="cs-CZ" altLang="cs-CZ" dirty="0"/>
              <a:t>sociálního </a:t>
            </a:r>
            <a:r>
              <a:rPr lang="cs-CZ" altLang="cs-CZ" dirty="0" smtClean="0"/>
              <a:t>prostředí (mínění, tlak)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6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Vnitřní </a:t>
            </a:r>
            <a:r>
              <a:rPr lang="cs-CZ" altLang="cs-CZ" sz="4000" dirty="0" smtClean="0"/>
              <a:t>faktory utváření dojmu I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subjektivní překážky poznávání osobnosti</a:t>
            </a:r>
          </a:p>
          <a:p>
            <a:pPr eaLnBrk="1" hangingPunct="1"/>
            <a:r>
              <a:rPr lang="cs-CZ" altLang="cs-CZ" sz="2800" dirty="0"/>
              <a:t>Aspekt </a:t>
            </a:r>
            <a:r>
              <a:rPr lang="cs-CZ" altLang="cs-CZ" sz="2800" b="1" dirty="0"/>
              <a:t>atributivní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lvl="1" eaLnBrk="1" hangingPunct="1"/>
            <a:r>
              <a:rPr lang="cs-CZ" altLang="cs-CZ" sz="2000" dirty="0" smtClean="0"/>
              <a:t>Subjektivní usuzování </a:t>
            </a:r>
            <a:r>
              <a:rPr lang="cs-CZ" altLang="cs-CZ" sz="2000" dirty="0"/>
              <a:t>o příčinách </a:t>
            </a:r>
            <a:r>
              <a:rPr lang="cs-CZ" altLang="cs-CZ" sz="2000" dirty="0" smtClean="0"/>
              <a:t>chování, také na základě toho vyvozujeme závěry o jejich vlastnostech </a:t>
            </a:r>
            <a:endParaRPr lang="cs-CZ" altLang="cs-CZ" sz="2000" dirty="0"/>
          </a:p>
          <a:p>
            <a:pPr lvl="1" eaLnBrk="1" hangingPunct="1"/>
            <a:r>
              <a:rPr lang="cs-CZ" altLang="cs-CZ" sz="2400" dirty="0"/>
              <a:t>Základní </a:t>
            </a:r>
            <a:r>
              <a:rPr lang="cs-CZ" altLang="cs-CZ" sz="2400" dirty="0" err="1"/>
              <a:t>atribuční</a:t>
            </a:r>
            <a:r>
              <a:rPr lang="cs-CZ" altLang="cs-CZ" sz="2400" dirty="0"/>
              <a:t> chyba </a:t>
            </a:r>
            <a:r>
              <a:rPr lang="cs-CZ" altLang="cs-CZ" sz="2000" dirty="0"/>
              <a:t>(situační x dispoziční příčiny chování vlastního a jiných osob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Egocentrický sklon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sebeprosazující</a:t>
            </a:r>
            <a:r>
              <a:rPr lang="cs-CZ" altLang="cs-CZ" sz="2000" dirty="0" smtClean="0"/>
              <a:t> (připisuji si větší podíl na úspěchu) </a:t>
            </a:r>
            <a:r>
              <a:rPr lang="cs-CZ" altLang="cs-CZ" sz="2000" dirty="0" err="1" smtClean="0"/>
              <a:t>sebeochraňující</a:t>
            </a:r>
            <a:r>
              <a:rPr lang="cs-CZ" altLang="cs-CZ" sz="2000" dirty="0" smtClean="0"/>
              <a:t> (odmítám odpovědnost za neúspěch)</a:t>
            </a:r>
            <a:endParaRPr lang="cs-CZ" altLang="cs-CZ" sz="2000" dirty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dirty="0"/>
              <a:t>očekávání (</a:t>
            </a:r>
            <a:r>
              <a:rPr lang="cs-CZ" altLang="cs-CZ" sz="2800" b="1" dirty="0" err="1"/>
              <a:t>expektace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Sebenaplňující předpověď (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b="1" dirty="0"/>
              <a:t>afektivní</a:t>
            </a:r>
            <a:r>
              <a:rPr lang="cs-CZ" altLang="cs-CZ" sz="2800" dirty="0"/>
              <a:t> (emocionální)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altLang="cs-CZ" dirty="0"/>
              <a:t>Vnitřní faktory utváření dojmu </a:t>
            </a:r>
            <a:r>
              <a:rPr lang="cs-CZ" alt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Osobnostní </a:t>
            </a:r>
            <a:r>
              <a:rPr lang="cs-CZ" altLang="cs-CZ" sz="2800" dirty="0"/>
              <a:t>charakteristiky </a:t>
            </a:r>
          </a:p>
          <a:p>
            <a:pPr lvl="1" eaLnBrk="1" hangingPunct="1"/>
            <a:r>
              <a:rPr lang="cs-CZ" altLang="cs-CZ" sz="2400" dirty="0"/>
              <a:t>Sociální senzitivita (vnímavost k podnětům sociální povahy, schopnost registrovat a adekvátně vyhodnotit sociální podmínky života)</a:t>
            </a:r>
          </a:p>
          <a:p>
            <a:pPr lvl="1" eaLnBrk="1" hangingPunct="1"/>
            <a:r>
              <a:rPr lang="cs-CZ" altLang="cs-CZ" sz="2400" dirty="0" smtClean="0"/>
              <a:t>Neurotické</a:t>
            </a:r>
            <a:r>
              <a:rPr lang="cs-CZ" altLang="cs-CZ" sz="2400" dirty="0"/>
              <a:t>, psychotické tendence x vyrovnanost</a:t>
            </a:r>
          </a:p>
          <a:p>
            <a:pPr lvl="1" eaLnBrk="1" hangingPunct="1"/>
            <a:r>
              <a:rPr lang="cs-CZ" altLang="cs-CZ" sz="2400" dirty="0"/>
              <a:t>Sklon k unáhleným závěrům</a:t>
            </a:r>
          </a:p>
          <a:p>
            <a:pPr lvl="1" eaLnBrk="1" hangingPunct="1"/>
            <a:r>
              <a:rPr lang="cs-CZ" altLang="cs-CZ" sz="2400" dirty="0"/>
              <a:t>Vztahovačnost </a:t>
            </a:r>
          </a:p>
          <a:p>
            <a:pPr lvl="1" eaLnBrk="1" hangingPunct="1"/>
            <a:r>
              <a:rPr lang="cs-CZ" altLang="cs-CZ" sz="2400" dirty="0" smtClean="0"/>
              <a:t>Diagnostické schopnosti</a:t>
            </a:r>
          </a:p>
          <a:p>
            <a:pPr lvl="1" eaLnBrk="1" hangingPunct="1"/>
            <a:r>
              <a:rPr lang="cs-CZ" altLang="cs-CZ" sz="2400" dirty="0" smtClean="0"/>
              <a:t>Dostatek informací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Minulá </a:t>
            </a:r>
            <a:r>
              <a:rPr lang="cs-CZ" altLang="cs-CZ" sz="2400" dirty="0"/>
              <a:t>zkušenost</a:t>
            </a:r>
          </a:p>
          <a:p>
            <a:pPr eaLnBrk="1" hangingPunct="1"/>
            <a:r>
              <a:rPr lang="cs-CZ" altLang="cs-CZ" dirty="0" smtClean="0"/>
              <a:t>Fyzický </a:t>
            </a:r>
            <a:r>
              <a:rPr lang="cs-CZ" altLang="cs-CZ" dirty="0"/>
              <a:t>a psychický stav </a:t>
            </a:r>
          </a:p>
          <a:p>
            <a:pPr eaLnBrk="1" hangingPunct="1"/>
            <a:r>
              <a:rPr lang="cs-CZ" alt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Percepční efekty (chyby)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Haló efekt (redukce na hodnocení jednoho aspektu)</a:t>
            </a:r>
          </a:p>
          <a:p>
            <a:pPr eaLnBrk="1" hangingPunct="1"/>
            <a:r>
              <a:rPr lang="cs-CZ" altLang="cs-CZ" sz="2200" dirty="0" smtClean="0"/>
              <a:t>Implicitní teorie osobnosti (vztah mezi os. vlastnostmi) </a:t>
            </a:r>
          </a:p>
          <a:p>
            <a:pPr eaLnBrk="1" hangingPunct="1"/>
            <a:r>
              <a:rPr lang="cs-CZ" altLang="cs-CZ" sz="2200" dirty="0" smtClean="0"/>
              <a:t>Efekt generalizace</a:t>
            </a:r>
          </a:p>
          <a:p>
            <a:pPr eaLnBrk="1" hangingPunct="1"/>
            <a:r>
              <a:rPr lang="cs-CZ" altLang="cs-CZ" sz="2200" dirty="0" smtClean="0"/>
              <a:t>Logická chyba (neověřené, ale zní to logicky)</a:t>
            </a:r>
          </a:p>
          <a:p>
            <a:pPr eaLnBrk="1" hangingPunct="1"/>
            <a:r>
              <a:rPr lang="cs-CZ" altLang="cs-CZ" sz="2200" dirty="0" smtClean="0"/>
              <a:t>Efekt </a:t>
            </a:r>
            <a:r>
              <a:rPr lang="cs-CZ" altLang="cs-CZ" sz="2200" dirty="0" err="1" smtClean="0"/>
              <a:t>autoprojekce</a:t>
            </a:r>
            <a:r>
              <a:rPr lang="cs-CZ" altLang="cs-CZ" sz="2200" dirty="0" smtClean="0"/>
              <a:t> (sebe promítán do jiných)</a:t>
            </a:r>
          </a:p>
          <a:p>
            <a:pPr eaLnBrk="1" hangingPunct="1"/>
            <a:r>
              <a:rPr lang="cs-CZ" altLang="cs-CZ" sz="2200" dirty="0" smtClean="0"/>
              <a:t>Efekt intencionality (záměrnosti)</a:t>
            </a:r>
          </a:p>
          <a:p>
            <a:pPr eaLnBrk="1" hangingPunct="1"/>
            <a:r>
              <a:rPr lang="cs-CZ" altLang="cs-CZ" sz="2200" dirty="0" smtClean="0"/>
              <a:t>Efekt sociální pozice (vliv sociálního postavení)</a:t>
            </a:r>
          </a:p>
          <a:p>
            <a:pPr eaLnBrk="1" hangingPunct="1"/>
            <a:r>
              <a:rPr lang="cs-CZ" altLang="cs-CZ" sz="2200" dirty="0" err="1" smtClean="0"/>
              <a:t>Stereotypizace</a:t>
            </a:r>
            <a:r>
              <a:rPr lang="cs-CZ" altLang="cs-CZ" sz="2200" dirty="0" smtClean="0"/>
              <a:t> (auto- a </a:t>
            </a:r>
            <a:r>
              <a:rPr lang="cs-CZ" altLang="cs-CZ" sz="2200" dirty="0" err="1" smtClean="0"/>
              <a:t>heterostereotypy</a:t>
            </a:r>
            <a:r>
              <a:rPr lang="cs-CZ" altLang="cs-CZ" sz="2200" dirty="0" smtClean="0"/>
              <a:t>)</a:t>
            </a:r>
          </a:p>
          <a:p>
            <a:pPr eaLnBrk="1" hangingPunct="1"/>
            <a:r>
              <a:rPr lang="cs-CZ" altLang="cs-CZ" sz="2200" dirty="0" smtClean="0"/>
              <a:t>Chyba centrální tendence (široké </a:t>
            </a:r>
            <a:r>
              <a:rPr lang="cs-CZ" altLang="cs-CZ" sz="2200" smtClean="0"/>
              <a:t>pásmo průměru)</a:t>
            </a:r>
            <a:endParaRPr lang="cs-CZ" altLang="cs-CZ" sz="2200" dirty="0" smtClean="0"/>
          </a:p>
          <a:p>
            <a:pPr eaLnBrk="1" hangingPunct="1"/>
            <a:r>
              <a:rPr lang="cs-CZ" altLang="cs-CZ" sz="2200" dirty="0" smtClean="0"/>
              <a:t>Shovívavosti (+ osobní vztah)</a:t>
            </a:r>
          </a:p>
          <a:p>
            <a:pPr eaLnBrk="1" hangingPunct="1"/>
            <a:r>
              <a:rPr lang="cs-CZ" altLang="cs-CZ" sz="2200" dirty="0" err="1" smtClean="0"/>
              <a:t>Pygmalion</a:t>
            </a:r>
            <a:r>
              <a:rPr lang="cs-CZ" altLang="cs-CZ" sz="2200" dirty="0" smtClean="0"/>
              <a:t> efekt x Golem efekt</a:t>
            </a:r>
          </a:p>
          <a:p>
            <a:pPr eaLnBrk="1" hangingPunct="1"/>
            <a:r>
              <a:rPr lang="cs-CZ" altLang="cs-CZ" sz="2200" dirty="0" smtClean="0"/>
              <a:t>Efekt podobnosti a kontrastu </a:t>
            </a:r>
          </a:p>
          <a:p>
            <a:pPr eaLnBrk="1" hangingPunct="1"/>
            <a:r>
              <a:rPr lang="cs-CZ" altLang="cs-CZ" sz="2200" dirty="0" smtClean="0"/>
              <a:t>Předsudky </a:t>
            </a:r>
            <a:r>
              <a:rPr lang="cs-CZ" altLang="cs-CZ" sz="2200" dirty="0"/>
              <a:t>(nezdůvodněné pevné postoje)</a:t>
            </a:r>
          </a:p>
          <a:p>
            <a:pPr eaLnBrk="1" hangingPunct="1"/>
            <a:endParaRPr lang="cs-CZ" altLang="cs-CZ" sz="22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272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Sociální percepce</vt:lpstr>
      <vt:lpstr>Interpersonální percepce</vt:lpstr>
      <vt:lpstr>Vnější činitelé formování dojmu</vt:lpstr>
      <vt:lpstr>Vnitřní faktory utváření dojmu I </vt:lpstr>
      <vt:lpstr>Vnitřní faktory utváření dojmu  II</vt:lpstr>
      <vt:lpstr>Percepční efekty (chyby)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41</cp:revision>
  <dcterms:created xsi:type="dcterms:W3CDTF">2014-12-05T10:20:04Z</dcterms:created>
  <dcterms:modified xsi:type="dcterms:W3CDTF">2021-03-02T18:45:39Z</dcterms:modified>
</cp:coreProperties>
</file>