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7" r:id="rId4"/>
    <p:sldId id="265" r:id="rId5"/>
    <p:sldId id="268" r:id="rId6"/>
    <p:sldId id="266" r:id="rId7"/>
    <p:sldId id="262" r:id="rId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1CA9B-E2A6-4790-9543-3C9EE157EF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2873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BDD7E-97D3-4E59-AB4F-2726E04F2D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1611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560A4-076A-4AA8-B0CB-50558BABDE4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8879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C36C6-4007-43BA-BA42-92F746FA28C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6190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F6A88-EC6D-4D66-8BBD-2986D6B65D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7935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ABA57-2748-4383-9662-4F45057C2D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0742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C37D3-C44D-43E5-8532-7FBFFC060D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4836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CE1F8-79AE-4619-A40A-50D6423E385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7195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83C1A-0951-4393-843A-D82F197F20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1863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87F69-23F7-43AC-9A89-7F322FC9DAC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4586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C53114-5F48-4C68-ABF2-7B67ACC552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7150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ECA3A57-8384-4A2B-B483-2777EA5C1F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Sociální percepce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altLang="cs-CZ" smtClean="0"/>
              <a:t>Interpersonální percepce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eaLnBrk="1" hangingPunct="1"/>
            <a:r>
              <a:rPr lang="cs-CZ" altLang="cs-CZ" sz="2800" dirty="0" smtClean="0"/>
              <a:t>Vnímání složitého sociálního objektu </a:t>
            </a:r>
          </a:p>
          <a:p>
            <a:pPr lvl="1" eaLnBrk="1" hangingPunct="1">
              <a:buFontTx/>
              <a:buNone/>
            </a:pPr>
            <a:r>
              <a:rPr lang="cs-CZ" altLang="cs-CZ" sz="2400" dirty="0" smtClean="0"/>
              <a:t>= Vnímání vnějších znaků + interpretace chování  + vytváření hodnotících soudů + vyvození osobnostních charakteristik</a:t>
            </a:r>
          </a:p>
          <a:p>
            <a:pPr eaLnBrk="1" hangingPunct="1">
              <a:buFontTx/>
              <a:buNone/>
            </a:pPr>
            <a:r>
              <a:rPr lang="cs-CZ" altLang="cs-CZ" sz="2400" dirty="0" smtClean="0"/>
              <a:t>	= popis situace + vysvětlení příčin + charakteristika</a:t>
            </a:r>
          </a:p>
          <a:p>
            <a:pPr eaLnBrk="1" hangingPunct="1">
              <a:buFontTx/>
              <a:buNone/>
            </a:pPr>
            <a:r>
              <a:rPr lang="cs-CZ" altLang="cs-CZ" sz="2400" dirty="0" smtClean="0"/>
              <a:t>	= utváření dojmu </a:t>
            </a:r>
            <a:r>
              <a:rPr lang="cs-CZ" altLang="cs-CZ" sz="2400" smtClean="0"/>
              <a:t>o druhé osobě</a:t>
            </a:r>
            <a:endParaRPr lang="cs-CZ" altLang="cs-CZ" sz="2400" dirty="0" smtClean="0"/>
          </a:p>
          <a:p>
            <a:pPr eaLnBrk="1" hangingPunct="1"/>
            <a:r>
              <a:rPr lang="cs-CZ" altLang="cs-CZ" sz="2800" dirty="0" smtClean="0"/>
              <a:t>Zdroje: </a:t>
            </a:r>
          </a:p>
          <a:p>
            <a:pPr lvl="1" eaLnBrk="1" hangingPunct="1"/>
            <a:r>
              <a:rPr lang="cs-CZ" altLang="cs-CZ" sz="2400" dirty="0" smtClean="0"/>
              <a:t>informace z vlastní zkušenosti, </a:t>
            </a:r>
          </a:p>
          <a:p>
            <a:pPr lvl="1" eaLnBrk="1" hangingPunct="1"/>
            <a:r>
              <a:rPr lang="cs-CZ" altLang="cs-CZ" sz="2400" dirty="0" smtClean="0"/>
              <a:t>zprostředkované, </a:t>
            </a:r>
          </a:p>
          <a:p>
            <a:pPr lvl="1" eaLnBrk="1" hangingPunct="1"/>
            <a:r>
              <a:rPr lang="cs-CZ" altLang="cs-CZ" sz="2400" dirty="0" smtClean="0"/>
              <a:t>z kontextu, </a:t>
            </a:r>
          </a:p>
          <a:p>
            <a:pPr lvl="1" eaLnBrk="1" hangingPunct="1"/>
            <a:r>
              <a:rPr lang="cs-CZ" altLang="cs-CZ" sz="2400" dirty="0" smtClean="0"/>
              <a:t>introspekce</a:t>
            </a:r>
          </a:p>
          <a:p>
            <a:pPr lvl="1" eaLnBrk="1" hangingPunct="1"/>
            <a:endParaRPr lang="cs-CZ" altLang="cs-CZ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000" dirty="0" smtClean="0"/>
              <a:t>Vnější činitelé </a:t>
            </a:r>
            <a:r>
              <a:rPr lang="cs-CZ" altLang="cs-CZ" sz="4000" dirty="0"/>
              <a:t>formování dojmu</a:t>
            </a:r>
            <a:endParaRPr lang="cs-CZ" sz="4000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z="2800" dirty="0"/>
              <a:t>Vliv výběru a řazení informací: </a:t>
            </a:r>
          </a:p>
          <a:p>
            <a:pPr lvl="1" eaLnBrk="1" hangingPunct="1"/>
            <a:r>
              <a:rPr lang="cs-CZ" altLang="cs-CZ" sz="2400" dirty="0"/>
              <a:t>Důležité</a:t>
            </a:r>
          </a:p>
          <a:p>
            <a:pPr lvl="1" eaLnBrk="1" hangingPunct="1"/>
            <a:r>
              <a:rPr lang="cs-CZ" altLang="cs-CZ" sz="2400" dirty="0"/>
              <a:t>První</a:t>
            </a:r>
          </a:p>
          <a:p>
            <a:pPr lvl="1" eaLnBrk="1" hangingPunct="1"/>
            <a:r>
              <a:rPr lang="cs-CZ" altLang="cs-CZ" sz="2400" dirty="0"/>
              <a:t>Výrazné</a:t>
            </a:r>
          </a:p>
          <a:p>
            <a:pPr lvl="1" eaLnBrk="1" hangingPunct="1"/>
            <a:r>
              <a:rPr lang="cs-CZ" altLang="cs-CZ" sz="2400" dirty="0" smtClean="0"/>
              <a:t>Frekventované</a:t>
            </a:r>
          </a:p>
          <a:p>
            <a:pPr eaLnBrk="1" hangingPunct="1"/>
            <a:r>
              <a:rPr lang="cs-CZ" altLang="cs-CZ" dirty="0" smtClean="0"/>
              <a:t>Kontext situace (kde, s kým, okolnosti)</a:t>
            </a:r>
          </a:p>
          <a:p>
            <a:pPr eaLnBrk="1" hangingPunct="1"/>
            <a:r>
              <a:rPr lang="cs-CZ" altLang="cs-CZ" dirty="0" smtClean="0"/>
              <a:t>Vliv </a:t>
            </a:r>
            <a:r>
              <a:rPr lang="cs-CZ" altLang="cs-CZ" dirty="0"/>
              <a:t>sociálního </a:t>
            </a:r>
            <a:r>
              <a:rPr lang="cs-CZ" altLang="cs-CZ" dirty="0" smtClean="0"/>
              <a:t>prostředí (mínění, tlak) 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2638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dirty="0"/>
              <a:t>Vnitřní </a:t>
            </a:r>
            <a:r>
              <a:rPr lang="cs-CZ" altLang="cs-CZ" sz="4000" dirty="0" smtClean="0"/>
              <a:t>faktory utváření dojmu I 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cs-CZ" altLang="cs-CZ" sz="2800" dirty="0">
                <a:solidFill>
                  <a:schemeClr val="accent1">
                    <a:lumMod val="75000"/>
                  </a:schemeClr>
                </a:solidFill>
              </a:rPr>
              <a:t>=</a:t>
            </a:r>
            <a:r>
              <a:rPr lang="cs-CZ" altLang="cs-CZ" sz="2800" dirty="0" smtClean="0">
                <a:solidFill>
                  <a:schemeClr val="accent1">
                    <a:lumMod val="75000"/>
                  </a:schemeClr>
                </a:solidFill>
              </a:rPr>
              <a:t>subjektivní překážky poznávání osobnosti</a:t>
            </a:r>
          </a:p>
          <a:p>
            <a:pPr eaLnBrk="1" hangingPunct="1"/>
            <a:r>
              <a:rPr lang="cs-CZ" altLang="cs-CZ" sz="2800" dirty="0"/>
              <a:t>Aspekt </a:t>
            </a:r>
            <a:r>
              <a:rPr lang="cs-CZ" altLang="cs-CZ" sz="2800" b="1" dirty="0"/>
              <a:t>atributivní</a:t>
            </a:r>
            <a:r>
              <a:rPr lang="cs-CZ" altLang="cs-CZ" sz="2800" dirty="0"/>
              <a:t> </a:t>
            </a:r>
            <a:endParaRPr lang="cs-CZ" altLang="cs-CZ" sz="2800" dirty="0" smtClean="0"/>
          </a:p>
          <a:p>
            <a:pPr lvl="1" eaLnBrk="1" hangingPunct="1"/>
            <a:r>
              <a:rPr lang="cs-CZ" altLang="cs-CZ" sz="2000" dirty="0" smtClean="0"/>
              <a:t>Subjektivní usuzování </a:t>
            </a:r>
            <a:r>
              <a:rPr lang="cs-CZ" altLang="cs-CZ" sz="2000" dirty="0"/>
              <a:t>o příčinách </a:t>
            </a:r>
            <a:r>
              <a:rPr lang="cs-CZ" altLang="cs-CZ" sz="2000" dirty="0" smtClean="0"/>
              <a:t>chování, také na základě toho vyvozujeme závěry o jejich vlastnostech </a:t>
            </a:r>
            <a:endParaRPr lang="cs-CZ" altLang="cs-CZ" sz="2000" dirty="0"/>
          </a:p>
          <a:p>
            <a:pPr lvl="1" eaLnBrk="1" hangingPunct="1"/>
            <a:r>
              <a:rPr lang="cs-CZ" altLang="cs-CZ" sz="2400" dirty="0"/>
              <a:t>Základní </a:t>
            </a:r>
            <a:r>
              <a:rPr lang="cs-CZ" altLang="cs-CZ" sz="2400" dirty="0" err="1"/>
              <a:t>atribuční</a:t>
            </a:r>
            <a:r>
              <a:rPr lang="cs-CZ" altLang="cs-CZ" sz="2400" dirty="0"/>
              <a:t> chyba </a:t>
            </a:r>
            <a:r>
              <a:rPr lang="cs-CZ" altLang="cs-CZ" sz="2000" dirty="0"/>
              <a:t>(situační x dispoziční příčiny chování vlastního a jiných osob</a:t>
            </a:r>
            <a:r>
              <a:rPr lang="cs-CZ" altLang="cs-CZ" sz="2000" dirty="0" smtClean="0"/>
              <a:t>)</a:t>
            </a:r>
          </a:p>
          <a:p>
            <a:pPr lvl="1" eaLnBrk="1" hangingPunct="1"/>
            <a:r>
              <a:rPr lang="cs-CZ" altLang="cs-CZ" sz="2400" dirty="0" smtClean="0"/>
              <a:t>Egocentrický sklon </a:t>
            </a:r>
            <a:r>
              <a:rPr lang="cs-CZ" altLang="cs-CZ" sz="2000" dirty="0" smtClean="0"/>
              <a:t>– </a:t>
            </a:r>
            <a:r>
              <a:rPr lang="cs-CZ" altLang="cs-CZ" sz="2000" dirty="0" err="1" smtClean="0"/>
              <a:t>sebeprosazující</a:t>
            </a:r>
            <a:r>
              <a:rPr lang="cs-CZ" altLang="cs-CZ" sz="2000" dirty="0" smtClean="0"/>
              <a:t> (připisuji si větší podíl na úspěchu) </a:t>
            </a:r>
            <a:r>
              <a:rPr lang="cs-CZ" altLang="cs-CZ" sz="2000" dirty="0" err="1" smtClean="0"/>
              <a:t>sebeochraňující</a:t>
            </a:r>
            <a:r>
              <a:rPr lang="cs-CZ" altLang="cs-CZ" sz="2000" dirty="0" smtClean="0"/>
              <a:t> (odmítám odpovědnost za neúspěch)</a:t>
            </a:r>
            <a:endParaRPr lang="cs-CZ" altLang="cs-CZ" sz="2000" dirty="0"/>
          </a:p>
          <a:p>
            <a:pPr eaLnBrk="1" hangingPunct="1"/>
            <a:r>
              <a:rPr lang="cs-CZ" altLang="cs-CZ" sz="2800" dirty="0" smtClean="0"/>
              <a:t>Aspekt </a:t>
            </a:r>
            <a:r>
              <a:rPr lang="cs-CZ" altLang="cs-CZ" sz="2800" dirty="0"/>
              <a:t>očekávání (</a:t>
            </a:r>
            <a:r>
              <a:rPr lang="cs-CZ" altLang="cs-CZ" sz="2800" b="1" dirty="0" err="1"/>
              <a:t>expektace</a:t>
            </a:r>
            <a:r>
              <a:rPr lang="cs-CZ" altLang="cs-CZ" sz="2800" dirty="0" smtClean="0"/>
              <a:t>)</a:t>
            </a:r>
          </a:p>
          <a:p>
            <a:pPr lvl="1" eaLnBrk="1" hangingPunct="1"/>
            <a:r>
              <a:rPr lang="cs-CZ" altLang="cs-CZ" sz="2400" dirty="0" smtClean="0"/>
              <a:t>Sebenaplňující předpověď (</a:t>
            </a:r>
            <a:r>
              <a:rPr lang="cs-CZ" sz="2400" dirty="0" err="1" smtClean="0"/>
              <a:t>Rosenthalův</a:t>
            </a:r>
            <a:r>
              <a:rPr lang="cs-CZ" sz="2400" dirty="0" smtClean="0"/>
              <a:t> efekt)</a:t>
            </a:r>
            <a:endParaRPr lang="cs-CZ" altLang="cs-CZ" sz="2400" dirty="0" smtClean="0"/>
          </a:p>
          <a:p>
            <a:pPr eaLnBrk="1" hangingPunct="1"/>
            <a:r>
              <a:rPr lang="cs-CZ" altLang="cs-CZ" sz="2800" dirty="0" smtClean="0"/>
              <a:t>Aspekt </a:t>
            </a:r>
            <a:r>
              <a:rPr lang="cs-CZ" altLang="cs-CZ" sz="2800" b="1" dirty="0"/>
              <a:t>afektivní</a:t>
            </a:r>
            <a:r>
              <a:rPr lang="cs-CZ" altLang="cs-CZ" sz="2800" dirty="0"/>
              <a:t> (emocionální) </a:t>
            </a:r>
          </a:p>
          <a:p>
            <a:pPr eaLnBrk="1" hangingPunct="1"/>
            <a:endParaRPr lang="cs-CZ" altLang="cs-CZ" sz="2800" dirty="0" smtClean="0"/>
          </a:p>
          <a:p>
            <a:pPr eaLnBrk="1" hangingPunct="1"/>
            <a:endParaRPr lang="cs-CZ" alt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altLang="cs-CZ" dirty="0"/>
              <a:t>Vnitřní faktory utváření dojmu </a:t>
            </a:r>
            <a:r>
              <a:rPr lang="cs-CZ" altLang="cs-CZ" dirty="0" smtClean="0"/>
              <a:t>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/>
          <a:lstStyle/>
          <a:p>
            <a:pPr eaLnBrk="1" hangingPunct="1"/>
            <a:r>
              <a:rPr lang="cs-CZ" altLang="cs-CZ" sz="2800" dirty="0" smtClean="0"/>
              <a:t>Osobnostní </a:t>
            </a:r>
            <a:r>
              <a:rPr lang="cs-CZ" altLang="cs-CZ" sz="2800" dirty="0"/>
              <a:t>charakteristiky </a:t>
            </a:r>
          </a:p>
          <a:p>
            <a:pPr lvl="1" eaLnBrk="1" hangingPunct="1"/>
            <a:r>
              <a:rPr lang="cs-CZ" altLang="cs-CZ" sz="2400" dirty="0"/>
              <a:t>Sociální senzitivita (vnímavost k podnětům sociální povahy, schopnost registrovat a adekvátně vyhodnotit sociální podmínky života)</a:t>
            </a:r>
          </a:p>
          <a:p>
            <a:pPr lvl="1" eaLnBrk="1" hangingPunct="1"/>
            <a:r>
              <a:rPr lang="cs-CZ" altLang="cs-CZ" sz="2400" dirty="0" smtClean="0"/>
              <a:t>Neurotické</a:t>
            </a:r>
            <a:r>
              <a:rPr lang="cs-CZ" altLang="cs-CZ" sz="2400" dirty="0"/>
              <a:t>, psychotické tendence x vyrovnanost</a:t>
            </a:r>
          </a:p>
          <a:p>
            <a:pPr lvl="1" eaLnBrk="1" hangingPunct="1"/>
            <a:r>
              <a:rPr lang="cs-CZ" altLang="cs-CZ" sz="2400" dirty="0"/>
              <a:t>Sklon k unáhleným závěrům</a:t>
            </a:r>
          </a:p>
          <a:p>
            <a:pPr lvl="1" eaLnBrk="1" hangingPunct="1"/>
            <a:r>
              <a:rPr lang="cs-CZ" altLang="cs-CZ" sz="2400" dirty="0"/>
              <a:t>Vztahovačnost </a:t>
            </a:r>
          </a:p>
          <a:p>
            <a:pPr lvl="1" eaLnBrk="1" hangingPunct="1"/>
            <a:r>
              <a:rPr lang="cs-CZ" altLang="cs-CZ" sz="2400" dirty="0" smtClean="0"/>
              <a:t>Diagnostické schopnosti</a:t>
            </a:r>
          </a:p>
          <a:p>
            <a:pPr lvl="1" eaLnBrk="1" hangingPunct="1"/>
            <a:r>
              <a:rPr lang="cs-CZ" altLang="cs-CZ" sz="2400" dirty="0" smtClean="0"/>
              <a:t>Dostatek informací</a:t>
            </a:r>
            <a:endParaRPr lang="cs-CZ" altLang="cs-CZ" sz="2400" dirty="0"/>
          </a:p>
          <a:p>
            <a:pPr lvl="1" eaLnBrk="1" hangingPunct="1"/>
            <a:r>
              <a:rPr lang="cs-CZ" altLang="cs-CZ" sz="2400" dirty="0" smtClean="0"/>
              <a:t>Minulá </a:t>
            </a:r>
            <a:r>
              <a:rPr lang="cs-CZ" altLang="cs-CZ" sz="2400" dirty="0"/>
              <a:t>zkušenost</a:t>
            </a:r>
          </a:p>
          <a:p>
            <a:pPr eaLnBrk="1" hangingPunct="1"/>
            <a:r>
              <a:rPr lang="cs-CZ" altLang="cs-CZ" dirty="0" smtClean="0"/>
              <a:t>Fyzický </a:t>
            </a:r>
            <a:r>
              <a:rPr lang="cs-CZ" altLang="cs-CZ" dirty="0"/>
              <a:t>a psychický stav </a:t>
            </a:r>
          </a:p>
          <a:p>
            <a:pPr eaLnBrk="1" hangingPunct="1"/>
            <a:r>
              <a:rPr lang="cs-CZ" altLang="cs-CZ" dirty="0"/>
              <a:t>Motivace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341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850106"/>
          </a:xfrm>
        </p:spPr>
        <p:txBody>
          <a:bodyPr/>
          <a:lstStyle/>
          <a:p>
            <a:pPr eaLnBrk="1" hangingPunct="1"/>
            <a:r>
              <a:rPr lang="cs-CZ" altLang="cs-CZ" sz="4000" dirty="0" smtClean="0"/>
              <a:t>Percepční efekty (chyby)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eaLnBrk="1" hangingPunct="1"/>
            <a:r>
              <a:rPr lang="cs-CZ" altLang="cs-CZ" sz="2200" dirty="0" smtClean="0"/>
              <a:t>Haló efekt (redukce na hodnocení jednoho aspektu)</a:t>
            </a:r>
          </a:p>
          <a:p>
            <a:pPr eaLnBrk="1" hangingPunct="1"/>
            <a:r>
              <a:rPr lang="cs-CZ" altLang="cs-CZ" sz="2200" dirty="0" smtClean="0"/>
              <a:t>Implicitní teorie osobnosti (vztah mezi os. vlastnostmi) </a:t>
            </a:r>
          </a:p>
          <a:p>
            <a:pPr eaLnBrk="1" hangingPunct="1"/>
            <a:r>
              <a:rPr lang="cs-CZ" altLang="cs-CZ" sz="2200" dirty="0" smtClean="0"/>
              <a:t>Efekt generalizace</a:t>
            </a:r>
          </a:p>
          <a:p>
            <a:pPr eaLnBrk="1" hangingPunct="1"/>
            <a:r>
              <a:rPr lang="cs-CZ" altLang="cs-CZ" sz="2200" dirty="0" smtClean="0"/>
              <a:t>Logická chyba (neověřené, ale zní to logicky)</a:t>
            </a:r>
          </a:p>
          <a:p>
            <a:pPr eaLnBrk="1" hangingPunct="1"/>
            <a:r>
              <a:rPr lang="cs-CZ" altLang="cs-CZ" sz="2200" dirty="0" smtClean="0"/>
              <a:t>Efekt </a:t>
            </a:r>
            <a:r>
              <a:rPr lang="cs-CZ" altLang="cs-CZ" sz="2200" dirty="0" err="1" smtClean="0"/>
              <a:t>autoprojekce</a:t>
            </a:r>
            <a:r>
              <a:rPr lang="cs-CZ" altLang="cs-CZ" sz="2200" dirty="0" smtClean="0"/>
              <a:t> (sebe promítán do jiných)</a:t>
            </a:r>
          </a:p>
          <a:p>
            <a:pPr eaLnBrk="1" hangingPunct="1"/>
            <a:r>
              <a:rPr lang="cs-CZ" altLang="cs-CZ" sz="2200" dirty="0" smtClean="0"/>
              <a:t>Efekt intencionality (záměrnosti)</a:t>
            </a:r>
          </a:p>
          <a:p>
            <a:pPr eaLnBrk="1" hangingPunct="1"/>
            <a:r>
              <a:rPr lang="cs-CZ" altLang="cs-CZ" sz="2200" dirty="0" smtClean="0"/>
              <a:t>Efekt sociální pozice (vliv sociálního postavení)</a:t>
            </a:r>
          </a:p>
          <a:p>
            <a:pPr eaLnBrk="1" hangingPunct="1"/>
            <a:r>
              <a:rPr lang="cs-CZ" altLang="cs-CZ" sz="2200" dirty="0" err="1" smtClean="0"/>
              <a:t>Stereotypizace</a:t>
            </a:r>
            <a:r>
              <a:rPr lang="cs-CZ" altLang="cs-CZ" sz="2200" dirty="0" smtClean="0"/>
              <a:t> (auto- a </a:t>
            </a:r>
            <a:r>
              <a:rPr lang="cs-CZ" altLang="cs-CZ" sz="2200" dirty="0" err="1" smtClean="0"/>
              <a:t>heterostereotypy</a:t>
            </a:r>
            <a:r>
              <a:rPr lang="cs-CZ" altLang="cs-CZ" sz="2200" dirty="0" smtClean="0"/>
              <a:t>)</a:t>
            </a:r>
          </a:p>
          <a:p>
            <a:pPr eaLnBrk="1" hangingPunct="1"/>
            <a:r>
              <a:rPr lang="cs-CZ" altLang="cs-CZ" sz="2200" dirty="0" smtClean="0"/>
              <a:t>Chyba centrální tendence (široké </a:t>
            </a:r>
            <a:r>
              <a:rPr lang="cs-CZ" altLang="cs-CZ" sz="2200" smtClean="0"/>
              <a:t>pásmo průměru)</a:t>
            </a:r>
            <a:endParaRPr lang="cs-CZ" altLang="cs-CZ" sz="2200" dirty="0" smtClean="0"/>
          </a:p>
          <a:p>
            <a:pPr eaLnBrk="1" hangingPunct="1"/>
            <a:r>
              <a:rPr lang="cs-CZ" altLang="cs-CZ" sz="2200" dirty="0" smtClean="0"/>
              <a:t>Shovívavosti (+ osobní vztah)</a:t>
            </a:r>
          </a:p>
          <a:p>
            <a:pPr eaLnBrk="1" hangingPunct="1"/>
            <a:r>
              <a:rPr lang="cs-CZ" altLang="cs-CZ" sz="2200" dirty="0" err="1" smtClean="0"/>
              <a:t>Pygmalion</a:t>
            </a:r>
            <a:r>
              <a:rPr lang="cs-CZ" altLang="cs-CZ" sz="2200" dirty="0" smtClean="0"/>
              <a:t> efekt x Golem efekt</a:t>
            </a:r>
          </a:p>
          <a:p>
            <a:pPr eaLnBrk="1" hangingPunct="1"/>
            <a:r>
              <a:rPr lang="cs-CZ" altLang="cs-CZ" sz="2200" dirty="0" smtClean="0"/>
              <a:t>Efekt podobnosti a kontrastu </a:t>
            </a:r>
          </a:p>
          <a:p>
            <a:pPr eaLnBrk="1" hangingPunct="1"/>
            <a:r>
              <a:rPr lang="cs-CZ" altLang="cs-CZ" sz="2200" dirty="0" smtClean="0"/>
              <a:t>Předsudky </a:t>
            </a:r>
            <a:r>
              <a:rPr lang="cs-CZ" altLang="cs-CZ" sz="2200" dirty="0"/>
              <a:t>(nezdůvodněné pevné postoje)</a:t>
            </a:r>
          </a:p>
          <a:p>
            <a:pPr eaLnBrk="1" hangingPunct="1"/>
            <a:endParaRPr lang="cs-CZ" altLang="cs-CZ" sz="2200" dirty="0" smtClean="0"/>
          </a:p>
          <a:p>
            <a:pPr eaLnBrk="1" hangingPunct="1"/>
            <a:endParaRPr lang="cs-CZ" altLang="cs-CZ" dirty="0" smtClean="0"/>
          </a:p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Děkuji za pozornost</a:t>
            </a:r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272</Words>
  <Application>Microsoft Office PowerPoint</Application>
  <PresentationFormat>Předvádění na obrazovce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Výchozí návrh</vt:lpstr>
      <vt:lpstr>Sociální percepce</vt:lpstr>
      <vt:lpstr>Interpersonální percepce</vt:lpstr>
      <vt:lpstr>Vnější činitelé formování dojmu</vt:lpstr>
      <vt:lpstr>Vnitřní faktory utváření dojmu I </vt:lpstr>
      <vt:lpstr>Vnitřní faktory utváření dojmu  II</vt:lpstr>
      <vt:lpstr>Percepční efekty (chyby)</vt:lpstr>
      <vt:lpstr>Děkuji za pozornost</vt:lpstr>
    </vt:vector>
  </TitlesOfParts>
  <Company>PdF UP Olomouc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Tvořivost</dc:title>
  <dc:creator>urbanove</dc:creator>
  <cp:lastModifiedBy>EVA</cp:lastModifiedBy>
  <cp:revision>41</cp:revision>
  <dcterms:created xsi:type="dcterms:W3CDTF">2014-12-05T10:20:04Z</dcterms:created>
  <dcterms:modified xsi:type="dcterms:W3CDTF">2021-03-02T18:45:39Z</dcterms:modified>
</cp:coreProperties>
</file>