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70" r:id="rId8"/>
    <p:sldId id="271" r:id="rId9"/>
    <p:sldId id="26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79C8-6E66-43E7-BDE4-9C2845F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0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2348-7C1E-44B3-9810-D83E747D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9971-6D7D-4B03-83D8-D995AD644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7EE1-6420-454A-9D36-5303424B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2C29-3EFA-43D1-B39D-E0B1DF74E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D564-42F1-4C6B-AB1C-70606E16E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F2E8-F4C2-4FD5-9C38-2117F6AB9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3D7C-3CEE-45D4-B93A-826E791D4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0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5D23-E6A5-453C-A2B7-30B9969C1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3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D900-7DCD-4F6A-8687-B71A4C0E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E106-40FA-44E6-BFBB-3089CDCD0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05E8D-2E95-44B1-BA32-57E1FEBD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Školní třída jako sociální </a:t>
            </a:r>
            <a:r>
              <a:rPr lang="cs-CZ" altLang="cs-CZ" dirty="0" smtClean="0"/>
              <a:t>skupina</a:t>
            </a:r>
            <a:br>
              <a:rPr lang="cs-CZ" altLang="cs-CZ" dirty="0" smtClean="0"/>
            </a:br>
            <a:r>
              <a:rPr lang="cs-CZ" altLang="cs-CZ" dirty="0" smtClean="0"/>
              <a:t>Skupinové jevy, konformita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Sociální skupina vymezení,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640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interakce mezi lidmi trvá delší dobu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členové vnímají skupinu jako skupinu a sebe jako její členy,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normy, systém hodnot a systém sankcí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vědomí společného cíle či vlastního účelu,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motivace setrvávat ve skupině, skupina uspokojuje jejich potřeby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Skupinová struktura a dynamika, koheze skupiny</a:t>
            </a:r>
            <a:endParaRPr lang="cs-CZ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Klasifikace skupin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3272" cy="4784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Malé x střední x velké</a:t>
            </a:r>
          </a:p>
          <a:p>
            <a:pPr eaLnBrk="1" hangingPunct="1"/>
            <a:r>
              <a:rPr lang="cs-CZ" altLang="cs-CZ" sz="2800" dirty="0" smtClean="0"/>
              <a:t>Primární x sekundární</a:t>
            </a:r>
          </a:p>
          <a:p>
            <a:pPr eaLnBrk="1" hangingPunct="1"/>
            <a:r>
              <a:rPr lang="cs-CZ" altLang="cs-CZ" sz="2800" dirty="0" smtClean="0"/>
              <a:t>Formální  x neformální</a:t>
            </a:r>
          </a:p>
          <a:p>
            <a:pPr eaLnBrk="1" hangingPunct="1"/>
            <a:r>
              <a:rPr lang="cs-CZ" altLang="cs-CZ" sz="2800" dirty="0" smtClean="0"/>
              <a:t>Členské x vztažné</a:t>
            </a:r>
          </a:p>
          <a:p>
            <a:pPr eaLnBrk="1" hangingPunct="1"/>
            <a:r>
              <a:rPr lang="cs-CZ" altLang="cs-CZ" sz="2800" dirty="0" smtClean="0"/>
              <a:t>Podle účelu vzniku (sousedské, zájmové, sportovní, pracovní, studijní….)</a:t>
            </a:r>
          </a:p>
          <a:p>
            <a:pPr eaLnBrk="1" hangingPunct="1"/>
            <a:r>
              <a:rPr lang="cs-CZ" altLang="cs-CZ" sz="2800" dirty="0" smtClean="0"/>
              <a:t>Podle hodnotové orientace (pozitivní x negativní)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pozice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Vymezení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postavení ve vztahu k ostatním členům skupiny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 hlediska míry osobní moci: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vůdce či vedoucí (dominující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pomocníci (aktivní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souputníci (závislé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pasivní členové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okrajoví, periferní členové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 z hlediska popularity u ostatních členů skupiny: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populární osoby (přitažlivé pro většinu členů)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oblíbené osoby (přitažlivé pro mnohé členy)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akceptované osoby (preferuje je část skupiny)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trpěné osoby ( preferovány jen někým)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mimostojící</a:t>
            </a:r>
            <a:r>
              <a:rPr lang="cs-CZ" altLang="cs-CZ" sz="2000" dirty="0" smtClean="0"/>
              <a:t> osoby (nepreferuje je nikdo ze skupiny)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Pozice není neměnná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Vymezení</a:t>
            </a:r>
          </a:p>
          <a:p>
            <a:pPr lvl="1" eaLnBrk="1" hangingPunct="1"/>
            <a:r>
              <a:rPr lang="cs-CZ" altLang="cs-CZ" sz="2400" dirty="0" smtClean="0"/>
              <a:t>Standard chování, které ostatní od jedince očekávají v souvislosti s jeho pozicí</a:t>
            </a:r>
          </a:p>
          <a:p>
            <a:pPr lvl="1" eaLnBrk="1" hangingPunct="1"/>
            <a:r>
              <a:rPr lang="cs-CZ" altLang="cs-CZ" sz="2400" dirty="0" smtClean="0"/>
              <a:t>Skládá se z vnitřních a vnějších znaků (oblečení, gesta, názory, pohnutky…)</a:t>
            </a:r>
          </a:p>
          <a:p>
            <a:pPr lvl="1" eaLnBrk="1" hangingPunct="1"/>
            <a:r>
              <a:rPr lang="cs-CZ" altLang="cs-CZ" sz="2400" dirty="0" smtClean="0"/>
              <a:t>Podléhá sociální kontrole a sankcím</a:t>
            </a:r>
          </a:p>
          <a:p>
            <a:pPr eaLnBrk="1" hangingPunct="1"/>
            <a:r>
              <a:rPr lang="cs-CZ" altLang="cs-CZ" sz="2800" dirty="0" smtClean="0"/>
              <a:t>Přijímání sociální role </a:t>
            </a:r>
          </a:p>
          <a:p>
            <a:pPr lvl="1" eaLnBrk="1" hangingPunct="1"/>
            <a:r>
              <a:rPr lang="cs-CZ" altLang="cs-CZ" sz="2400" dirty="0" smtClean="0"/>
              <a:t>divergentní a konvergentní přístup, </a:t>
            </a:r>
          </a:p>
          <a:p>
            <a:pPr lvl="1" eaLnBrk="1" hangingPunct="1"/>
            <a:r>
              <a:rPr lang="cs-CZ" altLang="cs-CZ" sz="2400" dirty="0" smtClean="0"/>
              <a:t>vyrovnání se s rolí (účelové, vnitřní distanc či odpor)</a:t>
            </a:r>
          </a:p>
          <a:p>
            <a:pPr eaLnBrk="1" hangingPunct="1"/>
            <a:r>
              <a:rPr lang="cs-CZ" altLang="cs-CZ" sz="2800" dirty="0" smtClean="0"/>
              <a:t>Konflikt sociálních rolí </a:t>
            </a:r>
          </a:p>
          <a:p>
            <a:pPr lvl="1" eaLnBrk="1" hangingPunct="1"/>
            <a:r>
              <a:rPr lang="cs-CZ" altLang="cs-CZ" sz="2400" dirty="0" smtClean="0"/>
              <a:t>Odlišnost/neslučitelnost požadavků dvou rolí (kamarád-žák; rodič – zaměstnanec – student)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Vliv skupiny na jedince</a:t>
            </a:r>
            <a:endParaRPr lang="cs-CZ" alt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Odlišný od působení jedince</a:t>
            </a:r>
          </a:p>
          <a:p>
            <a:pPr eaLnBrk="1" hangingPunct="1">
              <a:defRPr/>
            </a:pPr>
            <a:r>
              <a:rPr lang="cs-CZ" sz="2400" dirty="0" smtClean="0"/>
              <a:t>Mechanismy sociálního tlaku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strach z případných sankci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loajalita ke skupině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přesvědčení o správnosti postoje.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400" dirty="0" smtClean="0"/>
              <a:t>Konformita (faktická, vnitřní x účelová, vnější)</a:t>
            </a:r>
          </a:p>
          <a:p>
            <a:pPr eaLnBrk="1" hangingPunct="1">
              <a:defRPr/>
            </a:pPr>
            <a:r>
              <a:rPr lang="cs-CZ" sz="2400" dirty="0" smtClean="0"/>
              <a:t>Skupinový vliv v oblasti výkonu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facilitace a inhibice (zvýšení x snížení výkonu)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lenivost, přenesení zodpovědnosti</a:t>
            </a:r>
          </a:p>
          <a:p>
            <a:pPr eaLnBrk="1" hangingPunct="1">
              <a:defRPr/>
            </a:pPr>
            <a:r>
              <a:rPr lang="cs-CZ" sz="2400" dirty="0"/>
              <a:t>Skupinový vliv v </a:t>
            </a:r>
            <a:r>
              <a:rPr lang="cs-CZ" sz="2400" dirty="0" smtClean="0"/>
              <a:t>oblasti rozhodování</a:t>
            </a:r>
          </a:p>
          <a:p>
            <a:pPr lvl="1" eaLnBrk="1" hangingPunct="1">
              <a:defRPr/>
            </a:pPr>
            <a:r>
              <a:rPr lang="cs-CZ" sz="2000" dirty="0" smtClean="0"/>
              <a:t>Skupinová polarizace (posun názorů </a:t>
            </a:r>
            <a:r>
              <a:rPr lang="cs-CZ" sz="2000" dirty="0"/>
              <a:t>skupiny </a:t>
            </a:r>
            <a:r>
              <a:rPr lang="cs-CZ" sz="2000" dirty="0" smtClean="0"/>
              <a:t>směrem k extrému) </a:t>
            </a:r>
          </a:p>
          <a:p>
            <a:pPr lvl="1" eaLnBrk="1" hangingPunct="1">
              <a:defRPr/>
            </a:pPr>
            <a:r>
              <a:rPr lang="cs-CZ" sz="2000" dirty="0" smtClean="0"/>
              <a:t>Skupinářské myšlení (kohezivní skupina přijímá špatné, neracionální rozhodnutí)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400" dirty="0" smtClean="0"/>
              <a:t>Změny chování, názorů vlivem sociálního tlaku požadavek chování v souladu s normami (vnitřní konflikt)</a:t>
            </a:r>
          </a:p>
          <a:p>
            <a:r>
              <a:rPr lang="cs-CZ" sz="2400" dirty="0" smtClean="0"/>
              <a:t>Projev – chování, verbální i pasivní mlčení (nepodpořit něco v souladu se skupinou)</a:t>
            </a:r>
          </a:p>
          <a:p>
            <a:r>
              <a:rPr lang="cs-CZ" sz="2400" dirty="0" err="1" smtClean="0"/>
              <a:t>Nonkonformita</a:t>
            </a:r>
            <a:r>
              <a:rPr lang="cs-CZ" sz="2400" dirty="0" smtClean="0"/>
              <a:t> – pasivní (nezávislost) x aktivní (oponent)</a:t>
            </a:r>
          </a:p>
          <a:p>
            <a:r>
              <a:rPr lang="cs-CZ" sz="2400" dirty="0" smtClean="0"/>
              <a:t>Vnější (vnitřní odpor) x vnitřní (akceptace)</a:t>
            </a:r>
          </a:p>
          <a:p>
            <a:r>
              <a:rPr lang="cs-CZ" sz="2400" dirty="0" smtClean="0"/>
              <a:t>Specifické druhy: vyhovění a poslušnost</a:t>
            </a:r>
          </a:p>
          <a:p>
            <a:r>
              <a:rPr lang="cs-CZ" sz="2400" dirty="0" smtClean="0"/>
              <a:t>Studie konformity </a:t>
            </a:r>
          </a:p>
          <a:p>
            <a:pPr lvl="1"/>
            <a:r>
              <a:rPr lang="cs-CZ" sz="2000" dirty="0" err="1" smtClean="0"/>
              <a:t>Muzafer</a:t>
            </a:r>
            <a:r>
              <a:rPr lang="cs-CZ" sz="2000" dirty="0" smtClean="0"/>
              <a:t> </a:t>
            </a:r>
            <a:r>
              <a:rPr lang="cs-CZ" sz="2000" dirty="0" err="1" smtClean="0"/>
              <a:t>Sherif</a:t>
            </a:r>
            <a:r>
              <a:rPr lang="cs-CZ" sz="2000" dirty="0" smtClean="0"/>
              <a:t> (1936) – autokinetický efekt</a:t>
            </a:r>
          </a:p>
          <a:p>
            <a:pPr lvl="1"/>
            <a:r>
              <a:rPr lang="cs-CZ" sz="2000" dirty="0" err="1" smtClean="0"/>
              <a:t>Solomon</a:t>
            </a:r>
            <a:r>
              <a:rPr lang="cs-CZ" sz="2000" dirty="0" smtClean="0"/>
              <a:t> </a:t>
            </a:r>
            <a:r>
              <a:rPr lang="cs-CZ" sz="2000" dirty="0" err="1" smtClean="0"/>
              <a:t>Asch</a:t>
            </a:r>
            <a:r>
              <a:rPr lang="cs-CZ" sz="2000" dirty="0" smtClean="0"/>
              <a:t> (1951) – experiment s úsečkami – 37% osob podlehlo sociálnímu tlaku, i když bylo řešení evidentně mylné; podlehnutí tlaku prožívali velmi negativně; tlak ke konformitě se zeslabuje, pokud je skupina nejednotná </a:t>
            </a:r>
          </a:p>
          <a:p>
            <a:endParaRPr lang="cs-CZ" sz="24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78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94122"/>
          </a:xfrm>
        </p:spPr>
        <p:txBody>
          <a:bodyPr/>
          <a:lstStyle/>
          <a:p>
            <a:r>
              <a:rPr lang="cs-CZ" sz="4000" dirty="0" smtClean="0"/>
              <a:t>Proč jsou lidé konformní?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mít pravdu = informační sociální vliv (jsem nejistý – chovám se jako ostatní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být oblíben = normativní sociální vliv (kdo nevybočuje je oblíben)</a:t>
            </a:r>
          </a:p>
          <a:p>
            <a:r>
              <a:rPr lang="cs-CZ" sz="2400" dirty="0" smtClean="0"/>
              <a:t>Kdo a kdy je více konformní? </a:t>
            </a:r>
          </a:p>
          <a:p>
            <a:pPr lvl="1"/>
            <a:r>
              <a:rPr lang="cs-CZ" sz="2400" dirty="0" smtClean="0"/>
              <a:t>Citlivé období adolescence (slangové výrazy, oblečení, obuv, hudba… </a:t>
            </a:r>
          </a:p>
          <a:p>
            <a:pPr lvl="1"/>
            <a:r>
              <a:rPr lang="cs-CZ" sz="2400" dirty="0" smtClean="0"/>
              <a:t>tlak ke konformitě s rizikovým chováním</a:t>
            </a:r>
          </a:p>
          <a:p>
            <a:pPr lvl="1"/>
            <a:endParaRPr lang="cs-CZ" sz="2400" dirty="0" smtClean="0"/>
          </a:p>
          <a:p>
            <a:r>
              <a:rPr lang="cs-CZ" sz="2400" dirty="0" smtClean="0"/>
              <a:t>Je konformita žádoucí?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57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436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Školní třída jako sociální skupina Skupinové jevy, konformita </vt:lpstr>
      <vt:lpstr>Sociální skupina vymezení, znaky</vt:lpstr>
      <vt:lpstr>Klasifikace skupin</vt:lpstr>
      <vt:lpstr>Sociální pozice</vt:lpstr>
      <vt:lpstr>Sociální role</vt:lpstr>
      <vt:lpstr>Vliv skupiny na jedince</vt:lpstr>
      <vt:lpstr>Konformita</vt:lpstr>
      <vt:lpstr>Proč jsou lidé konformní?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41</cp:revision>
  <dcterms:created xsi:type="dcterms:W3CDTF">2014-12-05T10:20:04Z</dcterms:created>
  <dcterms:modified xsi:type="dcterms:W3CDTF">2021-03-02T18:57:34Z</dcterms:modified>
</cp:coreProperties>
</file>