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3" r:id="rId5"/>
    <p:sldId id="264" r:id="rId6"/>
    <p:sldId id="265" r:id="rId7"/>
    <p:sldId id="270" r:id="rId8"/>
    <p:sldId id="271" r:id="rId9"/>
    <p:sldId id="262" r:id="rId10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1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0979C8-6E66-43E7-BDE4-9C2845F366A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8076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5F2348-7C1E-44B3-9810-D83E747DC06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2735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579971-6D7D-4B03-83D8-D995AD644F9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8516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5B7EE1-6420-454A-9D36-5303424BDFC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01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962C29-3EFA-43D1-B39D-E0B1DF74E8D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804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50D564-42F1-4C6B-AB1C-70606E16E0E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4959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2BF2E8-F4C2-4FD5-9C38-2117F6AB9C3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7811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BA3D7C-3CEE-45D4-B93A-826E791D41C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9064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665D23-E6A5-453C-A2B7-30B9969C1B5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4836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9BD900-7DCD-4F6A-8687-B71A4C0EE05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0533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9BE106-40FA-44E6-BFBB-3089CDCD097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33687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95405E8D-2E95-44B1-BA32-57E1FEBDE8C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altLang="cs-CZ" dirty="0" smtClean="0"/>
              <a:t>Školní třída jako sociální </a:t>
            </a:r>
            <a:r>
              <a:rPr lang="cs-CZ" altLang="cs-CZ" dirty="0" smtClean="0"/>
              <a:t>skupina</a:t>
            </a:r>
            <a:br>
              <a:rPr lang="cs-CZ" altLang="cs-CZ" dirty="0" smtClean="0"/>
            </a:br>
            <a:r>
              <a:rPr lang="cs-CZ" altLang="cs-CZ" dirty="0" smtClean="0"/>
              <a:t>Skupinové jevy, konformita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eaLnBrk="1" hangingPunct="1">
              <a:defRPr/>
            </a:pPr>
            <a:r>
              <a:rPr lang="cs-CZ" sz="3600" b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Sociální skupina vymezení, znaky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628775"/>
            <a:ext cx="8229600" cy="46402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cs-CZ" sz="24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interakce mezi lidmi trvá delší dobu</a:t>
            </a:r>
          </a:p>
          <a:p>
            <a:pPr eaLnBrk="1" hangingPunct="1">
              <a:lnSpc>
                <a:spcPct val="80000"/>
              </a:lnSpc>
              <a:defRPr/>
            </a:pPr>
            <a:endParaRPr lang="cs-CZ" sz="2400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cs-CZ" sz="24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členové vnímají skupinu jako skupinu a sebe jako její členy,</a:t>
            </a:r>
          </a:p>
          <a:p>
            <a:pPr eaLnBrk="1" hangingPunct="1">
              <a:lnSpc>
                <a:spcPct val="80000"/>
              </a:lnSpc>
              <a:defRPr/>
            </a:pPr>
            <a:endParaRPr lang="cs-CZ" sz="2400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cs-CZ" sz="24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vlastní normy, systém hodnot a systém sankcí </a:t>
            </a:r>
          </a:p>
          <a:p>
            <a:pPr eaLnBrk="1" hangingPunct="1">
              <a:lnSpc>
                <a:spcPct val="80000"/>
              </a:lnSpc>
              <a:defRPr/>
            </a:pPr>
            <a:endParaRPr lang="cs-CZ" sz="2400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cs-CZ" sz="24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vědomí společného cíle či vlastního účelu,</a:t>
            </a:r>
          </a:p>
          <a:p>
            <a:pPr eaLnBrk="1" hangingPunct="1">
              <a:lnSpc>
                <a:spcPct val="80000"/>
              </a:lnSpc>
              <a:defRPr/>
            </a:pPr>
            <a:endParaRPr lang="cs-CZ" sz="2400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cs-CZ" sz="24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motivace setrvávat ve skupině, skupina uspokojuje jejich potřeby</a:t>
            </a:r>
          </a:p>
          <a:p>
            <a:pPr eaLnBrk="1" hangingPunct="1">
              <a:lnSpc>
                <a:spcPct val="80000"/>
              </a:lnSpc>
              <a:defRPr/>
            </a:pPr>
            <a:endParaRPr lang="cs-CZ" sz="2400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cs-CZ" sz="2400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Skupinová struktura a dynamika, koheze skupiny</a:t>
            </a:r>
            <a:endParaRPr lang="cs-CZ" sz="2000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hangingPunct="1"/>
            <a:r>
              <a:rPr lang="cs-CZ" altLang="cs-CZ" sz="4000" dirty="0" smtClean="0"/>
              <a:t>Klasifikace skupin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363272" cy="4784725"/>
          </a:xfrm>
        </p:spPr>
        <p:txBody>
          <a:bodyPr/>
          <a:lstStyle/>
          <a:p>
            <a:pPr eaLnBrk="1" hangingPunct="1"/>
            <a:r>
              <a:rPr lang="cs-CZ" altLang="cs-CZ" sz="2800" dirty="0" smtClean="0"/>
              <a:t>Malé x střední x velké</a:t>
            </a:r>
          </a:p>
          <a:p>
            <a:pPr eaLnBrk="1" hangingPunct="1"/>
            <a:r>
              <a:rPr lang="cs-CZ" altLang="cs-CZ" sz="2800" dirty="0" smtClean="0"/>
              <a:t>Primární x sekundární</a:t>
            </a:r>
          </a:p>
          <a:p>
            <a:pPr eaLnBrk="1" hangingPunct="1"/>
            <a:r>
              <a:rPr lang="cs-CZ" altLang="cs-CZ" sz="2800" dirty="0" smtClean="0"/>
              <a:t>Formální  x neformální</a:t>
            </a:r>
          </a:p>
          <a:p>
            <a:pPr eaLnBrk="1" hangingPunct="1"/>
            <a:r>
              <a:rPr lang="cs-CZ" altLang="cs-CZ" sz="2800" dirty="0" smtClean="0"/>
              <a:t>Členské x vztažné</a:t>
            </a:r>
          </a:p>
          <a:p>
            <a:pPr eaLnBrk="1" hangingPunct="1"/>
            <a:r>
              <a:rPr lang="cs-CZ" altLang="cs-CZ" sz="2800" dirty="0" smtClean="0"/>
              <a:t>Podle účelu vzniku (sousedské, zájmové, sportovní, pracovní, studijní….)</a:t>
            </a:r>
          </a:p>
          <a:p>
            <a:pPr eaLnBrk="1" hangingPunct="1"/>
            <a:r>
              <a:rPr lang="cs-CZ" altLang="cs-CZ" sz="2800" dirty="0" smtClean="0"/>
              <a:t>Podle hodnotové orientace (pozitivní x negativní)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 eaLnBrk="1" hangingPunct="1"/>
            <a:r>
              <a:rPr lang="cs-CZ" altLang="cs-CZ" smtClean="0"/>
              <a:t>Sociální pozice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53276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altLang="cs-CZ" sz="2400" dirty="0" smtClean="0"/>
              <a:t>Vymezení </a:t>
            </a:r>
          </a:p>
          <a:p>
            <a:pPr lvl="1" eaLnBrk="1" hangingPunct="1">
              <a:lnSpc>
                <a:spcPct val="90000"/>
              </a:lnSpc>
            </a:pPr>
            <a:r>
              <a:rPr lang="cs-CZ" altLang="cs-CZ" sz="2000" dirty="0" smtClean="0"/>
              <a:t>postavení ve vztahu k ostatním členům skupiny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400" dirty="0" smtClean="0"/>
              <a:t>Pozice hlediska míry osobní moci:</a:t>
            </a:r>
          </a:p>
          <a:p>
            <a:pPr lvl="1" eaLnBrk="1" hangingPunct="1">
              <a:lnSpc>
                <a:spcPct val="90000"/>
              </a:lnSpc>
            </a:pPr>
            <a:r>
              <a:rPr lang="cs-CZ" altLang="cs-CZ" sz="2000" dirty="0" smtClean="0"/>
              <a:t>vůdce či vedoucí (dominující osoby)</a:t>
            </a:r>
          </a:p>
          <a:p>
            <a:pPr lvl="1" eaLnBrk="1" hangingPunct="1">
              <a:lnSpc>
                <a:spcPct val="90000"/>
              </a:lnSpc>
            </a:pPr>
            <a:r>
              <a:rPr lang="cs-CZ" altLang="cs-CZ" sz="2000" dirty="0" smtClean="0"/>
              <a:t>pomocníci (aktivní osoby)</a:t>
            </a:r>
          </a:p>
          <a:p>
            <a:pPr lvl="1" eaLnBrk="1" hangingPunct="1">
              <a:lnSpc>
                <a:spcPct val="90000"/>
              </a:lnSpc>
            </a:pPr>
            <a:r>
              <a:rPr lang="cs-CZ" altLang="cs-CZ" sz="2000" dirty="0" smtClean="0"/>
              <a:t>souputníci (závislé osoby)</a:t>
            </a:r>
          </a:p>
          <a:p>
            <a:pPr lvl="1" eaLnBrk="1" hangingPunct="1">
              <a:lnSpc>
                <a:spcPct val="90000"/>
              </a:lnSpc>
            </a:pPr>
            <a:r>
              <a:rPr lang="cs-CZ" altLang="cs-CZ" sz="2000" dirty="0" smtClean="0"/>
              <a:t>pasivní členové </a:t>
            </a:r>
          </a:p>
          <a:p>
            <a:pPr lvl="1" eaLnBrk="1" hangingPunct="1">
              <a:lnSpc>
                <a:spcPct val="90000"/>
              </a:lnSpc>
            </a:pPr>
            <a:r>
              <a:rPr lang="cs-CZ" altLang="cs-CZ" sz="2000" dirty="0" smtClean="0"/>
              <a:t>okrajoví, periferní členové  </a:t>
            </a:r>
          </a:p>
          <a:p>
            <a:pPr eaLnBrk="1" hangingPunct="1">
              <a:lnSpc>
                <a:spcPct val="90000"/>
              </a:lnSpc>
            </a:pPr>
            <a:r>
              <a:rPr lang="cs-CZ" altLang="cs-CZ" sz="2400" dirty="0" smtClean="0"/>
              <a:t>Pozice z hlediska popularity u ostatních členů skupiny:</a:t>
            </a:r>
          </a:p>
          <a:p>
            <a:pPr lvl="1" eaLnBrk="1" hangingPunct="1">
              <a:lnSpc>
                <a:spcPct val="90000"/>
              </a:lnSpc>
            </a:pPr>
            <a:r>
              <a:rPr lang="cs-CZ" altLang="cs-CZ" sz="2000" dirty="0" smtClean="0"/>
              <a:t>populární osoby (přitažlivé pro většinu členů)</a:t>
            </a:r>
          </a:p>
          <a:p>
            <a:pPr lvl="1" eaLnBrk="1" hangingPunct="1">
              <a:lnSpc>
                <a:spcPct val="90000"/>
              </a:lnSpc>
            </a:pPr>
            <a:r>
              <a:rPr lang="cs-CZ" altLang="cs-CZ" sz="2000" dirty="0" smtClean="0"/>
              <a:t>oblíbené osoby (přitažlivé pro mnohé členy)</a:t>
            </a:r>
          </a:p>
          <a:p>
            <a:pPr lvl="1" eaLnBrk="1" hangingPunct="1">
              <a:lnSpc>
                <a:spcPct val="90000"/>
              </a:lnSpc>
            </a:pPr>
            <a:r>
              <a:rPr lang="cs-CZ" altLang="cs-CZ" sz="2000" dirty="0" smtClean="0"/>
              <a:t>akceptované osoby (preferuje je část skupiny)</a:t>
            </a:r>
          </a:p>
          <a:p>
            <a:pPr lvl="1" eaLnBrk="1" hangingPunct="1">
              <a:lnSpc>
                <a:spcPct val="90000"/>
              </a:lnSpc>
            </a:pPr>
            <a:r>
              <a:rPr lang="cs-CZ" altLang="cs-CZ" sz="2000" dirty="0" smtClean="0"/>
              <a:t>trpěné osoby ( preferovány jen někým)</a:t>
            </a:r>
          </a:p>
          <a:p>
            <a:pPr lvl="1" eaLnBrk="1" hangingPunct="1">
              <a:lnSpc>
                <a:spcPct val="90000"/>
              </a:lnSpc>
            </a:pPr>
            <a:r>
              <a:rPr lang="cs-CZ" altLang="cs-CZ" sz="2000" dirty="0" err="1" smtClean="0"/>
              <a:t>mimostojící</a:t>
            </a:r>
            <a:r>
              <a:rPr lang="cs-CZ" altLang="cs-CZ" sz="2000" dirty="0" smtClean="0"/>
              <a:t> osoby (nepreferuje je nikdo ze skupiny)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altLang="cs-CZ" sz="2400" dirty="0" smtClean="0"/>
              <a:t>Pozice není neměnná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Sociální role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752"/>
            <a:ext cx="8229600" cy="5328592"/>
          </a:xfrm>
        </p:spPr>
        <p:txBody>
          <a:bodyPr/>
          <a:lstStyle/>
          <a:p>
            <a:pPr eaLnBrk="1" hangingPunct="1"/>
            <a:r>
              <a:rPr lang="cs-CZ" altLang="cs-CZ" sz="2800" dirty="0" smtClean="0"/>
              <a:t>Vymezení</a:t>
            </a:r>
          </a:p>
          <a:p>
            <a:pPr lvl="1" eaLnBrk="1" hangingPunct="1"/>
            <a:r>
              <a:rPr lang="cs-CZ" altLang="cs-CZ" sz="2400" dirty="0" smtClean="0"/>
              <a:t>Standard chování, které ostatní od jedince očekávají v souvislosti s jeho pozicí</a:t>
            </a:r>
          </a:p>
          <a:p>
            <a:pPr lvl="1" eaLnBrk="1" hangingPunct="1"/>
            <a:r>
              <a:rPr lang="cs-CZ" altLang="cs-CZ" sz="2400" dirty="0" smtClean="0"/>
              <a:t>Skládá se z vnitřních a vnějších znaků (oblečení, gesta, názory, pohnutky…)</a:t>
            </a:r>
          </a:p>
          <a:p>
            <a:pPr lvl="1" eaLnBrk="1" hangingPunct="1"/>
            <a:r>
              <a:rPr lang="cs-CZ" altLang="cs-CZ" sz="2400" dirty="0" smtClean="0"/>
              <a:t>Podléhá sociální kontrole a sankcím</a:t>
            </a:r>
          </a:p>
          <a:p>
            <a:pPr eaLnBrk="1" hangingPunct="1"/>
            <a:r>
              <a:rPr lang="cs-CZ" altLang="cs-CZ" sz="2800" dirty="0" smtClean="0"/>
              <a:t>Přijímání sociální role </a:t>
            </a:r>
          </a:p>
          <a:p>
            <a:pPr lvl="1" eaLnBrk="1" hangingPunct="1"/>
            <a:r>
              <a:rPr lang="cs-CZ" altLang="cs-CZ" sz="2400" dirty="0" smtClean="0"/>
              <a:t>divergentní a konvergentní přístup, </a:t>
            </a:r>
          </a:p>
          <a:p>
            <a:pPr lvl="1" eaLnBrk="1" hangingPunct="1"/>
            <a:r>
              <a:rPr lang="cs-CZ" altLang="cs-CZ" sz="2400" dirty="0" smtClean="0"/>
              <a:t>vyrovnání se s rolí (účelové, vnitřní distanc či odpor)</a:t>
            </a:r>
          </a:p>
          <a:p>
            <a:pPr eaLnBrk="1" hangingPunct="1"/>
            <a:r>
              <a:rPr lang="cs-CZ" altLang="cs-CZ" sz="2800" dirty="0" smtClean="0"/>
              <a:t>Konflikt sociálních rolí </a:t>
            </a:r>
          </a:p>
          <a:p>
            <a:pPr lvl="1" eaLnBrk="1" hangingPunct="1"/>
            <a:r>
              <a:rPr lang="cs-CZ" altLang="cs-CZ" sz="2400" dirty="0" smtClean="0"/>
              <a:t>Odlišnost/neslučitelnost požadavků dvou rolí (kamarád-žák; rodič – zaměstnanec – student)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9"/>
            <a:ext cx="8229600" cy="634082"/>
          </a:xfrm>
        </p:spPr>
        <p:txBody>
          <a:bodyPr/>
          <a:lstStyle/>
          <a:p>
            <a:pPr eaLnBrk="1" hangingPunct="1"/>
            <a:r>
              <a:rPr lang="cs-CZ" sz="4000" dirty="0" smtClean="0"/>
              <a:t>Vliv skupiny na jedince</a:t>
            </a:r>
            <a:endParaRPr lang="cs-CZ" altLang="cs-CZ" sz="4000" dirty="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4744"/>
            <a:ext cx="8229600" cy="5328592"/>
          </a:xfrm>
        </p:spPr>
        <p:txBody>
          <a:bodyPr/>
          <a:lstStyle/>
          <a:p>
            <a:pPr eaLnBrk="1" hangingPunct="1">
              <a:defRPr/>
            </a:pPr>
            <a:r>
              <a:rPr lang="cs-CZ" sz="2400" dirty="0" smtClean="0"/>
              <a:t>Odlišný od působení jedince</a:t>
            </a:r>
          </a:p>
          <a:p>
            <a:pPr eaLnBrk="1" hangingPunct="1">
              <a:defRPr/>
            </a:pPr>
            <a:r>
              <a:rPr lang="cs-CZ" sz="2400" dirty="0" smtClean="0"/>
              <a:t>Mechanismy sociálního tlaku</a:t>
            </a:r>
          </a:p>
          <a:p>
            <a:pPr lvl="2" eaLnBrk="1" hangingPunct="1">
              <a:defRPr/>
            </a:pPr>
            <a:r>
              <a:rPr lang="cs-CZ" sz="2000" dirty="0" smtClean="0">
                <a:ea typeface="+mn-ea"/>
                <a:cs typeface="+mn-cs"/>
              </a:rPr>
              <a:t>strach z případných sankci</a:t>
            </a:r>
          </a:p>
          <a:p>
            <a:pPr lvl="2" eaLnBrk="1" hangingPunct="1">
              <a:defRPr/>
            </a:pPr>
            <a:r>
              <a:rPr lang="cs-CZ" sz="2000" dirty="0" smtClean="0">
                <a:ea typeface="+mn-ea"/>
                <a:cs typeface="+mn-cs"/>
              </a:rPr>
              <a:t>loajalita ke skupině</a:t>
            </a:r>
          </a:p>
          <a:p>
            <a:pPr lvl="2" eaLnBrk="1" hangingPunct="1">
              <a:defRPr/>
            </a:pPr>
            <a:r>
              <a:rPr lang="cs-CZ" sz="2000" dirty="0" smtClean="0">
                <a:ea typeface="+mn-ea"/>
                <a:cs typeface="+mn-cs"/>
              </a:rPr>
              <a:t>přesvědčení o správnosti postoje.</a:t>
            </a:r>
            <a:endParaRPr lang="cs-CZ" sz="2000" dirty="0" smtClean="0"/>
          </a:p>
          <a:p>
            <a:pPr eaLnBrk="1" hangingPunct="1">
              <a:defRPr/>
            </a:pPr>
            <a:r>
              <a:rPr lang="cs-CZ" sz="2400" dirty="0" smtClean="0"/>
              <a:t>Konformita (faktická, vnitřní x účelová, vnější)</a:t>
            </a:r>
          </a:p>
          <a:p>
            <a:pPr eaLnBrk="1" hangingPunct="1">
              <a:defRPr/>
            </a:pPr>
            <a:r>
              <a:rPr lang="cs-CZ" sz="2400" dirty="0" smtClean="0"/>
              <a:t>Skupinový vliv v oblasti výkonu</a:t>
            </a:r>
          </a:p>
          <a:p>
            <a:pPr lvl="1" eaLnBrk="1" hangingPunct="1">
              <a:defRPr/>
            </a:pPr>
            <a:r>
              <a:rPr lang="cs-CZ" sz="2000" dirty="0" smtClean="0"/>
              <a:t>Sociální facilitace a inhibice (zvýšení x snížení výkonu)</a:t>
            </a:r>
          </a:p>
          <a:p>
            <a:pPr lvl="1" eaLnBrk="1" hangingPunct="1">
              <a:defRPr/>
            </a:pPr>
            <a:r>
              <a:rPr lang="cs-CZ" sz="2000" dirty="0" smtClean="0"/>
              <a:t>Sociální lenivost, přenesení zodpovědnosti</a:t>
            </a:r>
          </a:p>
          <a:p>
            <a:pPr eaLnBrk="1" hangingPunct="1">
              <a:defRPr/>
            </a:pPr>
            <a:r>
              <a:rPr lang="cs-CZ" sz="2400" dirty="0"/>
              <a:t>Skupinový vliv v </a:t>
            </a:r>
            <a:r>
              <a:rPr lang="cs-CZ" sz="2400" dirty="0" smtClean="0"/>
              <a:t>oblasti rozhodování</a:t>
            </a:r>
          </a:p>
          <a:p>
            <a:pPr lvl="1" eaLnBrk="1" hangingPunct="1">
              <a:defRPr/>
            </a:pPr>
            <a:r>
              <a:rPr lang="cs-CZ" sz="2000" dirty="0" smtClean="0"/>
              <a:t>Skupinová polarizace (posun názorů </a:t>
            </a:r>
            <a:r>
              <a:rPr lang="cs-CZ" sz="2000" dirty="0"/>
              <a:t>skupiny </a:t>
            </a:r>
            <a:r>
              <a:rPr lang="cs-CZ" sz="2000" dirty="0" smtClean="0"/>
              <a:t>směrem k extrému) </a:t>
            </a:r>
          </a:p>
          <a:p>
            <a:pPr lvl="1" eaLnBrk="1" hangingPunct="1">
              <a:defRPr/>
            </a:pPr>
            <a:r>
              <a:rPr lang="cs-CZ" sz="2000" dirty="0" smtClean="0"/>
              <a:t>Skupinářské myšlení (kohezivní skupina přijímá špatné, neracionální rozhodnutí)</a:t>
            </a:r>
          </a:p>
          <a:p>
            <a:pPr lvl="1" eaLnBrk="1" hangingPunct="1">
              <a:defRPr/>
            </a:pPr>
            <a:endParaRPr lang="cs-CZ" sz="2400" dirty="0" smtClean="0"/>
          </a:p>
          <a:p>
            <a:pPr eaLnBrk="1" hangingPunct="1">
              <a:defRPr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/>
          <a:lstStyle/>
          <a:p>
            <a:r>
              <a:rPr lang="cs-CZ" dirty="0" smtClean="0"/>
              <a:t>Konformita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r>
              <a:rPr lang="cs-CZ" sz="2400" dirty="0" smtClean="0"/>
              <a:t>Změny chování, názorů vlivem sociálního tlaku požadavek chování v souladu s normami (vnitřní konflikt)</a:t>
            </a:r>
          </a:p>
          <a:p>
            <a:r>
              <a:rPr lang="cs-CZ" sz="2400" dirty="0" smtClean="0"/>
              <a:t>Projev – chování, verbální i pasivní mlčení (nepodpořit něco v souladu se skupinou)</a:t>
            </a:r>
          </a:p>
          <a:p>
            <a:r>
              <a:rPr lang="cs-CZ" sz="2400" dirty="0" err="1" smtClean="0"/>
              <a:t>Nonkonformita</a:t>
            </a:r>
            <a:r>
              <a:rPr lang="cs-CZ" sz="2400" dirty="0" smtClean="0"/>
              <a:t> – pasivní (nezávislost) x aktivní (oponent)</a:t>
            </a:r>
          </a:p>
          <a:p>
            <a:r>
              <a:rPr lang="cs-CZ" sz="2400" dirty="0" smtClean="0"/>
              <a:t>Vnější (vnitřní odpor) x vnitřní (akceptace)</a:t>
            </a:r>
          </a:p>
          <a:p>
            <a:r>
              <a:rPr lang="cs-CZ" sz="2400" dirty="0" smtClean="0"/>
              <a:t>Specifické druhy: vyhovění a poslušnost</a:t>
            </a:r>
          </a:p>
          <a:p>
            <a:r>
              <a:rPr lang="cs-CZ" sz="2400" dirty="0" smtClean="0"/>
              <a:t>Studie konformity </a:t>
            </a:r>
          </a:p>
          <a:p>
            <a:pPr lvl="1"/>
            <a:r>
              <a:rPr lang="cs-CZ" sz="2000" dirty="0" err="1" smtClean="0"/>
              <a:t>Muzafer</a:t>
            </a:r>
            <a:r>
              <a:rPr lang="cs-CZ" sz="2000" dirty="0" smtClean="0"/>
              <a:t> </a:t>
            </a:r>
            <a:r>
              <a:rPr lang="cs-CZ" sz="2000" dirty="0" err="1" smtClean="0"/>
              <a:t>Sherif</a:t>
            </a:r>
            <a:r>
              <a:rPr lang="cs-CZ" sz="2000" dirty="0" smtClean="0"/>
              <a:t> (1936) – autokinetický efekt</a:t>
            </a:r>
          </a:p>
          <a:p>
            <a:pPr lvl="1"/>
            <a:r>
              <a:rPr lang="cs-CZ" sz="2000" dirty="0" err="1" smtClean="0"/>
              <a:t>Solomon</a:t>
            </a:r>
            <a:r>
              <a:rPr lang="cs-CZ" sz="2000" dirty="0" smtClean="0"/>
              <a:t> </a:t>
            </a:r>
            <a:r>
              <a:rPr lang="cs-CZ" sz="2000" dirty="0" err="1" smtClean="0"/>
              <a:t>Asch</a:t>
            </a:r>
            <a:r>
              <a:rPr lang="cs-CZ" sz="2000" dirty="0" smtClean="0"/>
              <a:t> (1951) – experiment s úsečkami – 37% osob podlehlo sociálnímu tlaku, i když bylo řešení evidentně mylné; podlehnutí tlaku prožívali velmi negativně; tlak ke konformitě se zeslabuje, pokud je skupina nejednotná </a:t>
            </a:r>
          </a:p>
          <a:p>
            <a:endParaRPr lang="cs-CZ" sz="2400" dirty="0" smtClean="0"/>
          </a:p>
          <a:p>
            <a:pPr lvl="1"/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167877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994122"/>
          </a:xfrm>
        </p:spPr>
        <p:txBody>
          <a:bodyPr/>
          <a:lstStyle/>
          <a:p>
            <a:r>
              <a:rPr lang="cs-CZ" sz="4000" dirty="0" smtClean="0"/>
              <a:t>Proč jsou lidé konformní?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cs-CZ" sz="2400" dirty="0" smtClean="0"/>
              <a:t>Potřeba mít pravdu = informační sociální vliv (jsem nejistý – chovám se jako ostatní</a:t>
            </a:r>
          </a:p>
          <a:p>
            <a:pPr marL="457200" indent="-457200">
              <a:buFont typeface="+mj-lt"/>
              <a:buAutoNum type="arabicPeriod"/>
            </a:pPr>
            <a:r>
              <a:rPr lang="cs-CZ" sz="2400" dirty="0" smtClean="0"/>
              <a:t>Potřeba být oblíben = normativní sociální vliv (kdo nevybočuje je oblíben)</a:t>
            </a:r>
          </a:p>
          <a:p>
            <a:r>
              <a:rPr lang="cs-CZ" sz="2400" dirty="0" smtClean="0"/>
              <a:t>Kdo a kdy je více konformní? </a:t>
            </a:r>
          </a:p>
          <a:p>
            <a:pPr lvl="1"/>
            <a:r>
              <a:rPr lang="cs-CZ" sz="2400" dirty="0" smtClean="0"/>
              <a:t>Citlivé období adolescence (slangové výrazy, oblečení, obuv, hudba… </a:t>
            </a:r>
          </a:p>
          <a:p>
            <a:pPr lvl="1"/>
            <a:r>
              <a:rPr lang="cs-CZ" sz="2400" dirty="0" smtClean="0"/>
              <a:t>tlak ke konformitě s rizikovým chováním</a:t>
            </a:r>
          </a:p>
          <a:p>
            <a:pPr lvl="1"/>
            <a:endParaRPr lang="cs-CZ" sz="2400" dirty="0" smtClean="0"/>
          </a:p>
          <a:p>
            <a:r>
              <a:rPr lang="cs-CZ" sz="2400" dirty="0" smtClean="0"/>
              <a:t>Je konformita žádoucí? 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685735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Děkuji za pozornost</a:t>
            </a:r>
          </a:p>
        </p:txBody>
      </p:sp>
      <p:sp>
        <p:nvSpPr>
          <p:cNvPr id="8195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ýchozí návrh">
  <a:themeElements>
    <a:clrScheme name="Výchozí návrh 12">
      <a:dk1>
        <a:srgbClr val="2D2015"/>
      </a:dk1>
      <a:lt1>
        <a:srgbClr val="FFFFFF"/>
      </a:lt1>
      <a:dk2>
        <a:srgbClr val="523E26"/>
      </a:dk2>
      <a:lt2>
        <a:srgbClr val="DFC08D"/>
      </a:lt2>
      <a:accent1>
        <a:srgbClr val="8C7B70"/>
      </a:accent1>
      <a:accent2>
        <a:srgbClr val="8F5F2F"/>
      </a:accent2>
      <a:accent3>
        <a:srgbClr val="B3AFAC"/>
      </a:accent3>
      <a:accent4>
        <a:srgbClr val="DADADA"/>
      </a:accent4>
      <a:accent5>
        <a:srgbClr val="C5BFBB"/>
      </a:accent5>
      <a:accent6>
        <a:srgbClr val="81552A"/>
      </a:accent6>
      <a:hlink>
        <a:srgbClr val="CCB400"/>
      </a:hlink>
      <a:folHlink>
        <a:srgbClr val="8C9EA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411</TotalTime>
  <Words>436</Words>
  <Application>Microsoft Office PowerPoint</Application>
  <PresentationFormat>Předvádění na obrazovce (4:3)</PresentationFormat>
  <Paragraphs>77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Výchozí návrh</vt:lpstr>
      <vt:lpstr>Školní třída jako sociální skupina Skupinové jevy, konformita </vt:lpstr>
      <vt:lpstr>Sociální skupina vymezení, znaky</vt:lpstr>
      <vt:lpstr>Klasifikace skupin</vt:lpstr>
      <vt:lpstr>Sociální pozice</vt:lpstr>
      <vt:lpstr>Sociální role</vt:lpstr>
      <vt:lpstr>Vliv skupiny na jedince</vt:lpstr>
      <vt:lpstr>Konformita</vt:lpstr>
      <vt:lpstr>Proč jsou lidé konformní?</vt:lpstr>
      <vt:lpstr>Děkuji za pozornost</vt:lpstr>
    </vt:vector>
  </TitlesOfParts>
  <Company>PdF UP Olomouc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Tvořivost</dc:title>
  <dc:creator>urbanove</dc:creator>
  <cp:lastModifiedBy>EVA</cp:lastModifiedBy>
  <cp:revision>41</cp:revision>
  <dcterms:created xsi:type="dcterms:W3CDTF">2014-12-05T10:20:04Z</dcterms:created>
  <dcterms:modified xsi:type="dcterms:W3CDTF">2021-03-02T18:57:34Z</dcterms:modified>
</cp:coreProperties>
</file>