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6" r:id="rId2"/>
    <p:sldId id="261" r:id="rId3"/>
    <p:sldId id="258" r:id="rId4"/>
    <p:sldId id="260" r:id="rId5"/>
    <p:sldId id="259" r:id="rId6"/>
    <p:sldId id="262" r:id="rId7"/>
    <p:sldId id="265" r:id="rId8"/>
    <p:sldId id="266" r:id="rId9"/>
    <p:sldId id="297" r:id="rId10"/>
    <p:sldId id="306" r:id="rId11"/>
    <p:sldId id="268" r:id="rId12"/>
    <p:sldId id="269" r:id="rId13"/>
    <p:sldId id="270" r:id="rId14"/>
    <p:sldId id="271" r:id="rId15"/>
    <p:sldId id="272" r:id="rId16"/>
    <p:sldId id="307" r:id="rId17"/>
    <p:sldId id="274" r:id="rId18"/>
    <p:sldId id="309" r:id="rId19"/>
    <p:sldId id="275" r:id="rId20"/>
    <p:sldId id="276" r:id="rId21"/>
    <p:sldId id="277" r:id="rId22"/>
    <p:sldId id="311" r:id="rId23"/>
    <p:sldId id="312" r:id="rId24"/>
    <p:sldId id="279" r:id="rId25"/>
    <p:sldId id="308" r:id="rId26"/>
    <p:sldId id="280" r:id="rId27"/>
    <p:sldId id="281" r:id="rId28"/>
    <p:sldId id="313" r:id="rId29"/>
    <p:sldId id="283" r:id="rId30"/>
    <p:sldId id="315" r:id="rId31"/>
    <p:sldId id="284" r:id="rId32"/>
    <p:sldId id="285" r:id="rId33"/>
    <p:sldId id="323" r:id="rId34"/>
    <p:sldId id="286" r:id="rId35"/>
    <p:sldId id="317" r:id="rId36"/>
    <p:sldId id="304" r:id="rId37"/>
    <p:sldId id="318" r:id="rId38"/>
    <p:sldId id="320" r:id="rId39"/>
    <p:sldId id="319" r:id="rId40"/>
    <p:sldId id="289" r:id="rId41"/>
    <p:sldId id="321" r:id="rId42"/>
    <p:sldId id="290" r:id="rId43"/>
    <p:sldId id="305" r:id="rId44"/>
    <p:sldId id="263" r:id="rId45"/>
    <p:sldId id="264" r:id="rId46"/>
    <p:sldId id="303" r:id="rId4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5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119651-C233-4B2B-A195-20D706D1CB27}" type="datetimeFigureOut">
              <a:rPr lang="cs-CZ" smtClean="0"/>
              <a:t>23.03.2021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09F48B-4B82-4F0C-AD49-0323162D9380}" type="slidenum">
              <a:rPr lang="cs-CZ" smtClean="0"/>
              <a:t>‹#›</a:t>
            </a:fld>
            <a:endParaRPr lang="cs-CZ"/>
          </a:p>
        </p:txBody>
      </p:sp>
    </p:spTree>
    <p:extLst>
      <p:ext uri="{BB962C8B-B14F-4D97-AF65-F5344CB8AC3E}">
        <p14:creationId xmlns:p14="http://schemas.microsoft.com/office/powerpoint/2010/main" val="3070692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EE09F48B-4B82-4F0C-AD49-0323162D9380}" type="slidenum">
              <a:rPr lang="cs-CZ" smtClean="0"/>
              <a:t>6</a:t>
            </a:fld>
            <a:endParaRPr lang="cs-CZ"/>
          </a:p>
        </p:txBody>
      </p:sp>
    </p:spTree>
    <p:extLst>
      <p:ext uri="{BB962C8B-B14F-4D97-AF65-F5344CB8AC3E}">
        <p14:creationId xmlns:p14="http://schemas.microsoft.com/office/powerpoint/2010/main" val="4038541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02375D23-8D56-4750-BCAE-ABA70D225E7C}" type="datetimeFigureOut">
              <a:rPr lang="cs-CZ" smtClean="0"/>
              <a:t>23.03.2021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41BAAE7-0121-4DC8-809E-50D91F5324EA}" type="slidenum">
              <a:rPr lang="cs-CZ" smtClean="0"/>
              <a:t>‹#›</a:t>
            </a:fld>
            <a:endParaRPr lang="cs-CZ"/>
          </a:p>
        </p:txBody>
      </p:sp>
    </p:spTree>
    <p:extLst>
      <p:ext uri="{BB962C8B-B14F-4D97-AF65-F5344CB8AC3E}">
        <p14:creationId xmlns:p14="http://schemas.microsoft.com/office/powerpoint/2010/main" val="3655845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2375D23-8D56-4750-BCAE-ABA70D225E7C}" type="datetimeFigureOut">
              <a:rPr lang="cs-CZ" smtClean="0"/>
              <a:t>23.03.2021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41BAAE7-0121-4DC8-809E-50D91F5324EA}" type="slidenum">
              <a:rPr lang="cs-CZ" smtClean="0"/>
              <a:t>‹#›</a:t>
            </a:fld>
            <a:endParaRPr lang="cs-CZ"/>
          </a:p>
        </p:txBody>
      </p:sp>
    </p:spTree>
    <p:extLst>
      <p:ext uri="{BB962C8B-B14F-4D97-AF65-F5344CB8AC3E}">
        <p14:creationId xmlns:p14="http://schemas.microsoft.com/office/powerpoint/2010/main" val="2617671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2375D23-8D56-4750-BCAE-ABA70D225E7C}" type="datetimeFigureOut">
              <a:rPr lang="cs-CZ" smtClean="0"/>
              <a:t>23.03.2021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41BAAE7-0121-4DC8-809E-50D91F5324EA}" type="slidenum">
              <a:rPr lang="cs-CZ" smtClean="0"/>
              <a:t>‹#›</a:t>
            </a:fld>
            <a:endParaRPr lang="cs-CZ"/>
          </a:p>
        </p:txBody>
      </p:sp>
    </p:spTree>
    <p:extLst>
      <p:ext uri="{BB962C8B-B14F-4D97-AF65-F5344CB8AC3E}">
        <p14:creationId xmlns:p14="http://schemas.microsoft.com/office/powerpoint/2010/main" val="3453034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2375D23-8D56-4750-BCAE-ABA70D225E7C}" type="datetimeFigureOut">
              <a:rPr lang="cs-CZ" smtClean="0"/>
              <a:t>23.03.2021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41BAAE7-0121-4DC8-809E-50D91F5324EA}" type="slidenum">
              <a:rPr lang="cs-CZ" smtClean="0"/>
              <a:t>‹#›</a:t>
            </a:fld>
            <a:endParaRPr lang="cs-CZ"/>
          </a:p>
        </p:txBody>
      </p:sp>
    </p:spTree>
    <p:extLst>
      <p:ext uri="{BB962C8B-B14F-4D97-AF65-F5344CB8AC3E}">
        <p14:creationId xmlns:p14="http://schemas.microsoft.com/office/powerpoint/2010/main" val="2258391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02375D23-8D56-4750-BCAE-ABA70D225E7C}" type="datetimeFigureOut">
              <a:rPr lang="cs-CZ" smtClean="0"/>
              <a:t>23.03.2021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41BAAE7-0121-4DC8-809E-50D91F5324EA}" type="slidenum">
              <a:rPr lang="cs-CZ" smtClean="0"/>
              <a:t>‹#›</a:t>
            </a:fld>
            <a:endParaRPr lang="cs-CZ"/>
          </a:p>
        </p:txBody>
      </p:sp>
    </p:spTree>
    <p:extLst>
      <p:ext uri="{BB962C8B-B14F-4D97-AF65-F5344CB8AC3E}">
        <p14:creationId xmlns:p14="http://schemas.microsoft.com/office/powerpoint/2010/main" val="1195866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02375D23-8D56-4750-BCAE-ABA70D225E7C}" type="datetimeFigureOut">
              <a:rPr lang="cs-CZ" smtClean="0"/>
              <a:t>23.03.2021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41BAAE7-0121-4DC8-809E-50D91F5324EA}" type="slidenum">
              <a:rPr lang="cs-CZ" smtClean="0"/>
              <a:t>‹#›</a:t>
            </a:fld>
            <a:endParaRPr lang="cs-CZ"/>
          </a:p>
        </p:txBody>
      </p:sp>
    </p:spTree>
    <p:extLst>
      <p:ext uri="{BB962C8B-B14F-4D97-AF65-F5344CB8AC3E}">
        <p14:creationId xmlns:p14="http://schemas.microsoft.com/office/powerpoint/2010/main" val="2682176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02375D23-8D56-4750-BCAE-ABA70D225E7C}" type="datetimeFigureOut">
              <a:rPr lang="cs-CZ" smtClean="0"/>
              <a:t>23.03.2021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41BAAE7-0121-4DC8-809E-50D91F5324EA}" type="slidenum">
              <a:rPr lang="cs-CZ" smtClean="0"/>
              <a:t>‹#›</a:t>
            </a:fld>
            <a:endParaRPr lang="cs-CZ"/>
          </a:p>
        </p:txBody>
      </p:sp>
    </p:spTree>
    <p:extLst>
      <p:ext uri="{BB962C8B-B14F-4D97-AF65-F5344CB8AC3E}">
        <p14:creationId xmlns:p14="http://schemas.microsoft.com/office/powerpoint/2010/main" val="3035989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02375D23-8D56-4750-BCAE-ABA70D225E7C}" type="datetimeFigureOut">
              <a:rPr lang="cs-CZ" smtClean="0"/>
              <a:t>23.03.2021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41BAAE7-0121-4DC8-809E-50D91F5324EA}" type="slidenum">
              <a:rPr lang="cs-CZ" smtClean="0"/>
              <a:t>‹#›</a:t>
            </a:fld>
            <a:endParaRPr lang="cs-CZ"/>
          </a:p>
        </p:txBody>
      </p:sp>
    </p:spTree>
    <p:extLst>
      <p:ext uri="{BB962C8B-B14F-4D97-AF65-F5344CB8AC3E}">
        <p14:creationId xmlns:p14="http://schemas.microsoft.com/office/powerpoint/2010/main" val="1773040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2375D23-8D56-4750-BCAE-ABA70D225E7C}" type="datetimeFigureOut">
              <a:rPr lang="cs-CZ" smtClean="0"/>
              <a:t>23.03.2021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41BAAE7-0121-4DC8-809E-50D91F5324EA}" type="slidenum">
              <a:rPr lang="cs-CZ" smtClean="0"/>
              <a:t>‹#›</a:t>
            </a:fld>
            <a:endParaRPr lang="cs-CZ"/>
          </a:p>
        </p:txBody>
      </p:sp>
    </p:spTree>
    <p:extLst>
      <p:ext uri="{BB962C8B-B14F-4D97-AF65-F5344CB8AC3E}">
        <p14:creationId xmlns:p14="http://schemas.microsoft.com/office/powerpoint/2010/main" val="1303190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02375D23-8D56-4750-BCAE-ABA70D225E7C}" type="datetimeFigureOut">
              <a:rPr lang="cs-CZ" smtClean="0"/>
              <a:t>23.03.2021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41BAAE7-0121-4DC8-809E-50D91F5324EA}" type="slidenum">
              <a:rPr lang="cs-CZ" smtClean="0"/>
              <a:t>‹#›</a:t>
            </a:fld>
            <a:endParaRPr lang="cs-CZ"/>
          </a:p>
        </p:txBody>
      </p:sp>
    </p:spTree>
    <p:extLst>
      <p:ext uri="{BB962C8B-B14F-4D97-AF65-F5344CB8AC3E}">
        <p14:creationId xmlns:p14="http://schemas.microsoft.com/office/powerpoint/2010/main" val="1980780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02375D23-8D56-4750-BCAE-ABA70D225E7C}" type="datetimeFigureOut">
              <a:rPr lang="cs-CZ" smtClean="0"/>
              <a:t>23.03.2021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41BAAE7-0121-4DC8-809E-50D91F5324EA}" type="slidenum">
              <a:rPr lang="cs-CZ" smtClean="0"/>
              <a:t>‹#›</a:t>
            </a:fld>
            <a:endParaRPr lang="cs-CZ"/>
          </a:p>
        </p:txBody>
      </p:sp>
    </p:spTree>
    <p:extLst>
      <p:ext uri="{BB962C8B-B14F-4D97-AF65-F5344CB8AC3E}">
        <p14:creationId xmlns:p14="http://schemas.microsoft.com/office/powerpoint/2010/main" val="1693602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375D23-8D56-4750-BCAE-ABA70D225E7C}" type="datetimeFigureOut">
              <a:rPr lang="cs-CZ" smtClean="0"/>
              <a:t>23.03.2021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1BAAE7-0121-4DC8-809E-50D91F5324EA}" type="slidenum">
              <a:rPr lang="cs-CZ" smtClean="0"/>
              <a:t>‹#›</a:t>
            </a:fld>
            <a:endParaRPr lang="cs-CZ"/>
          </a:p>
        </p:txBody>
      </p:sp>
    </p:spTree>
    <p:extLst>
      <p:ext uri="{BB962C8B-B14F-4D97-AF65-F5344CB8AC3E}">
        <p14:creationId xmlns:p14="http://schemas.microsoft.com/office/powerpoint/2010/main" val="2867097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MYSTERY SHOPPING </a:t>
            </a:r>
            <a:br>
              <a:rPr lang="cs-CZ" dirty="0"/>
            </a:br>
            <a:endParaRPr lang="cs-CZ" dirty="0"/>
          </a:p>
        </p:txBody>
      </p:sp>
      <p:sp>
        <p:nvSpPr>
          <p:cNvPr id="3" name="Podnadpis 2"/>
          <p:cNvSpPr>
            <a:spLocks noGrp="1"/>
          </p:cNvSpPr>
          <p:nvPr>
            <p:ph type="subTitle" idx="1"/>
          </p:nvPr>
        </p:nvSpPr>
        <p:spPr/>
        <p:txBody>
          <a:bodyPr/>
          <a:lstStyle/>
          <a:p>
            <a:r>
              <a:rPr lang="cs-CZ" dirty="0"/>
              <a:t>Hodnotící kritéria </a:t>
            </a:r>
          </a:p>
        </p:txBody>
      </p:sp>
    </p:spTree>
    <p:extLst>
      <p:ext uri="{BB962C8B-B14F-4D97-AF65-F5344CB8AC3E}">
        <p14:creationId xmlns:p14="http://schemas.microsoft.com/office/powerpoint/2010/main" val="642659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Název ve smyslu kategorizace </a:t>
            </a:r>
            <a:r>
              <a:rPr lang="cs-CZ" b="1" dirty="0" smtClean="0"/>
              <a:t>0–1b </a:t>
            </a:r>
            <a:endParaRPr lang="cs-CZ" dirty="0"/>
          </a:p>
        </p:txBody>
      </p:sp>
      <p:sp>
        <p:nvSpPr>
          <p:cNvPr id="3" name="Zástupný symbol pro obsah 2"/>
          <p:cNvSpPr>
            <a:spLocks noGrp="1"/>
          </p:cNvSpPr>
          <p:nvPr>
            <p:ph idx="1"/>
          </p:nvPr>
        </p:nvSpPr>
        <p:spPr>
          <a:xfrm>
            <a:off x="838200" y="1839693"/>
            <a:ext cx="10515600" cy="4351338"/>
          </a:xfrm>
        </p:spPr>
        <p:txBody>
          <a:bodyPr/>
          <a:lstStyle/>
          <a:p>
            <a:r>
              <a:rPr lang="cs-CZ" dirty="0"/>
              <a:t>Kladně oceňujeme, pokud název koresponduje s charakterem služeb a napovídá zákazníkovi, co může od podniku očekávat (restaurace, vinárna, kavárna…).</a:t>
            </a:r>
          </a:p>
          <a:p>
            <a:pPr lvl="0"/>
            <a:endParaRPr lang="cs-CZ" dirty="0"/>
          </a:p>
        </p:txBody>
      </p:sp>
    </p:spTree>
    <p:extLst>
      <p:ext uri="{BB962C8B-B14F-4D97-AF65-F5344CB8AC3E}">
        <p14:creationId xmlns:p14="http://schemas.microsoft.com/office/powerpoint/2010/main" val="4278932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Ceny srovnatelné s konkurencí </a:t>
            </a:r>
            <a:r>
              <a:rPr lang="cs-CZ" b="1" dirty="0" smtClean="0"/>
              <a:t>0-1b </a:t>
            </a:r>
            <a:endParaRPr lang="cs-CZ" dirty="0"/>
          </a:p>
        </p:txBody>
      </p:sp>
      <p:sp>
        <p:nvSpPr>
          <p:cNvPr id="3" name="Zástupný symbol pro obsah 2"/>
          <p:cNvSpPr>
            <a:spLocks noGrp="1"/>
          </p:cNvSpPr>
          <p:nvPr>
            <p:ph idx="1"/>
          </p:nvPr>
        </p:nvSpPr>
        <p:spPr/>
        <p:txBody>
          <a:bodyPr/>
          <a:lstStyle/>
          <a:p>
            <a:pPr lvl="0"/>
            <a:r>
              <a:rPr lang="cs-CZ" dirty="0"/>
              <a:t>Hodnocení probíhá na základě subjektivních zkušeností hodnotitele se službami v dané lokalitě</a:t>
            </a:r>
          </a:p>
          <a:p>
            <a:pPr lvl="0"/>
            <a:r>
              <a:rPr lang="cs-CZ" dirty="0"/>
              <a:t>Sortiment musí být hodnocen komplexně, ne pouze dílčí položky.</a:t>
            </a:r>
          </a:p>
          <a:p>
            <a:pPr lvl="0"/>
            <a:r>
              <a:rPr lang="cs-CZ" dirty="0"/>
              <a:t>Některé podniky používají tzv. eliminační ceny, obvykle u piva, výčepních lihovin nebo pokrmů, které mají „punc“ levného jídla. K těmto faktům musí být tolerantní, jsou podnikatelskou filosofií podniku a zároveň ochranou většiny klientely nikoliv cenou luxusní.  </a:t>
            </a:r>
          </a:p>
        </p:txBody>
      </p:sp>
    </p:spTree>
    <p:extLst>
      <p:ext uri="{BB962C8B-B14F-4D97-AF65-F5344CB8AC3E}">
        <p14:creationId xmlns:p14="http://schemas.microsoft.com/office/powerpoint/2010/main" val="3473382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Ceny adekvátní kvalitě produktů </a:t>
            </a:r>
            <a:r>
              <a:rPr lang="cs-CZ" b="1" dirty="0" smtClean="0"/>
              <a:t>0-1b</a:t>
            </a:r>
            <a:endParaRPr lang="cs-CZ" dirty="0"/>
          </a:p>
        </p:txBody>
      </p:sp>
      <p:sp>
        <p:nvSpPr>
          <p:cNvPr id="3" name="Zástupný symbol pro obsah 2"/>
          <p:cNvSpPr>
            <a:spLocks noGrp="1"/>
          </p:cNvSpPr>
          <p:nvPr>
            <p:ph idx="1"/>
          </p:nvPr>
        </p:nvSpPr>
        <p:spPr/>
        <p:txBody>
          <a:bodyPr/>
          <a:lstStyle/>
          <a:p>
            <a:r>
              <a:rPr lang="cs-CZ" dirty="0"/>
              <a:t>Hodnotíme např. velikost porce, vzhled a kvalitu výrobků v závislosti na jejich ocenění prodejcem. </a:t>
            </a:r>
          </a:p>
          <a:p>
            <a:r>
              <a:rPr lang="cs-CZ" dirty="0"/>
              <a:t>Hodnocení probíhá na základě subjektivních zkušeností hodnotitele se službami v dané lokalitě. </a:t>
            </a:r>
          </a:p>
          <a:p>
            <a:r>
              <a:rPr lang="cs-CZ" dirty="0"/>
              <a:t>V souvislosti s tímto musíme posuzovat i kvalitu surovin použitých na přípravu nebo značku zboží. </a:t>
            </a:r>
          </a:p>
        </p:txBody>
      </p:sp>
    </p:spTree>
    <p:extLst>
      <p:ext uri="{BB962C8B-B14F-4D97-AF65-F5344CB8AC3E}">
        <p14:creationId xmlns:p14="http://schemas.microsoft.com/office/powerpoint/2010/main" val="42258993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Ceny adekvátní prostředí </a:t>
            </a:r>
            <a:r>
              <a:rPr lang="cs-CZ" b="1" dirty="0" smtClean="0"/>
              <a:t>0-1b</a:t>
            </a:r>
            <a:endParaRPr lang="cs-CZ" dirty="0"/>
          </a:p>
        </p:txBody>
      </p:sp>
      <p:sp>
        <p:nvSpPr>
          <p:cNvPr id="3" name="Zástupný symbol pro obsah 2"/>
          <p:cNvSpPr>
            <a:spLocks noGrp="1"/>
          </p:cNvSpPr>
          <p:nvPr>
            <p:ph idx="1"/>
          </p:nvPr>
        </p:nvSpPr>
        <p:spPr/>
        <p:txBody>
          <a:bodyPr/>
          <a:lstStyle/>
          <a:p>
            <a:pPr lvl="0"/>
            <a:r>
              <a:rPr lang="cs-CZ" dirty="0"/>
              <a:t>Posuzujeme cenovou hladinu ve vztahu k morálnímu a materiálnímu zastarávání inventáře a vybavení provozovny.</a:t>
            </a:r>
          </a:p>
          <a:p>
            <a:pPr lvl="0"/>
            <a:r>
              <a:rPr lang="cs-CZ" dirty="0"/>
              <a:t>V zorném poli hodnotitele musí být fyzický stav stolového a sedacího inventáře, inventáře na servis nápojů a pokrmů, podlahových krytin, dekorací a všeho co tvoří dojem z podniku, který můžeme posoudit vizuálně. </a:t>
            </a:r>
          </a:p>
        </p:txBody>
      </p:sp>
    </p:spTree>
    <p:extLst>
      <p:ext uri="{BB962C8B-B14F-4D97-AF65-F5344CB8AC3E}">
        <p14:creationId xmlns:p14="http://schemas.microsoft.com/office/powerpoint/2010/main" val="15220596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Ceny</a:t>
            </a:r>
            <a:r>
              <a:rPr lang="cs-CZ" dirty="0"/>
              <a:t> </a:t>
            </a:r>
            <a:r>
              <a:rPr lang="cs-CZ" b="1" dirty="0"/>
              <a:t>napříč zákaznickým spektrem </a:t>
            </a:r>
            <a:r>
              <a:rPr lang="cs-CZ" b="1" dirty="0" smtClean="0"/>
              <a:t>0-1b</a:t>
            </a:r>
            <a:endParaRPr lang="cs-CZ" dirty="0"/>
          </a:p>
        </p:txBody>
      </p:sp>
      <p:sp>
        <p:nvSpPr>
          <p:cNvPr id="3" name="Zástupný symbol pro obsah 2"/>
          <p:cNvSpPr>
            <a:spLocks noGrp="1"/>
          </p:cNvSpPr>
          <p:nvPr>
            <p:ph idx="1"/>
          </p:nvPr>
        </p:nvSpPr>
        <p:spPr/>
        <p:txBody>
          <a:bodyPr/>
          <a:lstStyle/>
          <a:p>
            <a:pPr lvl="0"/>
            <a:r>
              <a:rPr lang="cs-CZ" dirty="0"/>
              <a:t>S výjimkou luxusních restaurací hodnotíme schopnost podniku nabídnout odpovídající produkty všem skupinám zákazníků. Zohlednění dětského zákazníka, levnější jídla a nápoje x pokrmy za luxusní ceny, či drahé lihoviny a vína,  nabídka denních menu apod.</a:t>
            </a:r>
          </a:p>
          <a:p>
            <a:endParaRPr lang="cs-CZ" dirty="0"/>
          </a:p>
          <a:p>
            <a:r>
              <a:rPr lang="cs-CZ" dirty="0"/>
              <a:t>Většina podnikatelů se snaží oslovit všechny zákazníky napříč spektrem, existuje však i snaha „být drahý“ a oslovit pouze tzv. „lepší klientelu“. To není na škodu podnikání, ale objektivně musíme hodnotit snížením bodů. </a:t>
            </a:r>
          </a:p>
        </p:txBody>
      </p:sp>
    </p:spTree>
    <p:extLst>
      <p:ext uri="{BB962C8B-B14F-4D97-AF65-F5344CB8AC3E}">
        <p14:creationId xmlns:p14="http://schemas.microsoft.com/office/powerpoint/2010/main" val="1811179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Image – výrazná tvář podniku </a:t>
            </a:r>
            <a:r>
              <a:rPr lang="cs-CZ" b="1" dirty="0" smtClean="0"/>
              <a:t>0-1b </a:t>
            </a:r>
            <a:endParaRPr lang="cs-CZ" dirty="0"/>
          </a:p>
        </p:txBody>
      </p:sp>
      <p:sp>
        <p:nvSpPr>
          <p:cNvPr id="3" name="Zástupný symbol pro obsah 2"/>
          <p:cNvSpPr>
            <a:spLocks noGrp="1"/>
          </p:cNvSpPr>
          <p:nvPr>
            <p:ph idx="1"/>
          </p:nvPr>
        </p:nvSpPr>
        <p:spPr/>
        <p:txBody>
          <a:bodyPr/>
          <a:lstStyle/>
          <a:p>
            <a:pPr lvl="0"/>
            <a:r>
              <a:rPr lang="cs-CZ" dirty="0"/>
              <a:t>Hodnotíme soulad názvu podniku s jeho vzhledem, dekoracemi a sortimentní nabídkou. </a:t>
            </a:r>
          </a:p>
          <a:p>
            <a:pPr lvl="0"/>
            <a:r>
              <a:rPr lang="cs-CZ" dirty="0"/>
              <a:t>Posuzujeme jeho originalitu a celkové pojetí konceptu či tematické zaměření. </a:t>
            </a:r>
          </a:p>
        </p:txBody>
      </p:sp>
    </p:spTree>
    <p:extLst>
      <p:ext uri="{BB962C8B-B14F-4D97-AF65-F5344CB8AC3E}">
        <p14:creationId xmlns:p14="http://schemas.microsoft.com/office/powerpoint/2010/main" val="21613877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Design a soulad interiéru </a:t>
            </a:r>
            <a:r>
              <a:rPr lang="cs-CZ" b="1" dirty="0" smtClean="0"/>
              <a:t>0-1b </a:t>
            </a:r>
            <a:endParaRPr lang="cs-CZ" dirty="0"/>
          </a:p>
        </p:txBody>
      </p:sp>
      <p:sp>
        <p:nvSpPr>
          <p:cNvPr id="3" name="Zástupný symbol pro obsah 2"/>
          <p:cNvSpPr>
            <a:spLocks noGrp="1"/>
          </p:cNvSpPr>
          <p:nvPr>
            <p:ph idx="1"/>
          </p:nvPr>
        </p:nvSpPr>
        <p:spPr/>
        <p:txBody>
          <a:bodyPr/>
          <a:lstStyle/>
          <a:p>
            <a:pPr lvl="0"/>
            <a:r>
              <a:rPr lang="cs-CZ" dirty="0"/>
              <a:t>Předmětem hodnocení jsou interiérové prvky, hudba, design atd. Vše, co utváří výraz a snadnou zapamatovatelnost provozovny a odlišuje ji od „šedé a neosobní“ nabídky konkurence. </a:t>
            </a:r>
          </a:p>
          <a:p>
            <a:r>
              <a:rPr lang="cs-CZ" dirty="0"/>
              <a:t>Dobrá kondice materiálů</a:t>
            </a:r>
            <a:r>
              <a:rPr lang="cs-CZ" b="1" dirty="0"/>
              <a:t> </a:t>
            </a:r>
            <a:r>
              <a:rPr lang="cs-CZ" dirty="0"/>
              <a:t>– hodnotíme opotřebení materiálů, veškerého vybavení a inventáře provozovny. Zároveň hodnotíme ušlechtilost použitých materiálů. </a:t>
            </a:r>
          </a:p>
          <a:p>
            <a:pPr lvl="0"/>
            <a:endParaRPr lang="cs-CZ" dirty="0"/>
          </a:p>
        </p:txBody>
      </p:sp>
    </p:spTree>
    <p:extLst>
      <p:ext uri="{BB962C8B-B14F-4D97-AF65-F5344CB8AC3E}">
        <p14:creationId xmlns:p14="http://schemas.microsoft.com/office/powerpoint/2010/main" val="2214887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Atmosféra prostředí </a:t>
            </a:r>
            <a:r>
              <a:rPr lang="cs-CZ" b="1" dirty="0" smtClean="0"/>
              <a:t>0–1b</a:t>
            </a:r>
            <a:endParaRPr lang="cs-CZ" dirty="0"/>
          </a:p>
        </p:txBody>
      </p:sp>
      <p:sp>
        <p:nvSpPr>
          <p:cNvPr id="3" name="Zástupný symbol pro obsah 2"/>
          <p:cNvSpPr>
            <a:spLocks noGrp="1"/>
          </p:cNvSpPr>
          <p:nvPr>
            <p:ph idx="1"/>
          </p:nvPr>
        </p:nvSpPr>
        <p:spPr>
          <a:xfrm>
            <a:off x="838200" y="1811557"/>
            <a:ext cx="10515600" cy="4351338"/>
          </a:xfrm>
        </p:spPr>
        <p:txBody>
          <a:bodyPr/>
          <a:lstStyle/>
          <a:p>
            <a:pPr lvl="0"/>
            <a:r>
              <a:rPr lang="cs-CZ" dirty="0"/>
              <a:t>Posuzujeme, jak se stav a design interiéru podílí na atmosféře podniku. </a:t>
            </a:r>
          </a:p>
          <a:p>
            <a:pPr lvl="0"/>
            <a:endParaRPr lang="cs-CZ" dirty="0"/>
          </a:p>
          <a:p>
            <a:pPr marL="0" indent="0">
              <a:buNone/>
            </a:pPr>
            <a:r>
              <a:rPr lang="cs-CZ" b="1" dirty="0"/>
              <a:t> </a:t>
            </a:r>
            <a:endParaRPr lang="cs-CZ" dirty="0"/>
          </a:p>
        </p:txBody>
      </p:sp>
    </p:spTree>
    <p:extLst>
      <p:ext uri="{BB962C8B-B14F-4D97-AF65-F5344CB8AC3E}">
        <p14:creationId xmlns:p14="http://schemas.microsoft.com/office/powerpoint/2010/main" val="16695087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Založení na stolech 0–1b</a:t>
            </a:r>
            <a:endParaRPr lang="cs-CZ" dirty="0"/>
          </a:p>
        </p:txBody>
      </p:sp>
      <p:sp>
        <p:nvSpPr>
          <p:cNvPr id="3" name="Zástupný symbol pro obsah 2"/>
          <p:cNvSpPr>
            <a:spLocks noGrp="1"/>
          </p:cNvSpPr>
          <p:nvPr>
            <p:ph idx="1"/>
          </p:nvPr>
        </p:nvSpPr>
        <p:spPr>
          <a:xfrm>
            <a:off x="838200" y="1811557"/>
            <a:ext cx="10515600" cy="4351338"/>
          </a:xfrm>
        </p:spPr>
        <p:txBody>
          <a:bodyPr/>
          <a:lstStyle/>
          <a:p>
            <a:pPr lvl="0"/>
            <a:r>
              <a:rPr lang="cs-CZ" dirty="0"/>
              <a:t>Pěkně upravený stůl dokáže navodit dokonalou atmosféru a zpříjemnit čas s rodinou nebo blízkým člověkem strávený u jídla. </a:t>
            </a:r>
            <a:r>
              <a:rPr lang="cs-CZ" b="1" dirty="0"/>
              <a:t> </a:t>
            </a:r>
            <a:endParaRPr lang="cs-CZ" dirty="0"/>
          </a:p>
        </p:txBody>
      </p:sp>
    </p:spTree>
    <p:extLst>
      <p:ext uri="{BB962C8B-B14F-4D97-AF65-F5344CB8AC3E}">
        <p14:creationId xmlns:p14="http://schemas.microsoft.com/office/powerpoint/2010/main" val="40340915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51057"/>
            <a:ext cx="10515600" cy="1325563"/>
          </a:xfrm>
        </p:spPr>
        <p:txBody>
          <a:bodyPr/>
          <a:lstStyle/>
          <a:p>
            <a:r>
              <a:rPr lang="cs-CZ" b="1" dirty="0"/>
              <a:t>Grafické a estetické hledisko JL </a:t>
            </a:r>
            <a:r>
              <a:rPr lang="cs-CZ" b="1" dirty="0" smtClean="0"/>
              <a:t>0–1b  </a:t>
            </a:r>
            <a:endParaRPr lang="cs-CZ" dirty="0"/>
          </a:p>
        </p:txBody>
      </p:sp>
      <p:sp>
        <p:nvSpPr>
          <p:cNvPr id="3" name="Zástupný symbol pro obsah 2"/>
          <p:cNvSpPr>
            <a:spLocks noGrp="1"/>
          </p:cNvSpPr>
          <p:nvPr>
            <p:ph idx="1"/>
          </p:nvPr>
        </p:nvSpPr>
        <p:spPr/>
        <p:txBody>
          <a:bodyPr/>
          <a:lstStyle/>
          <a:p>
            <a:pPr lvl="0"/>
            <a:r>
              <a:rPr lang="cs-CZ" dirty="0"/>
              <a:t>Hodnotí se vzhled jídelního lístku, volba materiálu – obalu, papíru. </a:t>
            </a:r>
          </a:p>
          <a:p>
            <a:pPr lvl="0"/>
            <a:r>
              <a:rPr lang="cs-CZ" dirty="0"/>
              <a:t>Řez a velikosti písma, kontrast s podkladem a čitelnost, množství stylů použitého písma. </a:t>
            </a:r>
          </a:p>
          <a:p>
            <a:pPr lvl="0"/>
            <a:r>
              <a:rPr lang="cs-CZ" dirty="0"/>
              <a:t>Přehlednost, fotografie, prezentace další činnosti, soulad estetického pojetí jídelního lístku s prostředím provozovny.</a:t>
            </a:r>
          </a:p>
          <a:p>
            <a:pPr lvl="0"/>
            <a:r>
              <a:rPr lang="cs-CZ" dirty="0"/>
              <a:t>Nápaditost ve smyslu designu a image podniku. </a:t>
            </a:r>
          </a:p>
          <a:p>
            <a:pPr lvl="0"/>
            <a:r>
              <a:rPr lang="cs-CZ" dirty="0"/>
              <a:t>Dobrá fyzická kondice JL a čistota. </a:t>
            </a:r>
          </a:p>
          <a:p>
            <a:pPr marL="0" indent="0">
              <a:buNone/>
            </a:pPr>
            <a:endParaRPr lang="cs-CZ" dirty="0"/>
          </a:p>
        </p:txBody>
      </p:sp>
    </p:spTree>
    <p:extLst>
      <p:ext uri="{BB962C8B-B14F-4D97-AF65-F5344CB8AC3E}">
        <p14:creationId xmlns:p14="http://schemas.microsoft.com/office/powerpoint/2010/main" val="1162767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Pracovní postup při úvodním školení </a:t>
            </a:r>
          </a:p>
        </p:txBody>
      </p:sp>
      <p:sp>
        <p:nvSpPr>
          <p:cNvPr id="3" name="Zástupný symbol pro obsah 2"/>
          <p:cNvSpPr>
            <a:spLocks noGrp="1"/>
          </p:cNvSpPr>
          <p:nvPr>
            <p:ph idx="1"/>
          </p:nvPr>
        </p:nvSpPr>
        <p:spPr/>
        <p:txBody>
          <a:bodyPr>
            <a:normAutofit/>
          </a:bodyPr>
          <a:lstStyle/>
          <a:p>
            <a:pPr marL="514350" indent="-514350">
              <a:buAutoNum type="arabicPeriod"/>
            </a:pPr>
            <a:r>
              <a:rPr lang="cs-CZ" dirty="0"/>
              <a:t>Vytiskněte si hodnotící formulář </a:t>
            </a:r>
            <a:r>
              <a:rPr lang="cs-CZ" dirty="0" err="1"/>
              <a:t>Mystery</a:t>
            </a:r>
            <a:r>
              <a:rPr lang="cs-CZ" dirty="0"/>
              <a:t> </a:t>
            </a:r>
            <a:r>
              <a:rPr lang="cs-CZ" dirty="0" err="1"/>
              <a:t>shopera</a:t>
            </a:r>
            <a:r>
              <a:rPr lang="cs-CZ" dirty="0"/>
              <a:t>, připravte si papír na poznámky a psací potřeby. </a:t>
            </a:r>
          </a:p>
          <a:p>
            <a:pPr marL="514350" indent="-514350">
              <a:buAutoNum type="arabicPeriod"/>
            </a:pPr>
            <a:endParaRPr lang="cs-CZ" dirty="0"/>
          </a:p>
          <a:p>
            <a:pPr marL="514350" indent="-514350">
              <a:buAutoNum type="arabicPeriod"/>
            </a:pPr>
            <a:r>
              <a:rPr lang="cs-CZ" dirty="0"/>
              <a:t>Věnujte pozornost jednotlivým bodům a pište si poznámky, které vám umožní lépe si zapamatovat, jak hodnotit. </a:t>
            </a:r>
          </a:p>
          <a:p>
            <a:pPr marL="514350" indent="-514350">
              <a:buAutoNum type="arabicPeriod"/>
            </a:pPr>
            <a:endParaRPr lang="cs-CZ" dirty="0"/>
          </a:p>
          <a:p>
            <a:pPr marL="514350" indent="-514350">
              <a:buAutoNum type="arabicPeriod"/>
            </a:pPr>
            <a:r>
              <a:rPr lang="cs-CZ" dirty="0"/>
              <a:t>Prezentace je poměrně dlouhá a náročná na vaši pozornost, proto ji můžete kdykoliv zastavit a vrátit se k ní po přestávce </a:t>
            </a:r>
            <a:r>
              <a:rPr lang="cs-CZ" dirty="0">
                <a:sym typeface="Wingdings" panose="05000000000000000000" pitchFamily="2" charset="2"/>
              </a:rPr>
              <a:t> </a:t>
            </a:r>
          </a:p>
          <a:p>
            <a:pPr marL="0" indent="0">
              <a:buNone/>
            </a:pPr>
            <a:endParaRPr lang="cs-CZ" dirty="0"/>
          </a:p>
        </p:txBody>
      </p:sp>
    </p:spTree>
    <p:extLst>
      <p:ext uri="{BB962C8B-B14F-4D97-AF65-F5344CB8AC3E}">
        <p14:creationId xmlns:p14="http://schemas.microsoft.com/office/powerpoint/2010/main" val="568802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Originalita nabídky a pestrost JL </a:t>
            </a:r>
            <a:r>
              <a:rPr lang="cs-CZ" b="1" dirty="0" smtClean="0"/>
              <a:t>0-1b  </a:t>
            </a:r>
            <a:endParaRPr lang="cs-CZ" dirty="0"/>
          </a:p>
        </p:txBody>
      </p:sp>
      <p:sp>
        <p:nvSpPr>
          <p:cNvPr id="3" name="Zástupný symbol pro obsah 2"/>
          <p:cNvSpPr>
            <a:spLocks noGrp="1"/>
          </p:cNvSpPr>
          <p:nvPr>
            <p:ph idx="1"/>
          </p:nvPr>
        </p:nvSpPr>
        <p:spPr/>
        <p:txBody>
          <a:bodyPr>
            <a:normAutofit/>
          </a:bodyPr>
          <a:lstStyle/>
          <a:p>
            <a:pPr lvl="0"/>
            <a:r>
              <a:rPr lang="cs-CZ" b="1" dirty="0"/>
              <a:t>P</a:t>
            </a:r>
            <a:r>
              <a:rPr lang="cs-CZ" dirty="0"/>
              <a:t>ozitivně hodnotíme výjimečnost i za cenu užší sortimentní nabídky, negativem je kopírování a opisování nabídek od konkurence.</a:t>
            </a:r>
          </a:p>
          <a:p>
            <a:pPr lvl="0"/>
            <a:r>
              <a:rPr lang="cs-CZ" dirty="0"/>
              <a:t>Racionálním trendem je tvorba JL ve smyslu sezónnosti, regionální nabídka, vyváženosti mezi známými - atraktivními a nepříliš obvyklými pokrmy, které mile překvapí.</a:t>
            </a:r>
          </a:p>
        </p:txBody>
      </p:sp>
    </p:spTree>
    <p:extLst>
      <p:ext uri="{BB962C8B-B14F-4D97-AF65-F5344CB8AC3E}">
        <p14:creationId xmlns:p14="http://schemas.microsoft.com/office/powerpoint/2010/main" val="10799413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Nabídka napříč zákaznickým spektrem </a:t>
            </a:r>
            <a:r>
              <a:rPr lang="cs-CZ" b="1" dirty="0" smtClean="0"/>
              <a:t>0-1b </a:t>
            </a:r>
            <a:endParaRPr lang="cs-CZ" dirty="0"/>
          </a:p>
        </p:txBody>
      </p:sp>
      <p:sp>
        <p:nvSpPr>
          <p:cNvPr id="3" name="Zástupný symbol pro obsah 2"/>
          <p:cNvSpPr>
            <a:spLocks noGrp="1"/>
          </p:cNvSpPr>
          <p:nvPr>
            <p:ph idx="1"/>
          </p:nvPr>
        </p:nvSpPr>
        <p:spPr/>
        <p:txBody>
          <a:bodyPr/>
          <a:lstStyle/>
          <a:p>
            <a:pPr lvl="0"/>
            <a:r>
              <a:rPr lang="cs-CZ" dirty="0"/>
              <a:t>Ideální JL zahrnuje nabídku bezmasých – vegetariánských pokrmů, lehkých zdravotních pokrmů – salátů, aktuální nabídku – menu, pokrmy pro děti i cenovou diferenciaci. </a:t>
            </a:r>
          </a:p>
        </p:txBody>
      </p:sp>
    </p:spTree>
    <p:extLst>
      <p:ext uri="{BB962C8B-B14F-4D97-AF65-F5344CB8AC3E}">
        <p14:creationId xmlns:p14="http://schemas.microsoft.com/office/powerpoint/2010/main" val="3610243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Charakteristika pokrmů, složení </a:t>
            </a:r>
            <a:r>
              <a:rPr lang="cs-CZ" b="1" dirty="0" smtClean="0"/>
              <a:t>0-1b  </a:t>
            </a:r>
            <a:endParaRPr lang="cs-CZ" dirty="0"/>
          </a:p>
        </p:txBody>
      </p:sp>
      <p:sp>
        <p:nvSpPr>
          <p:cNvPr id="3" name="Zástupný symbol pro obsah 2"/>
          <p:cNvSpPr>
            <a:spLocks noGrp="1"/>
          </p:cNvSpPr>
          <p:nvPr>
            <p:ph idx="1"/>
          </p:nvPr>
        </p:nvSpPr>
        <p:spPr/>
        <p:txBody>
          <a:bodyPr>
            <a:normAutofit/>
          </a:bodyPr>
          <a:lstStyle/>
          <a:p>
            <a:pPr lvl="0"/>
            <a:r>
              <a:rPr lang="cs-CZ" dirty="0"/>
              <a:t>Informace o stručném výčtu základních surovin ve složení pokrmů</a:t>
            </a:r>
          </a:p>
          <a:p>
            <a:r>
              <a:rPr lang="cs-CZ" dirty="0"/>
              <a:t>Pokrmy včetně doporučených příloh</a:t>
            </a:r>
          </a:p>
          <a:p>
            <a:pPr lvl="0"/>
            <a:r>
              <a:rPr lang="cs-CZ" dirty="0"/>
              <a:t>Usnadňuje hostu výběr</a:t>
            </a:r>
          </a:p>
          <a:p>
            <a:pPr lvl="0"/>
            <a:endParaRPr lang="cs-CZ" dirty="0"/>
          </a:p>
        </p:txBody>
      </p:sp>
    </p:spTree>
    <p:extLst>
      <p:ext uri="{BB962C8B-B14F-4D97-AF65-F5344CB8AC3E}">
        <p14:creationId xmlns:p14="http://schemas.microsoft.com/office/powerpoint/2010/main" val="22041213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Gastronomický </a:t>
            </a:r>
            <a:r>
              <a:rPr lang="cs-CZ" b="1" dirty="0" smtClean="0"/>
              <a:t>sled, přehlednost 0-1b  </a:t>
            </a:r>
            <a:endParaRPr lang="cs-CZ" dirty="0"/>
          </a:p>
        </p:txBody>
      </p:sp>
      <p:sp>
        <p:nvSpPr>
          <p:cNvPr id="3" name="Zástupný symbol pro obsah 2"/>
          <p:cNvSpPr>
            <a:spLocks noGrp="1"/>
          </p:cNvSpPr>
          <p:nvPr>
            <p:ph idx="1"/>
          </p:nvPr>
        </p:nvSpPr>
        <p:spPr/>
        <p:txBody>
          <a:bodyPr>
            <a:normAutofit/>
          </a:bodyPr>
          <a:lstStyle/>
          <a:p>
            <a:pPr lvl="0"/>
            <a:r>
              <a:rPr lang="cs-CZ" dirty="0"/>
              <a:t>V jídelním lístku hodnotíme dodržení členění gastronomického sledu ve skupinách a podskupinách. V nápojovém lístku i další členění dle kritérií: např. barva, stáří, vinařský zákon atd.</a:t>
            </a:r>
          </a:p>
          <a:p>
            <a:r>
              <a:rPr lang="cs-CZ" dirty="0"/>
              <a:t>Pokud je </a:t>
            </a:r>
            <a:r>
              <a:rPr lang="cs-CZ" dirty="0" err="1"/>
              <a:t>gastrosled</a:t>
            </a:r>
            <a:r>
              <a:rPr lang="cs-CZ" dirty="0"/>
              <a:t> narušen z marketingových důvodů – prezentace určitého sortimentního segmentu, nesnižujeme hodnocení. </a:t>
            </a:r>
          </a:p>
          <a:p>
            <a:pPr lvl="0"/>
            <a:endParaRPr lang="cs-CZ" dirty="0"/>
          </a:p>
        </p:txBody>
      </p:sp>
    </p:spTree>
    <p:extLst>
      <p:ext uri="{BB962C8B-B14F-4D97-AF65-F5344CB8AC3E}">
        <p14:creationId xmlns:p14="http://schemas.microsoft.com/office/powerpoint/2010/main" val="31734647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Příjemná a komunikativní obsluha </a:t>
            </a:r>
            <a:r>
              <a:rPr lang="cs-CZ" b="1" dirty="0" smtClean="0"/>
              <a:t>0–5b </a:t>
            </a:r>
            <a:endParaRPr lang="cs-CZ" dirty="0"/>
          </a:p>
        </p:txBody>
      </p:sp>
      <p:sp>
        <p:nvSpPr>
          <p:cNvPr id="3" name="Zástupný symbol pro obsah 2"/>
          <p:cNvSpPr>
            <a:spLocks noGrp="1"/>
          </p:cNvSpPr>
          <p:nvPr>
            <p:ph idx="1"/>
          </p:nvPr>
        </p:nvSpPr>
        <p:spPr/>
        <p:txBody>
          <a:bodyPr>
            <a:normAutofit fontScale="92500" lnSpcReduction="10000"/>
          </a:bodyPr>
          <a:lstStyle/>
          <a:p>
            <a:pPr lvl="0"/>
            <a:r>
              <a:rPr lang="cs-CZ" dirty="0"/>
              <a:t>Hodnocení začíná u pozdravu (vhodný, adresný, včasný, srozumitelný), oslovení hosta, používání zdvořilostních výrazů (prosím, mohu, s dovolením…). </a:t>
            </a:r>
          </a:p>
          <a:p>
            <a:pPr lvl="0"/>
            <a:r>
              <a:rPr lang="cs-CZ" dirty="0"/>
              <a:t>Obsluha používá příjemnou mimiku, úsměv, přijatelnou </a:t>
            </a:r>
            <a:r>
              <a:rPr lang="cs-CZ" dirty="0" err="1"/>
              <a:t>gestiku</a:t>
            </a:r>
            <a:r>
              <a:rPr lang="cs-CZ" dirty="0"/>
              <a:t>. </a:t>
            </a:r>
          </a:p>
          <a:p>
            <a:pPr lvl="0"/>
            <a:r>
              <a:rPr lang="cs-CZ" dirty="0"/>
              <a:t>Negativním jevem je odstup, familiárnost, hlučnost, anoncování, nedodržování vzdálenosti k hostu, přehnaná gestikulace, nesrozumitelný projev. </a:t>
            </a:r>
          </a:p>
          <a:p>
            <a:pPr lvl="0"/>
            <a:r>
              <a:rPr lang="cs-CZ" dirty="0"/>
              <a:t>Oceňujeme vstřícnost jako uvedení ke stolu, usazení hosta, nabídka otevřeného JL, nabídka aperitivu. </a:t>
            </a:r>
          </a:p>
          <a:p>
            <a:pPr lvl="0"/>
            <a:r>
              <a:rPr lang="cs-CZ" dirty="0"/>
              <a:t>Schopnost řešit problémy a zvláštní požadavky hosta  jako teplota nápoje, propečenou masa, změna místa u stolu, změna příloh apod.</a:t>
            </a:r>
          </a:p>
        </p:txBody>
      </p:sp>
    </p:spTree>
    <p:extLst>
      <p:ext uri="{BB962C8B-B14F-4D97-AF65-F5344CB8AC3E}">
        <p14:creationId xmlns:p14="http://schemas.microsoft.com/office/powerpoint/2010/main" val="5485764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Jednotný oděv obsluhy </a:t>
            </a:r>
            <a:r>
              <a:rPr lang="cs-CZ" b="1" dirty="0" smtClean="0"/>
              <a:t>0–5b</a:t>
            </a:r>
            <a:endParaRPr lang="cs-CZ" dirty="0"/>
          </a:p>
        </p:txBody>
      </p:sp>
      <p:sp>
        <p:nvSpPr>
          <p:cNvPr id="3" name="Zástupný symbol pro obsah 2"/>
          <p:cNvSpPr>
            <a:spLocks noGrp="1"/>
          </p:cNvSpPr>
          <p:nvPr>
            <p:ph idx="1"/>
          </p:nvPr>
        </p:nvSpPr>
        <p:spPr>
          <a:xfrm>
            <a:off x="838200" y="1811557"/>
            <a:ext cx="10515600" cy="4351338"/>
          </a:xfrm>
        </p:spPr>
        <p:txBody>
          <a:bodyPr/>
          <a:lstStyle/>
          <a:p>
            <a:pPr lvl="0"/>
            <a:r>
              <a:rPr lang="cs-CZ" dirty="0"/>
              <a:t>Oděv a obuv hodnotíme z hlediska originality, kvality materiálu, materiálního opotřebování, společenského vzhledu. </a:t>
            </a:r>
          </a:p>
          <a:p>
            <a:pPr lvl="0"/>
            <a:r>
              <a:rPr lang="cs-CZ" dirty="0"/>
              <a:t>Posuzujeme existenci </a:t>
            </a:r>
            <a:r>
              <a:rPr lang="cs-CZ" dirty="0" err="1"/>
              <a:t>dress</a:t>
            </a:r>
            <a:r>
              <a:rPr lang="cs-CZ" dirty="0"/>
              <a:t> </a:t>
            </a:r>
            <a:r>
              <a:rPr lang="cs-CZ" dirty="0" err="1"/>
              <a:t>code</a:t>
            </a:r>
            <a:r>
              <a:rPr lang="cs-CZ" dirty="0"/>
              <a:t> podniku a jak jej zaměstnanci  dodržují. </a:t>
            </a:r>
          </a:p>
          <a:p>
            <a:pPr lvl="0"/>
            <a:r>
              <a:rPr lang="cs-CZ" dirty="0"/>
              <a:t>Posuzujeme, jak se oděv podílí na image a atmosféře podniku. </a:t>
            </a:r>
          </a:p>
          <a:p>
            <a:pPr lvl="0"/>
            <a:endParaRPr lang="cs-CZ" dirty="0"/>
          </a:p>
          <a:p>
            <a:pPr marL="0" indent="0">
              <a:buNone/>
            </a:pPr>
            <a:r>
              <a:rPr lang="cs-CZ" b="1" dirty="0"/>
              <a:t> </a:t>
            </a:r>
            <a:endParaRPr lang="cs-CZ" dirty="0"/>
          </a:p>
        </p:txBody>
      </p:sp>
    </p:spTree>
    <p:extLst>
      <p:ext uri="{BB962C8B-B14F-4D97-AF65-F5344CB8AC3E}">
        <p14:creationId xmlns:p14="http://schemas.microsoft.com/office/powerpoint/2010/main" val="13458722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Odbornost a osobní prodej </a:t>
            </a:r>
            <a:r>
              <a:rPr lang="cs-CZ" b="1" dirty="0" smtClean="0"/>
              <a:t>0–5b </a:t>
            </a:r>
            <a:endParaRPr lang="cs-CZ" dirty="0"/>
          </a:p>
        </p:txBody>
      </p:sp>
      <p:sp>
        <p:nvSpPr>
          <p:cNvPr id="3" name="Zástupný symbol pro obsah 2"/>
          <p:cNvSpPr>
            <a:spLocks noGrp="1"/>
          </p:cNvSpPr>
          <p:nvPr>
            <p:ph idx="1"/>
          </p:nvPr>
        </p:nvSpPr>
        <p:spPr/>
        <p:txBody>
          <a:bodyPr/>
          <a:lstStyle/>
          <a:p>
            <a:pPr lvl="0"/>
            <a:r>
              <a:rPr lang="cs-CZ" dirty="0"/>
              <a:t>Přehled o usazení hostů na restauraci, při objednávkách, vhodná frekvence návštěv u stolu hosta.  </a:t>
            </a:r>
          </a:p>
          <a:p>
            <a:pPr lvl="0"/>
            <a:r>
              <a:rPr lang="cs-CZ" dirty="0"/>
              <a:t>Jednotný servis a debaras u stolu, koordinace objednávek, přehlednost a přesnost vyúčtování, organizační pořádek na stole hosta, doplňování a dolévání nápojů.</a:t>
            </a:r>
            <a:r>
              <a:rPr lang="cs-CZ" b="1" dirty="0"/>
              <a:t> </a:t>
            </a:r>
            <a:endParaRPr lang="cs-CZ" dirty="0"/>
          </a:p>
        </p:txBody>
      </p:sp>
    </p:spTree>
    <p:extLst>
      <p:ext uri="{BB962C8B-B14F-4D97-AF65-F5344CB8AC3E}">
        <p14:creationId xmlns:p14="http://schemas.microsoft.com/office/powerpoint/2010/main" val="38136392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Ústní nabídka </a:t>
            </a:r>
            <a:r>
              <a:rPr lang="cs-CZ" b="1" dirty="0" smtClean="0"/>
              <a:t>0-5b </a:t>
            </a:r>
            <a:endParaRPr lang="cs-CZ" dirty="0"/>
          </a:p>
        </p:txBody>
      </p:sp>
      <p:sp>
        <p:nvSpPr>
          <p:cNvPr id="3" name="Zástupný symbol pro obsah 2"/>
          <p:cNvSpPr>
            <a:spLocks noGrp="1"/>
          </p:cNvSpPr>
          <p:nvPr>
            <p:ph idx="1"/>
          </p:nvPr>
        </p:nvSpPr>
        <p:spPr/>
        <p:txBody>
          <a:bodyPr/>
          <a:lstStyle/>
          <a:p>
            <a:pPr lvl="0"/>
            <a:r>
              <a:rPr lang="cs-CZ" dirty="0"/>
              <a:t>Nabídka musí přicházet v souladu s gastronomického sledem pokrmů v menu. </a:t>
            </a:r>
          </a:p>
          <a:p>
            <a:pPr lvl="0"/>
            <a:r>
              <a:rPr lang="cs-CZ" dirty="0"/>
              <a:t>Obsluha doporučuje a upozorňuje na zajímavé produkty. Vystupuje flexibilně, spontánně a má schopnost empatie, která vede k odhalení skrytých přání zákazníka. </a:t>
            </a:r>
          </a:p>
          <a:p>
            <a:pPr lvl="0"/>
            <a:r>
              <a:rPr lang="cs-CZ" dirty="0"/>
              <a:t>Umění prodat je realizováno příjemnou a nenásilnou formou. Časté dotazy a uklízení veškerého inventáře ze stolu je negativním projevem. </a:t>
            </a:r>
          </a:p>
        </p:txBody>
      </p:sp>
    </p:spTree>
    <p:extLst>
      <p:ext uri="{BB962C8B-B14F-4D97-AF65-F5344CB8AC3E}">
        <p14:creationId xmlns:p14="http://schemas.microsoft.com/office/powerpoint/2010/main" val="33308769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Znalost </a:t>
            </a:r>
            <a:r>
              <a:rPr lang="cs-CZ" b="1" dirty="0" smtClean="0"/>
              <a:t>sortimentu nápojů 0–5b </a:t>
            </a:r>
            <a:endParaRPr lang="cs-CZ" dirty="0"/>
          </a:p>
        </p:txBody>
      </p:sp>
      <p:sp>
        <p:nvSpPr>
          <p:cNvPr id="3" name="Zástupný symbol pro obsah 2"/>
          <p:cNvSpPr>
            <a:spLocks noGrp="1"/>
          </p:cNvSpPr>
          <p:nvPr>
            <p:ph idx="1"/>
          </p:nvPr>
        </p:nvSpPr>
        <p:spPr>
          <a:xfrm>
            <a:off x="838200" y="1825625"/>
            <a:ext cx="10515600" cy="1599062"/>
          </a:xfrm>
        </p:spPr>
        <p:txBody>
          <a:bodyPr/>
          <a:lstStyle/>
          <a:p>
            <a:pPr lvl="0"/>
            <a:r>
              <a:rPr lang="cs-CZ" dirty="0"/>
              <a:t>Znalost prodávaných produktů, charakteristika prodávaných pokrmů</a:t>
            </a:r>
            <a:r>
              <a:rPr lang="cs-CZ" dirty="0" smtClean="0"/>
              <a:t>.</a:t>
            </a:r>
            <a:endParaRPr lang="cs-CZ" dirty="0"/>
          </a:p>
        </p:txBody>
      </p:sp>
      <p:sp>
        <p:nvSpPr>
          <p:cNvPr id="4" name="Nadpis 1"/>
          <p:cNvSpPr txBox="1">
            <a:spLocks/>
          </p:cNvSpPr>
          <p:nvPr/>
        </p:nvSpPr>
        <p:spPr>
          <a:xfrm>
            <a:off x="803695" y="2774261"/>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s-CZ" b="1" dirty="0" smtClean="0"/>
              <a:t>Znalost sortimentu pokrmů 0–5b </a:t>
            </a:r>
            <a:endParaRPr lang="cs-CZ" dirty="0"/>
          </a:p>
        </p:txBody>
      </p:sp>
      <p:sp>
        <p:nvSpPr>
          <p:cNvPr id="5" name="Zástupný symbol pro obsah 2"/>
          <p:cNvSpPr txBox="1">
            <a:spLocks/>
          </p:cNvSpPr>
          <p:nvPr/>
        </p:nvSpPr>
        <p:spPr>
          <a:xfrm>
            <a:off x="803695" y="4128878"/>
            <a:ext cx="10515600" cy="15990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smtClean="0"/>
              <a:t>Znalost prodávaných produktů, charakteristika prodávaných nápojů, dodržování etiky prodeje (vhodné sklo, dodržování značky).</a:t>
            </a:r>
            <a:endParaRPr lang="cs-CZ" dirty="0"/>
          </a:p>
        </p:txBody>
      </p:sp>
    </p:spTree>
    <p:extLst>
      <p:ext uri="{BB962C8B-B14F-4D97-AF65-F5344CB8AC3E}">
        <p14:creationId xmlns:p14="http://schemas.microsoft.com/office/powerpoint/2010/main" val="28935646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51057"/>
            <a:ext cx="10515600" cy="1325563"/>
          </a:xfrm>
        </p:spPr>
        <p:txBody>
          <a:bodyPr/>
          <a:lstStyle/>
          <a:p>
            <a:r>
              <a:rPr lang="cs-CZ" b="1" dirty="0"/>
              <a:t>Hygiena provozu – vstup do provozovny 0-2b</a:t>
            </a:r>
          </a:p>
        </p:txBody>
      </p:sp>
      <p:sp>
        <p:nvSpPr>
          <p:cNvPr id="3" name="Zástupný symbol pro obsah 2"/>
          <p:cNvSpPr>
            <a:spLocks noGrp="1"/>
          </p:cNvSpPr>
          <p:nvPr>
            <p:ph idx="1"/>
          </p:nvPr>
        </p:nvSpPr>
        <p:spPr/>
        <p:txBody>
          <a:bodyPr>
            <a:normAutofit/>
          </a:bodyPr>
          <a:lstStyle/>
          <a:p>
            <a:pPr lvl="0"/>
            <a:r>
              <a:rPr lang="cs-CZ" dirty="0"/>
              <a:t>Čistý vstup do provozovny, osvětlení, čistota ovzduší v provozovně. Negativem jsou zápach přepáleného tuku, prašnost, povadlá zeleň, nevhodné nápisy (graffiti).</a:t>
            </a:r>
            <a:r>
              <a:rPr lang="cs-CZ" b="1" dirty="0"/>
              <a:t> </a:t>
            </a:r>
            <a:endParaRPr lang="cs-CZ" dirty="0"/>
          </a:p>
        </p:txBody>
      </p:sp>
    </p:spTree>
    <p:extLst>
      <p:ext uri="{BB962C8B-B14F-4D97-AF65-F5344CB8AC3E}">
        <p14:creationId xmlns:p14="http://schemas.microsoft.com/office/powerpoint/2010/main" val="2822855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Struktura hodnotících kritérií </a:t>
            </a:r>
          </a:p>
        </p:txBody>
      </p:sp>
      <p:sp>
        <p:nvSpPr>
          <p:cNvPr id="5" name="Zástupný symbol pro obsah 4"/>
          <p:cNvSpPr>
            <a:spLocks noGrp="1"/>
          </p:cNvSpPr>
          <p:nvPr>
            <p:ph idx="1"/>
          </p:nvPr>
        </p:nvSpPr>
        <p:spPr/>
        <p:txBody>
          <a:bodyPr>
            <a:normAutofit/>
          </a:bodyPr>
          <a:lstStyle/>
          <a:p>
            <a:r>
              <a:rPr lang="cs-CZ" dirty="0"/>
              <a:t>Kritéria hodnocení vychází ze dvou základních úhlů pohledu – marketingový mix a odbornost:</a:t>
            </a:r>
          </a:p>
          <a:p>
            <a:pPr marL="0" indent="0">
              <a:buNone/>
            </a:pPr>
            <a:r>
              <a:rPr lang="cs-CZ" dirty="0"/>
              <a:t> </a:t>
            </a:r>
          </a:p>
          <a:p>
            <a:pPr marL="514350" indent="-514350">
              <a:buAutoNum type="alphaLcParenR"/>
            </a:pPr>
            <a:r>
              <a:rPr lang="cs-CZ" dirty="0"/>
              <a:t>jednotlivé prvky marketingového mixu a míra využití ve firmě. </a:t>
            </a:r>
          </a:p>
          <a:p>
            <a:pPr marL="0" indent="0">
              <a:buNone/>
            </a:pPr>
            <a:r>
              <a:rPr lang="cs-CZ" dirty="0"/>
              <a:t>V případě služeb nemůžeme hovořit pouze o základních 4P, ale o rozšířeném marketingovém mixu. </a:t>
            </a:r>
          </a:p>
          <a:p>
            <a:pPr marL="0" indent="0">
              <a:buNone/>
            </a:pPr>
            <a:r>
              <a:rPr lang="cs-CZ" dirty="0"/>
              <a:t>Place, </a:t>
            </a:r>
            <a:r>
              <a:rPr lang="cs-CZ" dirty="0" err="1"/>
              <a:t>Price</a:t>
            </a:r>
            <a:r>
              <a:rPr lang="cs-CZ" dirty="0"/>
              <a:t>, </a:t>
            </a:r>
            <a:r>
              <a:rPr lang="cs-CZ" dirty="0" err="1"/>
              <a:t>Product</a:t>
            </a:r>
            <a:r>
              <a:rPr lang="cs-CZ" dirty="0"/>
              <a:t>, </a:t>
            </a:r>
            <a:r>
              <a:rPr lang="cs-CZ" dirty="0" err="1"/>
              <a:t>Promotion</a:t>
            </a:r>
            <a:r>
              <a:rPr lang="cs-CZ" dirty="0"/>
              <a:t>  + </a:t>
            </a:r>
            <a:r>
              <a:rPr lang="cs-CZ" dirty="0" err="1"/>
              <a:t>People</a:t>
            </a:r>
            <a:r>
              <a:rPr lang="cs-CZ" dirty="0"/>
              <a:t>, </a:t>
            </a:r>
            <a:r>
              <a:rPr lang="cs-CZ" dirty="0" err="1"/>
              <a:t>Partnership</a:t>
            </a:r>
            <a:r>
              <a:rPr lang="cs-CZ" dirty="0"/>
              <a:t>, </a:t>
            </a:r>
            <a:r>
              <a:rPr lang="cs-CZ" dirty="0" err="1"/>
              <a:t>Physical</a:t>
            </a:r>
            <a:r>
              <a:rPr lang="cs-CZ" dirty="0"/>
              <a:t> evidence, </a:t>
            </a:r>
            <a:r>
              <a:rPr lang="cs-CZ" dirty="0" err="1"/>
              <a:t>Packing</a:t>
            </a:r>
            <a:endParaRPr lang="cs-CZ" dirty="0"/>
          </a:p>
        </p:txBody>
      </p:sp>
    </p:spTree>
    <p:extLst>
      <p:ext uri="{BB962C8B-B14F-4D97-AF65-F5344CB8AC3E}">
        <p14:creationId xmlns:p14="http://schemas.microsoft.com/office/powerpoint/2010/main" val="2630256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51057"/>
            <a:ext cx="10515600" cy="1325563"/>
          </a:xfrm>
        </p:spPr>
        <p:txBody>
          <a:bodyPr/>
          <a:lstStyle/>
          <a:p>
            <a:r>
              <a:rPr lang="cs-CZ" b="1" dirty="0"/>
              <a:t>Hygiena – odbytová část 0-2b</a:t>
            </a:r>
          </a:p>
        </p:txBody>
      </p:sp>
      <p:sp>
        <p:nvSpPr>
          <p:cNvPr id="3" name="Zástupný symbol pro obsah 2"/>
          <p:cNvSpPr>
            <a:spLocks noGrp="1"/>
          </p:cNvSpPr>
          <p:nvPr>
            <p:ph idx="1"/>
          </p:nvPr>
        </p:nvSpPr>
        <p:spPr/>
        <p:txBody>
          <a:bodyPr>
            <a:normAutofit/>
          </a:bodyPr>
          <a:lstStyle/>
          <a:p>
            <a:r>
              <a:rPr lang="cs-CZ" dirty="0"/>
              <a:t>Prostředí odbytové části</a:t>
            </a:r>
            <a:r>
              <a:rPr lang="cs-CZ" b="1" dirty="0"/>
              <a:t> – </a:t>
            </a:r>
            <a:r>
              <a:rPr lang="cs-CZ" dirty="0"/>
              <a:t>čistota stolů, židlí, parapetů, oken, barového pultu, textilií, podlahových krytin, dekorací, pořádek za barem, květiny. </a:t>
            </a:r>
          </a:p>
        </p:txBody>
      </p:sp>
    </p:spTree>
    <p:extLst>
      <p:ext uri="{BB962C8B-B14F-4D97-AF65-F5344CB8AC3E}">
        <p14:creationId xmlns:p14="http://schemas.microsoft.com/office/powerpoint/2010/main" val="12097376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Hygiena - obsluhující personál </a:t>
            </a:r>
            <a:r>
              <a:rPr lang="cs-CZ" b="1" dirty="0" smtClean="0"/>
              <a:t>0-5b </a:t>
            </a:r>
            <a:endParaRPr lang="cs-CZ" dirty="0"/>
          </a:p>
        </p:txBody>
      </p:sp>
      <p:sp>
        <p:nvSpPr>
          <p:cNvPr id="3" name="Zástupný symbol pro obsah 2"/>
          <p:cNvSpPr>
            <a:spLocks noGrp="1"/>
          </p:cNvSpPr>
          <p:nvPr>
            <p:ph idx="1"/>
          </p:nvPr>
        </p:nvSpPr>
        <p:spPr/>
        <p:txBody>
          <a:bodyPr/>
          <a:lstStyle/>
          <a:p>
            <a:pPr lvl="0"/>
            <a:r>
              <a:rPr lang="cs-CZ" dirty="0"/>
              <a:t>Osobní hygiena a dodržování hygienických návyků na pracovišti souvisí s úpravou zevnějšku personálu, který hodnotíme jako celek.</a:t>
            </a:r>
          </a:p>
          <a:p>
            <a:pPr lvl="0"/>
            <a:r>
              <a:rPr lang="cs-CZ" dirty="0"/>
              <a:t>Upravenost a čistota vlasů, vousů, nehtů a rukou. Správné a citlivé používání deodorantu, vod po holení a parfémů. </a:t>
            </a:r>
          </a:p>
          <a:p>
            <a:pPr lvl="0"/>
            <a:r>
              <a:rPr lang="cs-CZ" dirty="0"/>
              <a:t>Čistota oděvu a obuvi. </a:t>
            </a:r>
          </a:p>
          <a:p>
            <a:pPr lvl="0"/>
            <a:r>
              <a:rPr lang="cs-CZ" dirty="0"/>
              <a:t>Střízlivost v doplňcích oděvu a špercích. </a:t>
            </a:r>
          </a:p>
          <a:p>
            <a:pPr marL="0" lvl="0" indent="0">
              <a:buNone/>
            </a:pPr>
            <a:endParaRPr lang="cs-CZ" dirty="0"/>
          </a:p>
        </p:txBody>
      </p:sp>
    </p:spTree>
    <p:extLst>
      <p:ext uri="{BB962C8B-B14F-4D97-AF65-F5344CB8AC3E}">
        <p14:creationId xmlns:p14="http://schemas.microsoft.com/office/powerpoint/2010/main" val="27964775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Hygiena – inventář </a:t>
            </a:r>
            <a:r>
              <a:rPr lang="cs-CZ" b="1" dirty="0" smtClean="0"/>
              <a:t>0-5b </a:t>
            </a:r>
            <a:endParaRPr lang="cs-CZ" b="1" dirty="0"/>
          </a:p>
        </p:txBody>
      </p:sp>
      <p:sp>
        <p:nvSpPr>
          <p:cNvPr id="3" name="Zástupný symbol pro obsah 2"/>
          <p:cNvSpPr>
            <a:spLocks noGrp="1"/>
          </p:cNvSpPr>
          <p:nvPr>
            <p:ph idx="1"/>
          </p:nvPr>
        </p:nvSpPr>
        <p:spPr/>
        <p:txBody>
          <a:bodyPr/>
          <a:lstStyle/>
          <a:p>
            <a:pPr lvl="0"/>
            <a:r>
              <a:rPr lang="cs-CZ" dirty="0"/>
              <a:t>Čistota inventáře na pokrmy a nápoje, čistota drobného stolního inventáře. </a:t>
            </a:r>
          </a:p>
          <a:p>
            <a:pPr lvl="0"/>
            <a:r>
              <a:rPr lang="cs-CZ" dirty="0"/>
              <a:t>Sklo bez mapování, vyleštěné, uložené kalichem nahoru tak, aby dýchaly. </a:t>
            </a:r>
          </a:p>
          <a:p>
            <a:pPr lvl="0"/>
            <a:r>
              <a:rPr lang="cs-CZ" dirty="0"/>
              <a:t>Inventář na pokrmy bez daktyloskopických znaků pracovníků kuchyně apod.. </a:t>
            </a:r>
          </a:p>
          <a:p>
            <a:pPr lvl="0"/>
            <a:r>
              <a:rPr lang="cs-CZ" dirty="0"/>
              <a:t>Založené příbory jsou vyleštěné atd.  </a:t>
            </a:r>
          </a:p>
        </p:txBody>
      </p:sp>
    </p:spTree>
    <p:extLst>
      <p:ext uri="{BB962C8B-B14F-4D97-AF65-F5344CB8AC3E}">
        <p14:creationId xmlns:p14="http://schemas.microsoft.com/office/powerpoint/2010/main" val="17057435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Dochucovací prostředky 0-2b</a:t>
            </a:r>
          </a:p>
        </p:txBody>
      </p:sp>
      <p:sp>
        <p:nvSpPr>
          <p:cNvPr id="3" name="Zástupný symbol pro obsah 2"/>
          <p:cNvSpPr>
            <a:spLocks noGrp="1"/>
          </p:cNvSpPr>
          <p:nvPr>
            <p:ph idx="1"/>
          </p:nvPr>
        </p:nvSpPr>
        <p:spPr/>
        <p:txBody>
          <a:bodyPr/>
          <a:lstStyle/>
          <a:p>
            <a:pPr lvl="0"/>
            <a:r>
              <a:rPr lang="cs-CZ" dirty="0"/>
              <a:t>Založené menážky na </a:t>
            </a:r>
            <a:r>
              <a:rPr lang="cs-CZ" dirty="0" smtClean="0"/>
              <a:t>stole, čistota</a:t>
            </a:r>
            <a:endParaRPr lang="cs-CZ" dirty="0"/>
          </a:p>
          <a:p>
            <a:pPr lvl="0"/>
            <a:r>
              <a:rPr lang="cs-CZ" dirty="0"/>
              <a:t>Přínos základních dochucovacích prostředků před servisem pokrmů</a:t>
            </a:r>
          </a:p>
          <a:p>
            <a:pPr lvl="0"/>
            <a:endParaRPr lang="cs-CZ" dirty="0"/>
          </a:p>
        </p:txBody>
      </p:sp>
    </p:spTree>
    <p:extLst>
      <p:ext uri="{BB962C8B-B14F-4D97-AF65-F5344CB8AC3E}">
        <p14:creationId xmlns:p14="http://schemas.microsoft.com/office/powerpoint/2010/main" val="25321352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vert="horz" lIns="91440" tIns="45720" rIns="91440" bIns="45720" rtlCol="0" anchor="ctr">
            <a:normAutofit/>
          </a:bodyPr>
          <a:lstStyle/>
          <a:p>
            <a:r>
              <a:rPr lang="cs-CZ" b="1" dirty="0"/>
              <a:t>Etiketa </a:t>
            </a:r>
            <a:r>
              <a:rPr lang="cs-CZ" b="1" dirty="0" smtClean="0"/>
              <a:t>0-5b </a:t>
            </a:r>
            <a:endParaRPr lang="cs-CZ" b="1" dirty="0"/>
          </a:p>
        </p:txBody>
      </p:sp>
      <p:sp>
        <p:nvSpPr>
          <p:cNvPr id="3" name="Zástupný symbol pro obsah 2"/>
          <p:cNvSpPr>
            <a:spLocks noGrp="1"/>
          </p:cNvSpPr>
          <p:nvPr>
            <p:ph idx="1"/>
          </p:nvPr>
        </p:nvSpPr>
        <p:spPr/>
        <p:txBody>
          <a:bodyPr/>
          <a:lstStyle/>
          <a:p>
            <a:pPr lvl="0"/>
            <a:r>
              <a:rPr lang="cs-CZ" dirty="0" smtClean="0"/>
              <a:t>Přivítání, </a:t>
            </a:r>
            <a:r>
              <a:rPr lang="cs-CZ" dirty="0" smtClean="0"/>
              <a:t>pozdrav</a:t>
            </a:r>
            <a:r>
              <a:rPr lang="cs-CZ" dirty="0"/>
              <a:t>, oslovení, rozloučení</a:t>
            </a:r>
            <a:endParaRPr lang="cs-CZ" dirty="0"/>
          </a:p>
        </p:txBody>
      </p:sp>
    </p:spTree>
    <p:extLst>
      <p:ext uri="{BB962C8B-B14F-4D97-AF65-F5344CB8AC3E}">
        <p14:creationId xmlns:p14="http://schemas.microsoft.com/office/powerpoint/2010/main" val="272681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Činnost výčepního </a:t>
            </a:r>
            <a:r>
              <a:rPr lang="cs-CZ" b="1" dirty="0" smtClean="0"/>
              <a:t>0-5b </a:t>
            </a:r>
            <a:endParaRPr lang="cs-CZ" dirty="0"/>
          </a:p>
        </p:txBody>
      </p:sp>
      <p:sp>
        <p:nvSpPr>
          <p:cNvPr id="3" name="Zástupný symbol pro obsah 2"/>
          <p:cNvSpPr>
            <a:spLocks noGrp="1"/>
          </p:cNvSpPr>
          <p:nvPr>
            <p:ph idx="1"/>
          </p:nvPr>
        </p:nvSpPr>
        <p:spPr/>
        <p:txBody>
          <a:bodyPr/>
          <a:lstStyle/>
          <a:p>
            <a:pPr lvl="0"/>
            <a:r>
              <a:rPr lang="cs-CZ" dirty="0"/>
              <a:t>Hodnotí se uložení skla, čistá mokrá sklenice, úhel čepování, kvalita a konzistence pěny, přesnost míry. </a:t>
            </a:r>
          </a:p>
          <a:p>
            <a:pPr lvl="0"/>
            <a:r>
              <a:rPr lang="cs-CZ" dirty="0"/>
              <a:t>Servis s pivním </a:t>
            </a:r>
            <a:r>
              <a:rPr lang="cs-CZ" dirty="0" err="1"/>
              <a:t>podtáckem</a:t>
            </a:r>
            <a:r>
              <a:rPr lang="cs-CZ" dirty="0"/>
              <a:t>, sklenice logem k hostu. </a:t>
            </a:r>
          </a:p>
          <a:p>
            <a:pPr lvl="0"/>
            <a:r>
              <a:rPr lang="cs-CZ" dirty="0"/>
              <a:t>Odborný </a:t>
            </a:r>
            <a:r>
              <a:rPr lang="cs-CZ" dirty="0" err="1"/>
              <a:t>debaras</a:t>
            </a:r>
            <a:r>
              <a:rPr lang="cs-CZ" dirty="0"/>
              <a:t> pivního skla, práce s platem a </a:t>
            </a:r>
            <a:r>
              <a:rPr lang="cs-CZ" dirty="0" err="1"/>
              <a:t>příručníkem</a:t>
            </a:r>
            <a:r>
              <a:rPr lang="cs-CZ" dirty="0"/>
              <a:t>. </a:t>
            </a:r>
          </a:p>
          <a:p>
            <a:pPr lvl="0"/>
            <a:r>
              <a:rPr lang="cs-CZ" dirty="0"/>
              <a:t>Teplota nápoje. </a:t>
            </a:r>
            <a:endParaRPr lang="cs-CZ" dirty="0" smtClean="0"/>
          </a:p>
          <a:p>
            <a:pPr lvl="0"/>
            <a:r>
              <a:rPr lang="cs-CZ" dirty="0" smtClean="0"/>
              <a:t>Pěna - pivo</a:t>
            </a:r>
            <a:endParaRPr lang="cs-CZ" dirty="0"/>
          </a:p>
          <a:p>
            <a:pPr lvl="0"/>
            <a:endParaRPr lang="cs-CZ" dirty="0"/>
          </a:p>
          <a:p>
            <a:pPr lvl="0"/>
            <a:endParaRPr lang="cs-CZ" dirty="0"/>
          </a:p>
        </p:txBody>
      </p:sp>
    </p:spTree>
    <p:extLst>
      <p:ext uri="{BB962C8B-B14F-4D97-AF65-F5344CB8AC3E}">
        <p14:creationId xmlns:p14="http://schemas.microsoft.com/office/powerpoint/2010/main" val="2475884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Servis </a:t>
            </a:r>
            <a:r>
              <a:rPr lang="cs-CZ" b="1" dirty="0" smtClean="0"/>
              <a:t>a </a:t>
            </a:r>
            <a:r>
              <a:rPr lang="cs-CZ" b="1" dirty="0" err="1" smtClean="0"/>
              <a:t>debaras</a:t>
            </a:r>
            <a:r>
              <a:rPr lang="cs-CZ" b="1" dirty="0" smtClean="0"/>
              <a:t> pokrmů 0-5b </a:t>
            </a:r>
            <a:endParaRPr lang="cs-CZ" dirty="0"/>
          </a:p>
        </p:txBody>
      </p:sp>
      <p:sp>
        <p:nvSpPr>
          <p:cNvPr id="3" name="Zástupný symbol pro obsah 2"/>
          <p:cNvSpPr>
            <a:spLocks noGrp="1"/>
          </p:cNvSpPr>
          <p:nvPr>
            <p:ph idx="1"/>
          </p:nvPr>
        </p:nvSpPr>
        <p:spPr/>
        <p:txBody>
          <a:bodyPr>
            <a:normAutofit/>
          </a:bodyPr>
          <a:lstStyle/>
          <a:p>
            <a:pPr lvl="0"/>
            <a:r>
              <a:rPr lang="cs-CZ" b="1" dirty="0"/>
              <a:t>základní forma jednoduché obsluhy (ZFJO) </a:t>
            </a:r>
            <a:r>
              <a:rPr lang="cs-CZ" dirty="0"/>
              <a:t>- pokrm včetně přílohy je upraven na jednom talíři, zakládáme před hosta z pravé strany, saláty v miskách vlevo s vidličkou, kompoty v miskách vpravo se lžičkou </a:t>
            </a:r>
          </a:p>
          <a:p>
            <a:pPr lvl="0"/>
            <a:r>
              <a:rPr lang="cs-CZ" b="1" dirty="0"/>
              <a:t>vyšší forma jednoduché obsluhy (VFJO) </a:t>
            </a:r>
            <a:r>
              <a:rPr lang="cs-CZ" dirty="0"/>
              <a:t>- pokrm je upraven na masovém talíři, příloha je podávána </a:t>
            </a:r>
            <a:r>
              <a:rPr lang="cs-CZ" dirty="0" err="1"/>
              <a:t>zvlášt</a:t>
            </a:r>
            <a:r>
              <a:rPr lang="cs-CZ" dirty="0"/>
              <a:t> na dezertním talíři, zakládáme před hosta z pravé strany, nejprve přílohu na levou stranu s překládacím příborem, poté masový talíř s pokrmem před host</a:t>
            </a:r>
          </a:p>
        </p:txBody>
      </p:sp>
    </p:spTree>
    <p:extLst>
      <p:ext uri="{BB962C8B-B14F-4D97-AF65-F5344CB8AC3E}">
        <p14:creationId xmlns:p14="http://schemas.microsoft.com/office/powerpoint/2010/main" val="22366525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Příručník</a:t>
            </a:r>
            <a:r>
              <a:rPr lang="cs-CZ" b="1" dirty="0"/>
              <a:t> </a:t>
            </a:r>
            <a:r>
              <a:rPr lang="cs-CZ" b="1" dirty="0" smtClean="0"/>
              <a:t>0-3b </a:t>
            </a:r>
            <a:endParaRPr lang="cs-CZ" dirty="0"/>
          </a:p>
        </p:txBody>
      </p:sp>
      <p:sp>
        <p:nvSpPr>
          <p:cNvPr id="3" name="Zástupný symbol pro obsah 2"/>
          <p:cNvSpPr>
            <a:spLocks noGrp="1"/>
          </p:cNvSpPr>
          <p:nvPr>
            <p:ph idx="1"/>
          </p:nvPr>
        </p:nvSpPr>
        <p:spPr/>
        <p:txBody>
          <a:bodyPr>
            <a:normAutofit/>
          </a:bodyPr>
          <a:lstStyle/>
          <a:p>
            <a:pPr lvl="0"/>
            <a:r>
              <a:rPr lang="cs-CZ" dirty="0"/>
              <a:t>Používání příručníku při servisu</a:t>
            </a:r>
          </a:p>
        </p:txBody>
      </p:sp>
    </p:spTree>
    <p:extLst>
      <p:ext uri="{BB962C8B-B14F-4D97-AF65-F5344CB8AC3E}">
        <p14:creationId xmlns:p14="http://schemas.microsoft.com/office/powerpoint/2010/main" val="6292045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Strana obsluhy 0-2b </a:t>
            </a:r>
            <a:endParaRPr lang="cs-CZ" dirty="0"/>
          </a:p>
        </p:txBody>
      </p:sp>
      <p:sp>
        <p:nvSpPr>
          <p:cNvPr id="3" name="Zástupný symbol pro obsah 2"/>
          <p:cNvSpPr>
            <a:spLocks noGrp="1"/>
          </p:cNvSpPr>
          <p:nvPr>
            <p:ph idx="1"/>
          </p:nvPr>
        </p:nvSpPr>
        <p:spPr/>
        <p:txBody>
          <a:bodyPr>
            <a:normAutofit/>
          </a:bodyPr>
          <a:lstStyle/>
          <a:p>
            <a:pPr lvl="0"/>
            <a:r>
              <a:rPr lang="cs-CZ" dirty="0"/>
              <a:t>Dodržování servisního postupu</a:t>
            </a:r>
          </a:p>
        </p:txBody>
      </p:sp>
    </p:spTree>
    <p:extLst>
      <p:ext uri="{BB962C8B-B14F-4D97-AF65-F5344CB8AC3E}">
        <p14:creationId xmlns:p14="http://schemas.microsoft.com/office/powerpoint/2010/main" val="19520679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Vhodný </a:t>
            </a:r>
            <a:r>
              <a:rPr lang="cs-CZ" b="1" dirty="0" smtClean="0"/>
              <a:t>pomocný inventář </a:t>
            </a:r>
            <a:r>
              <a:rPr lang="cs-CZ" b="1" dirty="0"/>
              <a:t>0-2b </a:t>
            </a:r>
            <a:endParaRPr lang="cs-CZ" dirty="0"/>
          </a:p>
        </p:txBody>
      </p:sp>
      <p:sp>
        <p:nvSpPr>
          <p:cNvPr id="3" name="Zástupný symbol pro obsah 2"/>
          <p:cNvSpPr>
            <a:spLocks noGrp="1"/>
          </p:cNvSpPr>
          <p:nvPr>
            <p:ph idx="1"/>
          </p:nvPr>
        </p:nvSpPr>
        <p:spPr/>
        <p:txBody>
          <a:bodyPr>
            <a:normAutofit/>
          </a:bodyPr>
          <a:lstStyle/>
          <a:p>
            <a:pPr lvl="0"/>
            <a:r>
              <a:rPr lang="cs-CZ" dirty="0"/>
              <a:t>Volba vhodného inventáře</a:t>
            </a:r>
          </a:p>
          <a:p>
            <a:r>
              <a:rPr lang="cs-CZ" dirty="0"/>
              <a:t>Inventář dává pokrmu prostor a umožňuje jeho vyniknutí, atraktivní je servis na dřevě, lávových kamenech, keramice ruční výroby aj. neobvyklém inventáři.</a:t>
            </a:r>
          </a:p>
          <a:p>
            <a:pPr marL="0" lvl="0" indent="0">
              <a:buNone/>
            </a:pPr>
            <a:endParaRPr lang="cs-CZ" dirty="0"/>
          </a:p>
        </p:txBody>
      </p:sp>
    </p:spTree>
    <p:extLst>
      <p:ext uri="{BB962C8B-B14F-4D97-AF65-F5344CB8AC3E}">
        <p14:creationId xmlns:p14="http://schemas.microsoft.com/office/powerpoint/2010/main" val="1881519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Struktura hodnotících kritérií </a:t>
            </a:r>
          </a:p>
        </p:txBody>
      </p:sp>
      <p:sp>
        <p:nvSpPr>
          <p:cNvPr id="3" name="Zástupný symbol pro obsah 2"/>
          <p:cNvSpPr>
            <a:spLocks noGrp="1"/>
          </p:cNvSpPr>
          <p:nvPr>
            <p:ph idx="1"/>
          </p:nvPr>
        </p:nvSpPr>
        <p:spPr/>
        <p:txBody>
          <a:bodyPr/>
          <a:lstStyle/>
          <a:p>
            <a:pPr marL="0" indent="0">
              <a:buNone/>
            </a:pPr>
            <a:r>
              <a:rPr lang="cs-CZ" dirty="0"/>
              <a:t>b) Dalším kritériem je odbornost. </a:t>
            </a:r>
          </a:p>
          <a:p>
            <a:pPr marL="0" indent="0">
              <a:buNone/>
            </a:pPr>
            <a:r>
              <a:rPr lang="cs-CZ" dirty="0"/>
              <a:t>V této oblasti je prostor pro modifikaci jednotlivých kritérií </a:t>
            </a:r>
            <a:r>
              <a:rPr lang="cs-CZ" dirty="0" err="1"/>
              <a:t>Mystery</a:t>
            </a:r>
            <a:r>
              <a:rPr lang="cs-CZ" dirty="0"/>
              <a:t> </a:t>
            </a:r>
            <a:r>
              <a:rPr lang="cs-CZ" dirty="0" err="1"/>
              <a:t>shoppingu</a:t>
            </a:r>
            <a:r>
              <a:rPr lang="cs-CZ" dirty="0"/>
              <a:t>. Jednoduše řečeno, hodnocení lze přizpůsobit tomu, jestli posuzujeme kavárny, luxusní či venkovské restaurace, nebo zda je podružným cílem našeho hodnocení například regionální gastronomie či kvalita piva. </a:t>
            </a:r>
          </a:p>
          <a:p>
            <a:pPr marL="0" indent="0">
              <a:buNone/>
            </a:pPr>
            <a:endParaRPr lang="cs-CZ" dirty="0"/>
          </a:p>
          <a:p>
            <a:pPr marL="0" indent="0">
              <a:buNone/>
            </a:pPr>
            <a:r>
              <a:rPr lang="cs-CZ" dirty="0"/>
              <a:t>Mezi těmito kritérii vnímáme například odbornost servisu jednotlivých nápojů, komunikaci s hosty, schopnost nabídky atd. Tedy vše, co se studenti a žáci škol učí, ale s příchodem do praxe často zapomínají…    </a:t>
            </a:r>
          </a:p>
        </p:txBody>
      </p:sp>
    </p:spTree>
    <p:extLst>
      <p:ext uri="{BB962C8B-B14F-4D97-AF65-F5344CB8AC3E}">
        <p14:creationId xmlns:p14="http://schemas.microsoft.com/office/powerpoint/2010/main" val="11672333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Nahřáté talíře </a:t>
            </a:r>
            <a:r>
              <a:rPr lang="cs-CZ" b="1" dirty="0" smtClean="0"/>
              <a:t>0–2b </a:t>
            </a:r>
            <a:endParaRPr lang="cs-CZ" dirty="0"/>
          </a:p>
        </p:txBody>
      </p:sp>
      <p:sp>
        <p:nvSpPr>
          <p:cNvPr id="3" name="Zástupný symbol pro obsah 2"/>
          <p:cNvSpPr>
            <a:spLocks noGrp="1"/>
          </p:cNvSpPr>
          <p:nvPr>
            <p:ph idx="1"/>
          </p:nvPr>
        </p:nvSpPr>
        <p:spPr/>
        <p:txBody>
          <a:bodyPr/>
          <a:lstStyle/>
          <a:p>
            <a:pPr lvl="0"/>
            <a:r>
              <a:rPr lang="cs-CZ" dirty="0"/>
              <a:t>Talíře na teplé pokrmy jsou nahřáté. </a:t>
            </a:r>
          </a:p>
        </p:txBody>
      </p:sp>
    </p:spTree>
    <p:extLst>
      <p:ext uri="{BB962C8B-B14F-4D97-AF65-F5344CB8AC3E}">
        <p14:creationId xmlns:p14="http://schemas.microsoft.com/office/powerpoint/2010/main" val="35449704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Vzhled pokrmu (food design) </a:t>
            </a:r>
            <a:r>
              <a:rPr lang="cs-CZ" b="1" dirty="0" smtClean="0"/>
              <a:t>0–2b </a:t>
            </a:r>
            <a:endParaRPr lang="cs-CZ" dirty="0"/>
          </a:p>
        </p:txBody>
      </p:sp>
      <p:sp>
        <p:nvSpPr>
          <p:cNvPr id="3" name="Zástupný symbol pro obsah 2"/>
          <p:cNvSpPr>
            <a:spLocks noGrp="1"/>
          </p:cNvSpPr>
          <p:nvPr>
            <p:ph idx="1"/>
          </p:nvPr>
        </p:nvSpPr>
        <p:spPr/>
        <p:txBody>
          <a:bodyPr/>
          <a:lstStyle/>
          <a:p>
            <a:pPr lvl="0"/>
            <a:r>
              <a:rPr lang="cs-CZ" dirty="0"/>
              <a:t>Velikost a vzhled porce koresponduje s velikostí a vzhledem inventáře. </a:t>
            </a:r>
          </a:p>
          <a:p>
            <a:r>
              <a:rPr lang="cs-CZ" dirty="0"/>
              <a:t>Food design </a:t>
            </a:r>
            <a:r>
              <a:rPr lang="cs-CZ" b="1" dirty="0"/>
              <a:t>– </a:t>
            </a:r>
            <a:r>
              <a:rPr lang="cs-CZ" dirty="0"/>
              <a:t>oku lahodící vzhled pokrmu, obzvláště ceněna je stylizace ve smyslu moderních trendů (na střed, jemné dekorování, soulad barev a tvarů, originalita vzhledu), zvýraznění pokrmu použitým inventářem.</a:t>
            </a:r>
          </a:p>
          <a:p>
            <a:pPr lvl="0"/>
            <a:endParaRPr lang="cs-CZ" dirty="0"/>
          </a:p>
        </p:txBody>
      </p:sp>
    </p:spTree>
    <p:extLst>
      <p:ext uri="{BB962C8B-B14F-4D97-AF65-F5344CB8AC3E}">
        <p14:creationId xmlns:p14="http://schemas.microsoft.com/office/powerpoint/2010/main" val="37543994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Chuť pokrmu </a:t>
            </a:r>
            <a:r>
              <a:rPr lang="cs-CZ" b="1" dirty="0" smtClean="0"/>
              <a:t>I. – II. 0-5b  </a:t>
            </a:r>
            <a:endParaRPr lang="cs-CZ" b="1" dirty="0"/>
          </a:p>
        </p:txBody>
      </p:sp>
      <p:sp>
        <p:nvSpPr>
          <p:cNvPr id="3" name="Zástupný symbol pro obsah 2"/>
          <p:cNvSpPr>
            <a:spLocks noGrp="1"/>
          </p:cNvSpPr>
          <p:nvPr>
            <p:ph idx="1"/>
          </p:nvPr>
        </p:nvSpPr>
        <p:spPr/>
        <p:txBody>
          <a:bodyPr>
            <a:normAutofit/>
          </a:bodyPr>
          <a:lstStyle/>
          <a:p>
            <a:pPr lvl="0"/>
            <a:r>
              <a:rPr lang="cs-CZ" dirty="0"/>
              <a:t>Pozitivem je chuťový soulad jednotlivých složek ve smyslu harmonie souladu a harmonie kontrastu. Negativem je převaha tuků, cukrů, soli, jedné chuťové složky. Dále připálený pokrm nebo nedopečený pokrm, neodpovídající teplota nebo konzistence pokrmu atd.</a:t>
            </a:r>
          </a:p>
        </p:txBody>
      </p:sp>
    </p:spTree>
    <p:extLst>
      <p:ext uri="{BB962C8B-B14F-4D97-AF65-F5344CB8AC3E}">
        <p14:creationId xmlns:p14="http://schemas.microsoft.com/office/powerpoint/2010/main" val="18857534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Negativní hodnocení</a:t>
            </a:r>
            <a:endParaRPr lang="cs-CZ" dirty="0"/>
          </a:p>
        </p:txBody>
      </p:sp>
      <p:sp>
        <p:nvSpPr>
          <p:cNvPr id="3" name="Zástupný symbol pro obsah 2"/>
          <p:cNvSpPr>
            <a:spLocks noGrp="1"/>
          </p:cNvSpPr>
          <p:nvPr>
            <p:ph idx="1"/>
          </p:nvPr>
        </p:nvSpPr>
        <p:spPr/>
        <p:txBody>
          <a:bodyPr>
            <a:normAutofit fontScale="92500" lnSpcReduction="20000"/>
          </a:bodyPr>
          <a:lstStyle/>
          <a:p>
            <a:pPr marL="0" lvl="0" indent="0">
              <a:buNone/>
            </a:pPr>
            <a:r>
              <a:rPr lang="cs-CZ" dirty="0"/>
              <a:t>Doporučuji vždy pečlivě zvážit situaci a nutnost přistoupit k negativnímu </a:t>
            </a:r>
          </a:p>
          <a:p>
            <a:pPr marL="0" lvl="0" indent="0">
              <a:buNone/>
            </a:pPr>
            <a:r>
              <a:rPr lang="cs-CZ" dirty="0"/>
              <a:t>hodnocení. Vždy mínus 5 bodů</a:t>
            </a:r>
          </a:p>
          <a:p>
            <a:pPr lvl="0"/>
            <a:r>
              <a:rPr lang="cs-CZ" dirty="0"/>
              <a:t>nevhodné chování obsluhy </a:t>
            </a:r>
          </a:p>
          <a:p>
            <a:pPr lvl="0"/>
            <a:r>
              <a:rPr lang="cs-CZ" dirty="0"/>
              <a:t>neschopnost řešit reklamaci</a:t>
            </a:r>
          </a:p>
          <a:p>
            <a:pPr lvl="0"/>
            <a:r>
              <a:rPr lang="cs-CZ" dirty="0"/>
              <a:t>poškození hosta záměnou suroviny, cenou, množstvím </a:t>
            </a:r>
          </a:p>
          <a:p>
            <a:pPr lvl="0"/>
            <a:r>
              <a:rPr lang="cs-CZ" dirty="0"/>
              <a:t>nekvalitní nebo nebezpečné (zkažené) suroviny </a:t>
            </a:r>
          </a:p>
          <a:p>
            <a:pPr lvl="0"/>
            <a:r>
              <a:rPr lang="cs-CZ" dirty="0"/>
              <a:t>hrubé porušení osobní a provozní hygieny</a:t>
            </a:r>
          </a:p>
          <a:p>
            <a:pPr marL="0" indent="0">
              <a:buNone/>
            </a:pPr>
            <a:endParaRPr lang="cs-CZ" dirty="0"/>
          </a:p>
          <a:p>
            <a:r>
              <a:rPr lang="cs-CZ" dirty="0"/>
              <a:t>Pokud hodnocený subjekt získá více než 10 záporných bodů, je odborný hodnotitel povinen svůj názor obhájit před provozovatelem telefonicky a upozornit příslušný kontrolní orgán (KHS a ČOI).</a:t>
            </a:r>
          </a:p>
        </p:txBody>
      </p:sp>
    </p:spTree>
    <p:extLst>
      <p:ext uri="{BB962C8B-B14F-4D97-AF65-F5344CB8AC3E}">
        <p14:creationId xmlns:p14="http://schemas.microsoft.com/office/powerpoint/2010/main" val="33697841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Postup práce v terénu </a:t>
            </a:r>
          </a:p>
        </p:txBody>
      </p:sp>
      <p:sp>
        <p:nvSpPr>
          <p:cNvPr id="3" name="Zástupný symbol pro obsah 2"/>
          <p:cNvSpPr>
            <a:spLocks noGrp="1"/>
          </p:cNvSpPr>
          <p:nvPr>
            <p:ph idx="1"/>
          </p:nvPr>
        </p:nvSpPr>
        <p:spPr/>
        <p:txBody>
          <a:bodyPr>
            <a:normAutofit lnSpcReduction="10000"/>
          </a:bodyPr>
          <a:lstStyle/>
          <a:p>
            <a:pPr marL="514350" indent="-514350">
              <a:buAutoNum type="arabicPeriod"/>
            </a:pPr>
            <a:r>
              <a:rPr lang="cs-CZ" dirty="0">
                <a:sym typeface="Wingdings" panose="05000000000000000000" pitchFamily="2" charset="2"/>
              </a:rPr>
              <a:t>Výběr restaurace je volný. Podmínkou je předpokládaná vyšší míra kvality služeb a celoroční provoz. Navštivte web restaurace.</a:t>
            </a:r>
          </a:p>
          <a:p>
            <a:pPr marL="514350" indent="-514350">
              <a:buAutoNum type="arabicPeriod"/>
            </a:pPr>
            <a:r>
              <a:rPr lang="cs-CZ" dirty="0">
                <a:sym typeface="Wingdings" panose="05000000000000000000" pitchFamily="2" charset="2"/>
              </a:rPr>
              <a:t>Z etických důvodů nikdy neprovádíme průzkum ihned po zahájení provozu podniku ani 30 minut před ukončením provozu. </a:t>
            </a:r>
          </a:p>
          <a:p>
            <a:pPr marL="514350" indent="-514350">
              <a:buAutoNum type="arabicPeriod"/>
            </a:pPr>
            <a:r>
              <a:rPr lang="cs-CZ" dirty="0">
                <a:sym typeface="Wingdings" panose="05000000000000000000" pitchFamily="2" charset="2"/>
              </a:rPr>
              <a:t>V době zvýšeného provozu jsme tolerantní k tomuto faktu nebo přijdeme hodnotit v jinou dobu.  </a:t>
            </a:r>
          </a:p>
          <a:p>
            <a:pPr marL="514350" indent="-514350">
              <a:buAutoNum type="arabicPeriod"/>
            </a:pPr>
            <a:r>
              <a:rPr lang="cs-CZ" dirty="0">
                <a:sym typeface="Wingdings" panose="05000000000000000000" pitchFamily="2" charset="2"/>
              </a:rPr>
              <a:t>V restauraci z důvodu utajení nikdy nepracujte s vytištěným formulářem. Méně nápadný je v elektronické podobě. </a:t>
            </a:r>
          </a:p>
          <a:p>
            <a:pPr marL="514350" indent="-514350">
              <a:buAutoNum type="arabicPeriod"/>
            </a:pPr>
            <a:r>
              <a:rPr lang="cs-CZ" dirty="0">
                <a:sym typeface="Wingdings" panose="05000000000000000000" pitchFamily="2" charset="2"/>
              </a:rPr>
              <a:t>V terénu si děláme poznámky, ale celkový zápis provedeme až v klidu domova nebo kanceláři. </a:t>
            </a:r>
            <a:endParaRPr lang="cs-CZ" dirty="0"/>
          </a:p>
        </p:txBody>
      </p:sp>
    </p:spTree>
    <p:extLst>
      <p:ext uri="{BB962C8B-B14F-4D97-AF65-F5344CB8AC3E}">
        <p14:creationId xmlns:p14="http://schemas.microsoft.com/office/powerpoint/2010/main" val="21676546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Etické zásady </a:t>
            </a:r>
            <a:r>
              <a:rPr lang="cs-CZ" b="1" dirty="0" err="1"/>
              <a:t>mystery</a:t>
            </a:r>
            <a:r>
              <a:rPr lang="cs-CZ" b="1" dirty="0"/>
              <a:t> </a:t>
            </a:r>
            <a:r>
              <a:rPr lang="cs-CZ" b="1" dirty="0" err="1"/>
              <a:t>shoppingu</a:t>
            </a:r>
            <a:r>
              <a:rPr lang="cs-CZ" b="1" dirty="0"/>
              <a:t> </a:t>
            </a:r>
          </a:p>
        </p:txBody>
      </p:sp>
      <p:sp>
        <p:nvSpPr>
          <p:cNvPr id="3" name="Zástupný symbol pro obsah 2"/>
          <p:cNvSpPr>
            <a:spLocks noGrp="1"/>
          </p:cNvSpPr>
          <p:nvPr>
            <p:ph idx="1"/>
          </p:nvPr>
        </p:nvSpPr>
        <p:spPr/>
        <p:txBody>
          <a:bodyPr/>
          <a:lstStyle/>
          <a:p>
            <a:r>
              <a:rPr lang="cs-CZ" dirty="0"/>
              <a:t>Našim cílem není někoho nachytat na švestkách, ale objektivně a bez emocí zhodnotit kvalitu poskytovaných služeb. </a:t>
            </a:r>
          </a:p>
          <a:p>
            <a:r>
              <a:rPr lang="cs-CZ" dirty="0"/>
              <a:t>Všechny poznatky zjištěné průzkumem jsou určeny manažerovi podniku nebo zadavateli a není je možno šířit veřejně. </a:t>
            </a:r>
          </a:p>
          <a:p>
            <a:r>
              <a:rPr lang="cs-CZ" dirty="0"/>
              <a:t>Zjištění mají pomoct vytvořit obraz podniku, odhalit jeho silné a slabé stránky </a:t>
            </a:r>
            <a:r>
              <a:rPr lang="cs-CZ" dirty="0" err="1"/>
              <a:t>ana</a:t>
            </a:r>
            <a:r>
              <a:rPr lang="cs-CZ" dirty="0"/>
              <a:t> těchto základech stavět při doporučení managementu podniku, která by měla vést ke zlepšení služby. </a:t>
            </a:r>
          </a:p>
        </p:txBody>
      </p:sp>
    </p:spTree>
    <p:extLst>
      <p:ext uri="{BB962C8B-B14F-4D97-AF65-F5344CB8AC3E}">
        <p14:creationId xmlns:p14="http://schemas.microsoft.com/office/powerpoint/2010/main" val="154817962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Závěr </a:t>
            </a:r>
          </a:p>
        </p:txBody>
      </p:sp>
      <p:sp>
        <p:nvSpPr>
          <p:cNvPr id="3" name="Zástupný symbol pro obsah 2"/>
          <p:cNvSpPr>
            <a:spLocks noGrp="1"/>
          </p:cNvSpPr>
          <p:nvPr>
            <p:ph idx="1"/>
          </p:nvPr>
        </p:nvSpPr>
        <p:spPr/>
        <p:txBody>
          <a:bodyPr/>
          <a:lstStyle/>
          <a:p>
            <a:r>
              <a:rPr lang="cs-CZ" dirty="0"/>
              <a:t>Nezbývá mi než popřát všem, kteří se rozhodli pustit do </a:t>
            </a:r>
            <a:r>
              <a:rPr lang="cs-CZ" dirty="0" err="1"/>
              <a:t>mystery</a:t>
            </a:r>
            <a:r>
              <a:rPr lang="cs-CZ" dirty="0"/>
              <a:t> </a:t>
            </a:r>
            <a:r>
              <a:rPr lang="cs-CZ" dirty="0" err="1"/>
              <a:t>shoppingu</a:t>
            </a:r>
            <a:r>
              <a:rPr lang="cs-CZ" dirty="0"/>
              <a:t> mou metodou hodně objektivity a pozorovacího talentu. </a:t>
            </a:r>
          </a:p>
          <a:p>
            <a:pPr marL="0" indent="0">
              <a:buNone/>
            </a:pPr>
            <a:endParaRPr lang="cs-CZ" dirty="0"/>
          </a:p>
          <a:p>
            <a:pPr marL="0" indent="0">
              <a:buNone/>
            </a:pPr>
            <a:endParaRPr lang="cs-CZ" dirty="0"/>
          </a:p>
          <a:p>
            <a:pPr marL="0" indent="0">
              <a:buNone/>
            </a:pPr>
            <a:r>
              <a:rPr lang="cs-CZ" dirty="0"/>
              <a:t>Děkuji za vaši pozornost </a:t>
            </a:r>
          </a:p>
          <a:p>
            <a:endParaRPr lang="cs-CZ" dirty="0"/>
          </a:p>
          <a:p>
            <a:pPr marL="0" indent="0">
              <a:buNone/>
            </a:pPr>
            <a:r>
              <a:rPr lang="cs-CZ" dirty="0"/>
              <a:t>Mgr. Alexandr Burda </a:t>
            </a:r>
          </a:p>
        </p:txBody>
      </p:sp>
    </p:spTree>
    <p:extLst>
      <p:ext uri="{BB962C8B-B14F-4D97-AF65-F5344CB8AC3E}">
        <p14:creationId xmlns:p14="http://schemas.microsoft.com/office/powerpoint/2010/main" val="2472606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VZOROVÝ PŘÍKLAD – RESTAURACE </a:t>
            </a:r>
          </a:p>
        </p:txBody>
      </p:sp>
      <p:sp>
        <p:nvSpPr>
          <p:cNvPr id="3" name="Zástupný symbol pro obsah 2"/>
          <p:cNvSpPr>
            <a:spLocks noGrp="1"/>
          </p:cNvSpPr>
          <p:nvPr>
            <p:ph idx="1"/>
          </p:nvPr>
        </p:nvSpPr>
        <p:spPr/>
        <p:txBody>
          <a:bodyPr>
            <a:normAutofit fontScale="92500"/>
          </a:bodyPr>
          <a:lstStyle/>
          <a:p>
            <a:r>
              <a:rPr lang="cs-CZ" dirty="0" err="1"/>
              <a:t>Mystery</a:t>
            </a:r>
            <a:r>
              <a:rPr lang="cs-CZ" dirty="0"/>
              <a:t> shopping zaměřený na restaurace byl původně provedený plošně na území Moravskoslezského kraje a následně i na území ČR a Slovenska.  Níže uvedená verze je zjednodušenou modifikací tohoto průzkumu.</a:t>
            </a:r>
          </a:p>
          <a:p>
            <a:r>
              <a:rPr lang="cs-CZ" dirty="0"/>
              <a:t>Jednotlivá kritéria hodnotíme body. Výsledný součet potom slouží k porovnání mezi podniky. Bodová hodnocení se liší podle důrazu kladeného na jednotlivá hodnocení. </a:t>
            </a:r>
          </a:p>
          <a:p>
            <a:r>
              <a:rPr lang="cs-CZ" dirty="0"/>
              <a:t>Součet všech bodů je 100. Pouze výjimečné podniky dosáhli hodnocení vyšší než 90 bodů. Pokud podnik dosáhne více než 80 bodů, lze jeho služby považovat za velmi kvalitní. Při úspěšnosti 60 bodů stojí podnik za návštěvu. Pod touto hranicí má podnik obvykle vážné problémy a praxe ukázala, že i nejistou budoucnost. </a:t>
            </a:r>
          </a:p>
          <a:p>
            <a:endParaRPr lang="cs-CZ" dirty="0"/>
          </a:p>
        </p:txBody>
      </p:sp>
    </p:spTree>
    <p:extLst>
      <p:ext uri="{BB962C8B-B14F-4D97-AF65-F5344CB8AC3E}">
        <p14:creationId xmlns:p14="http://schemas.microsoft.com/office/powerpoint/2010/main" val="1890557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Atraktivita místa </a:t>
            </a:r>
            <a:r>
              <a:rPr lang="cs-CZ" b="1" dirty="0" smtClean="0"/>
              <a:t>0-1b</a:t>
            </a:r>
            <a:endParaRPr lang="cs-CZ" b="1" dirty="0"/>
          </a:p>
        </p:txBody>
      </p:sp>
      <p:sp>
        <p:nvSpPr>
          <p:cNvPr id="3" name="Zástupný symbol pro obsah 2"/>
          <p:cNvSpPr>
            <a:spLocks noGrp="1"/>
          </p:cNvSpPr>
          <p:nvPr>
            <p:ph idx="1"/>
          </p:nvPr>
        </p:nvSpPr>
        <p:spPr/>
        <p:txBody>
          <a:bodyPr/>
          <a:lstStyle/>
          <a:p>
            <a:pPr lvl="0"/>
            <a:r>
              <a:rPr lang="cs-CZ" dirty="0"/>
              <a:t>Hodnotí se umístění provozovny na atraktivním místě z hlediska polohy v rámci zajímavého urbanistického celku, historického jádra, přírodního prostředí s výhledem na některé z výše uvedených celků, centrum města – náměstí, rušné ulice. </a:t>
            </a:r>
          </a:p>
          <a:p>
            <a:pPr lvl="0"/>
            <a:r>
              <a:rPr lang="cs-CZ" dirty="0"/>
              <a:t>Posuzuje se i kultivovanost okolního prostředí jako je například zeleň, odhlučnění od dopravní infrastruktury apod. </a:t>
            </a:r>
          </a:p>
          <a:p>
            <a:pPr marL="0" lvl="0" indent="0">
              <a:buNone/>
            </a:pPr>
            <a:r>
              <a:rPr lang="cs-CZ" dirty="0"/>
              <a:t>  </a:t>
            </a:r>
          </a:p>
        </p:txBody>
      </p:sp>
    </p:spTree>
    <p:extLst>
      <p:ext uri="{BB962C8B-B14F-4D97-AF65-F5344CB8AC3E}">
        <p14:creationId xmlns:p14="http://schemas.microsoft.com/office/powerpoint/2010/main" val="3560895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Provozní doba  </a:t>
            </a:r>
            <a:r>
              <a:rPr lang="cs-CZ" b="1" dirty="0" smtClean="0"/>
              <a:t>0-1b</a:t>
            </a:r>
            <a:endParaRPr lang="cs-CZ" dirty="0"/>
          </a:p>
        </p:txBody>
      </p:sp>
      <p:sp>
        <p:nvSpPr>
          <p:cNvPr id="3" name="Zástupný symbol pro obsah 2"/>
          <p:cNvSpPr>
            <a:spLocks noGrp="1"/>
          </p:cNvSpPr>
          <p:nvPr>
            <p:ph idx="1"/>
          </p:nvPr>
        </p:nvSpPr>
        <p:spPr/>
        <p:txBody>
          <a:bodyPr/>
          <a:lstStyle/>
          <a:p>
            <a:pPr lvl="0"/>
            <a:r>
              <a:rPr lang="cs-CZ" dirty="0"/>
              <a:t>Posuzuje se rozsah provozní doby i její smysluplnost a vstřícnost ve vztahu ke spotřebiteli v návaznosti na dění v okolí posuzovaného gastronomického zařízení. Zavírací dny, víkendy a svátky, noční provozní doba. </a:t>
            </a:r>
          </a:p>
          <a:p>
            <a:pPr lvl="0"/>
            <a:r>
              <a:rPr lang="cs-CZ" dirty="0"/>
              <a:t>Za handicap je považováno časté uzavírání provozovny pro účely společenských akcí. </a:t>
            </a:r>
          </a:p>
          <a:p>
            <a:pPr lvl="0"/>
            <a:r>
              <a:rPr lang="cs-CZ" dirty="0"/>
              <a:t>Nulou hodnotíme v případě, že provozní doba neodpovídá skutečnosti deklarované provozovatelem. </a:t>
            </a:r>
          </a:p>
        </p:txBody>
      </p:sp>
    </p:spTree>
    <p:extLst>
      <p:ext uri="{BB962C8B-B14F-4D97-AF65-F5344CB8AC3E}">
        <p14:creationId xmlns:p14="http://schemas.microsoft.com/office/powerpoint/2010/main" val="517294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79193"/>
            <a:ext cx="10515600" cy="1325563"/>
          </a:xfrm>
        </p:spPr>
        <p:txBody>
          <a:bodyPr/>
          <a:lstStyle/>
          <a:p>
            <a:r>
              <a:rPr lang="cs-CZ" b="1" dirty="0"/>
              <a:t>Přístup k provozovně</a:t>
            </a:r>
            <a:r>
              <a:rPr lang="cs-CZ" dirty="0"/>
              <a:t> </a:t>
            </a:r>
            <a:r>
              <a:rPr lang="cs-CZ" b="1" dirty="0"/>
              <a:t>0-1b</a:t>
            </a:r>
          </a:p>
        </p:txBody>
      </p:sp>
      <p:sp>
        <p:nvSpPr>
          <p:cNvPr id="3" name="Zástupný symbol pro obsah 2"/>
          <p:cNvSpPr>
            <a:spLocks noGrp="1"/>
          </p:cNvSpPr>
          <p:nvPr>
            <p:ph idx="1"/>
          </p:nvPr>
        </p:nvSpPr>
        <p:spPr/>
        <p:txBody>
          <a:bodyPr/>
          <a:lstStyle/>
          <a:p>
            <a:pPr lvl="0"/>
            <a:r>
              <a:rPr lang="cs-CZ" dirty="0"/>
              <a:t>Hodnotíme viditelný vchod do provozovny z ulice. </a:t>
            </a:r>
          </a:p>
          <a:p>
            <a:pPr lvl="0"/>
            <a:r>
              <a:rPr lang="cs-CZ" dirty="0"/>
              <a:t>Přístup do patra nebo naopak do suterénu je nevýhodou.</a:t>
            </a:r>
          </a:p>
          <a:p>
            <a:pPr lvl="0"/>
            <a:r>
              <a:rPr lang="cs-CZ" dirty="0"/>
              <a:t>Neumožnění přístupu osobám se somatickým postižením nebo ztížení přístupu matkám s kočárky, starším osobám apod. je důvodem ke snížení hodnocení. </a:t>
            </a:r>
          </a:p>
        </p:txBody>
      </p:sp>
    </p:spTree>
    <p:extLst>
      <p:ext uri="{BB962C8B-B14F-4D97-AF65-F5344CB8AC3E}">
        <p14:creationId xmlns:p14="http://schemas.microsoft.com/office/powerpoint/2010/main" val="1823435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Viditelné označení provozovny </a:t>
            </a:r>
            <a:r>
              <a:rPr lang="cs-CZ" b="1" dirty="0" smtClean="0"/>
              <a:t>0–1b </a:t>
            </a:r>
            <a:endParaRPr lang="cs-CZ" dirty="0"/>
          </a:p>
        </p:txBody>
      </p:sp>
      <p:sp>
        <p:nvSpPr>
          <p:cNvPr id="3" name="Zástupný symbol pro obsah 2"/>
          <p:cNvSpPr>
            <a:spLocks noGrp="1"/>
          </p:cNvSpPr>
          <p:nvPr>
            <p:ph idx="1"/>
          </p:nvPr>
        </p:nvSpPr>
        <p:spPr/>
        <p:txBody>
          <a:bodyPr/>
          <a:lstStyle/>
          <a:p>
            <a:pPr lvl="0"/>
            <a:r>
              <a:rPr lang="cs-CZ" dirty="0"/>
              <a:t>Grafické a estetické zpracování označení provozovny – originalita, viditelnost, vhodnost, soulad s image podniku, schopnost zaujmout, oslovit hosta.</a:t>
            </a:r>
          </a:p>
        </p:txBody>
      </p:sp>
    </p:spTree>
    <p:extLst>
      <p:ext uri="{BB962C8B-B14F-4D97-AF65-F5344CB8AC3E}">
        <p14:creationId xmlns:p14="http://schemas.microsoft.com/office/powerpoint/2010/main" val="3321692380"/>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379</TotalTime>
  <Words>1770</Words>
  <Application>Microsoft Office PowerPoint</Application>
  <PresentationFormat>Vlastní</PresentationFormat>
  <Paragraphs>177</Paragraphs>
  <Slides>46</Slides>
  <Notes>1</Notes>
  <HiddenSlides>0</HiddenSlides>
  <MMClips>0</MMClips>
  <ScaleCrop>false</ScaleCrop>
  <HeadingPairs>
    <vt:vector size="4" baseType="variant">
      <vt:variant>
        <vt:lpstr>Motiv</vt:lpstr>
      </vt:variant>
      <vt:variant>
        <vt:i4>1</vt:i4>
      </vt:variant>
      <vt:variant>
        <vt:lpstr>Nadpisy snímků</vt:lpstr>
      </vt:variant>
      <vt:variant>
        <vt:i4>46</vt:i4>
      </vt:variant>
    </vt:vector>
  </HeadingPairs>
  <TitlesOfParts>
    <vt:vector size="47" baseType="lpstr">
      <vt:lpstr>Motiv Office</vt:lpstr>
      <vt:lpstr>MYSTERY SHOPPING  </vt:lpstr>
      <vt:lpstr>Pracovní postup při úvodním školení </vt:lpstr>
      <vt:lpstr>Struktura hodnotících kritérií </vt:lpstr>
      <vt:lpstr>Struktura hodnotících kritérií </vt:lpstr>
      <vt:lpstr>VZOROVÝ PŘÍKLAD – RESTAURACE </vt:lpstr>
      <vt:lpstr>Atraktivita místa 0-1b</vt:lpstr>
      <vt:lpstr>Provozní doba  0-1b</vt:lpstr>
      <vt:lpstr>Přístup k provozovně 0-1b</vt:lpstr>
      <vt:lpstr>Viditelné označení provozovny 0–1b </vt:lpstr>
      <vt:lpstr>Název ve smyslu kategorizace 0–1b </vt:lpstr>
      <vt:lpstr>Ceny srovnatelné s konkurencí 0-1b </vt:lpstr>
      <vt:lpstr>Ceny adekvátní kvalitě produktů 0-1b</vt:lpstr>
      <vt:lpstr>Ceny adekvátní prostředí 0-1b</vt:lpstr>
      <vt:lpstr>Ceny napříč zákaznickým spektrem 0-1b</vt:lpstr>
      <vt:lpstr>Image – výrazná tvář podniku 0-1b </vt:lpstr>
      <vt:lpstr>Design a soulad interiéru 0-1b </vt:lpstr>
      <vt:lpstr>Atmosféra prostředí 0–1b</vt:lpstr>
      <vt:lpstr>Založení na stolech 0–1b</vt:lpstr>
      <vt:lpstr>Grafické a estetické hledisko JL 0–1b  </vt:lpstr>
      <vt:lpstr>Originalita nabídky a pestrost JL 0-1b  </vt:lpstr>
      <vt:lpstr>Nabídka napříč zákaznickým spektrem 0-1b </vt:lpstr>
      <vt:lpstr>Charakteristika pokrmů, složení 0-1b  </vt:lpstr>
      <vt:lpstr>Gastronomický sled, přehlednost 0-1b  </vt:lpstr>
      <vt:lpstr>Příjemná a komunikativní obsluha 0–5b </vt:lpstr>
      <vt:lpstr>Jednotný oděv obsluhy 0–5b</vt:lpstr>
      <vt:lpstr>Odbornost a osobní prodej 0–5b </vt:lpstr>
      <vt:lpstr>Ústní nabídka 0-5b </vt:lpstr>
      <vt:lpstr>Znalost sortimentu nápojů 0–5b </vt:lpstr>
      <vt:lpstr>Hygiena provozu – vstup do provozovny 0-2b</vt:lpstr>
      <vt:lpstr>Hygiena – odbytová část 0-2b</vt:lpstr>
      <vt:lpstr>Hygiena - obsluhující personál 0-5b </vt:lpstr>
      <vt:lpstr>Hygiena – inventář 0-5b </vt:lpstr>
      <vt:lpstr>Dochucovací prostředky 0-2b</vt:lpstr>
      <vt:lpstr>Etiketa 0-5b </vt:lpstr>
      <vt:lpstr>Činnost výčepního 0-5b </vt:lpstr>
      <vt:lpstr>Servis a debaras pokrmů 0-5b </vt:lpstr>
      <vt:lpstr>Příručník 0-3b </vt:lpstr>
      <vt:lpstr>Strana obsluhy 0-2b </vt:lpstr>
      <vt:lpstr>Vhodný pomocný inventář 0-2b </vt:lpstr>
      <vt:lpstr>Nahřáté talíře 0–2b </vt:lpstr>
      <vt:lpstr>Vzhled pokrmu (food design) 0–2b </vt:lpstr>
      <vt:lpstr>Chuť pokrmu I. – II. 0-5b  </vt:lpstr>
      <vt:lpstr>Negativní hodnocení</vt:lpstr>
      <vt:lpstr>Postup práce v terénu </vt:lpstr>
      <vt:lpstr>Etické zásady mystery shoppingu </vt:lpstr>
      <vt:lpstr>Závěr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MYSTERY SHOPPING  </dc:title>
  <dc:creator>Alexandr Burda</dc:creator>
  <cp:lastModifiedBy>Petr</cp:lastModifiedBy>
  <cp:revision>45</cp:revision>
  <dcterms:created xsi:type="dcterms:W3CDTF">2020-03-28T07:53:08Z</dcterms:created>
  <dcterms:modified xsi:type="dcterms:W3CDTF">2021-03-23T06:53:55Z</dcterms:modified>
</cp:coreProperties>
</file>