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7" r:id="rId14"/>
    <p:sldId id="298" r:id="rId15"/>
    <p:sldId id="299" r:id="rId16"/>
    <p:sldId id="300" r:id="rId17"/>
    <p:sldId id="301"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94" r:id="rId40"/>
    <p:sldId id="289" r:id="rId41"/>
    <p:sldId id="290" r:id="rId42"/>
    <p:sldId id="291" r:id="rId43"/>
    <p:sldId id="292" r:id="rId44"/>
    <p:sldId id="293" r:id="rId45"/>
    <p:sldId id="295" r:id="rId46"/>
    <p:sldId id="296" r:id="rId47"/>
    <p:sldId id="302" r:id="rId4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8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9E6342A-80AD-4C8D-AA98-24F8D17EAF71}" type="datetimeFigureOut">
              <a:rPr lang="cs-CZ" smtClean="0"/>
              <a:pPr/>
              <a:t>18.1.2014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74F277-92F7-432D-BA68-C32FC1C0FF3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9E6342A-80AD-4C8D-AA98-24F8D17EAF71}" type="datetimeFigureOut">
              <a:rPr lang="cs-CZ" smtClean="0"/>
              <a:pPr/>
              <a:t>18.1.2014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74F277-92F7-432D-BA68-C32FC1C0FF3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9E6342A-80AD-4C8D-AA98-24F8D17EAF71}" type="datetimeFigureOut">
              <a:rPr lang="cs-CZ" smtClean="0"/>
              <a:pPr/>
              <a:t>18.1.2014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74F277-92F7-432D-BA68-C32FC1C0FF3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9E6342A-80AD-4C8D-AA98-24F8D17EAF71}" type="datetimeFigureOut">
              <a:rPr lang="cs-CZ" smtClean="0"/>
              <a:pPr/>
              <a:t>18.1.2014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74F277-92F7-432D-BA68-C32FC1C0FF3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9E6342A-80AD-4C8D-AA98-24F8D17EAF71}" type="datetimeFigureOut">
              <a:rPr lang="cs-CZ" smtClean="0"/>
              <a:pPr/>
              <a:t>18.1.2014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74F277-92F7-432D-BA68-C32FC1C0FF3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9E6342A-80AD-4C8D-AA98-24F8D17EAF71}" type="datetimeFigureOut">
              <a:rPr lang="cs-CZ" smtClean="0"/>
              <a:pPr/>
              <a:t>18.1.2014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A74F277-92F7-432D-BA68-C32FC1C0FF3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9E6342A-80AD-4C8D-AA98-24F8D17EAF71}" type="datetimeFigureOut">
              <a:rPr lang="cs-CZ" smtClean="0"/>
              <a:pPr/>
              <a:t>18.1.2014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A74F277-92F7-432D-BA68-C32FC1C0FF3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9E6342A-80AD-4C8D-AA98-24F8D17EAF71}" type="datetimeFigureOut">
              <a:rPr lang="cs-CZ" smtClean="0"/>
              <a:pPr/>
              <a:t>18.1.2014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A74F277-92F7-432D-BA68-C32FC1C0FF3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9E6342A-80AD-4C8D-AA98-24F8D17EAF71}" type="datetimeFigureOut">
              <a:rPr lang="cs-CZ" smtClean="0"/>
              <a:pPr/>
              <a:t>18.1.2014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A74F277-92F7-432D-BA68-C32FC1C0FF3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9E6342A-80AD-4C8D-AA98-24F8D17EAF71}" type="datetimeFigureOut">
              <a:rPr lang="cs-CZ" smtClean="0"/>
              <a:pPr/>
              <a:t>18.1.2014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A74F277-92F7-432D-BA68-C32FC1C0FF3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9E6342A-80AD-4C8D-AA98-24F8D17EAF71}" type="datetimeFigureOut">
              <a:rPr lang="cs-CZ" smtClean="0"/>
              <a:pPr/>
              <a:t>18.1.2014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A74F277-92F7-432D-BA68-C32FC1C0FF3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6342A-80AD-4C8D-AA98-24F8D17EAF71}" type="datetimeFigureOut">
              <a:rPr lang="cs-CZ" smtClean="0"/>
              <a:pPr/>
              <a:t>18.1.2014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4F277-92F7-432D-BA68-C32FC1C0FF3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dnadpis 5"/>
          <p:cNvSpPr>
            <a:spLocks noGrp="1"/>
          </p:cNvSpPr>
          <p:nvPr>
            <p:ph type="subTitle" idx="1"/>
          </p:nvPr>
        </p:nvSpPr>
        <p:spPr>
          <a:xfrm>
            <a:off x="1331640" y="3861048"/>
            <a:ext cx="6400800" cy="1752600"/>
          </a:xfrm>
        </p:spPr>
        <p:txBody>
          <a:bodyPr>
            <a:normAutofit/>
          </a:bodyPr>
          <a:lstStyle/>
          <a:p>
            <a:r>
              <a:rPr lang="cs-CZ" sz="4400" b="1" dirty="0" smtClean="0">
                <a:solidFill>
                  <a:schemeClr val="tx1"/>
                </a:solidFill>
                <a:latin typeface="Arial" pitchFamily="34" charset="0"/>
                <a:cs typeface="Arial" pitchFamily="34" charset="0"/>
              </a:rPr>
              <a:t>Destiláty</a:t>
            </a:r>
          </a:p>
          <a:p>
            <a:r>
              <a:rPr lang="cs-CZ" sz="2400" b="1" dirty="0" smtClean="0">
                <a:solidFill>
                  <a:schemeClr val="tx1"/>
                </a:solidFill>
                <a:latin typeface="Arial" pitchFamily="34" charset="0"/>
                <a:cs typeface="Arial" pitchFamily="34" charset="0"/>
              </a:rPr>
              <a:t>Rum, Cachaca, Absinth, Gin, Jenever, Tequila, Mezcal</a:t>
            </a:r>
            <a:endParaRPr lang="cs-CZ" sz="24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Rum a země jeho původu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	Mezi hlavní regiony, kde se nejvíce vyrábí rum, tradičně patří většina zemí Karibiku a Latinské Ameriky. Nicméně přibývají i další, netradiční země (Španělsko, Rakousko, Austrálie, Nový Zéland, Mexiko, Jihoafrická republika, Indie).</a:t>
            </a:r>
            <a:r>
              <a:rPr lang="cs-CZ" sz="2400" dirty="0" smtClean="0"/>
              <a:t> </a:t>
            </a:r>
            <a:r>
              <a:rPr lang="cs-CZ" sz="2400" dirty="0" smtClean="0">
                <a:latin typeface="Arial" pitchFamily="34" charset="0"/>
                <a:cs typeface="Arial" pitchFamily="34" charset="0"/>
              </a:rPr>
              <a:t>Nejkvalitnější rumy pocházejí z místa produkce nejkvalitnější cukrové třtiny. Ideální podmínky jsou právě v regionu Karibiku, a to díky výjimečným přírodním a podnebním podmínkám. Právě proto ten nejlepší rum vzniká právě zde a v Jižní Americe. A to především: na Kubě, Jamajce, Barbadosu, v Guatemale a Martiniku.</a:t>
            </a:r>
          </a:p>
          <a:p>
            <a:pPr>
              <a:buNone/>
            </a:pPr>
            <a:endParaRPr lang="cs-CZ" sz="2400" dirty="0" smtClean="0">
              <a:latin typeface="Arial" pitchFamily="34" charset="0"/>
              <a:cs typeface="Arial" pitchFamily="34" charset="0"/>
            </a:endParaRPr>
          </a:p>
          <a:p>
            <a:pPr>
              <a:buNone/>
            </a:pPr>
            <a:endParaRPr lang="cs-CZ" sz="2400" dirty="0" smtClean="0">
              <a:latin typeface="Arial" pitchFamily="34" charset="0"/>
              <a:cs typeface="Arial" pitchFamily="34" charset="0"/>
            </a:endParaRPr>
          </a:p>
          <a:p>
            <a:pPr>
              <a:buNone/>
            </a:pPr>
            <a:endParaRPr lang="cs-CZ" sz="2400" dirty="0" smtClean="0">
              <a:latin typeface="Arial" pitchFamily="34" charset="0"/>
              <a:cs typeface="Arial" pitchFamily="34" charset="0"/>
            </a:endParaRPr>
          </a:p>
          <a:p>
            <a:pPr>
              <a:buNone/>
            </a:pP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Rozdělění podle barvy rumu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lnSpcReduction="10000"/>
          </a:bodyPr>
          <a:lstStyle/>
          <a:p>
            <a:pPr>
              <a:buNone/>
            </a:pPr>
            <a:r>
              <a:rPr lang="cs-CZ" sz="2400" dirty="0" smtClean="0">
                <a:latin typeface="Arial" pitchFamily="34" charset="0"/>
                <a:cs typeface="Arial" pitchFamily="34" charset="0"/>
              </a:rPr>
              <a:t>	Rumy zrají v sudech, které se vyrábějí z dubu, nejčastěji z toho amerického bílého. Právě doba zrání v těchto sudech ovlivňuje jejich výslednou barvu i chuť. Barva rumu je také ovlivňována kvalitou a stářím sudu samotného. Sud, ve kterém zraje rum, nemusí být nový, ale také již použitý po zrání jiných destilátů. </a:t>
            </a:r>
          </a:p>
          <a:p>
            <a:pPr>
              <a:buNone/>
            </a:pPr>
            <a:r>
              <a:rPr lang="cs-CZ" sz="2400" dirty="0" smtClean="0">
                <a:latin typeface="Arial" pitchFamily="34" charset="0"/>
                <a:cs typeface="Arial" pitchFamily="34" charset="0"/>
              </a:rPr>
              <a:t>	Obecně se rumy dělí podle stupně barevného odstínu a na etiketách produktů jsou prezentovány takto:</a:t>
            </a:r>
          </a:p>
          <a:p>
            <a:pPr>
              <a:buNone/>
            </a:pPr>
            <a:r>
              <a:rPr lang="cs-CZ" sz="2400" dirty="0">
                <a:latin typeface="Arial" pitchFamily="34" charset="0"/>
                <a:cs typeface="Arial" pitchFamily="34" charset="0"/>
              </a:rPr>
              <a:t>	</a:t>
            </a:r>
            <a:r>
              <a:rPr lang="cs-CZ" sz="2400" dirty="0" smtClean="0">
                <a:latin typeface="Arial" pitchFamily="34" charset="0"/>
                <a:cs typeface="Arial" pitchFamily="34" charset="0"/>
              </a:rPr>
              <a:t>Blanco (světlý,white)		 	Spiced (kořeněný) 	</a:t>
            </a:r>
          </a:p>
          <a:p>
            <a:pPr>
              <a:buNone/>
            </a:pPr>
            <a:r>
              <a:rPr lang="cs-CZ" sz="2400" dirty="0">
                <a:latin typeface="Arial" pitchFamily="34" charset="0"/>
                <a:cs typeface="Arial" pitchFamily="34" charset="0"/>
              </a:rPr>
              <a:t>	</a:t>
            </a:r>
            <a:r>
              <a:rPr lang="cs-CZ" sz="2400" dirty="0" smtClean="0">
                <a:latin typeface="Arial" pitchFamily="34" charset="0"/>
                <a:cs typeface="Arial" pitchFamily="34" charset="0"/>
              </a:rPr>
              <a:t>Oro (zlatý, medium, golden)		 Dark (tmavý)</a:t>
            </a:r>
          </a:p>
          <a:p>
            <a:pPr>
              <a:buNone/>
            </a:pPr>
            <a:r>
              <a:rPr lang="cs-CZ" sz="24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Známé značky rumu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Capitan Morgan</a:t>
            </a:r>
          </a:p>
          <a:p>
            <a:pPr>
              <a:buNone/>
            </a:pPr>
            <a:r>
              <a:rPr lang="cs-CZ" sz="2400" dirty="0" smtClean="0">
                <a:latin typeface="Arial" pitchFamily="34" charset="0"/>
                <a:cs typeface="Arial" pitchFamily="34" charset="0"/>
              </a:rPr>
              <a:t>Bacardi</a:t>
            </a:r>
          </a:p>
          <a:p>
            <a:pPr>
              <a:buNone/>
            </a:pPr>
            <a:r>
              <a:rPr lang="cs-CZ" sz="2400" dirty="0" smtClean="0">
                <a:latin typeface="Arial" pitchFamily="34" charset="0"/>
                <a:cs typeface="Arial" pitchFamily="34" charset="0"/>
              </a:rPr>
              <a:t>Havana Club</a:t>
            </a:r>
          </a:p>
          <a:p>
            <a:pPr>
              <a:buNone/>
            </a:pPr>
            <a:r>
              <a:rPr lang="cs-CZ" sz="2400" dirty="0" smtClean="0">
                <a:latin typeface="Arial" pitchFamily="34" charset="0"/>
                <a:cs typeface="Arial" pitchFamily="34" charset="0"/>
              </a:rPr>
              <a:t>Botran</a:t>
            </a:r>
            <a:endParaRPr lang="cs-CZ" sz="2400" dirty="0">
              <a:latin typeface="Arial" pitchFamily="34" charset="0"/>
              <a:cs typeface="Arial" pitchFamily="34" charset="0"/>
            </a:endParaRPr>
          </a:p>
        </p:txBody>
      </p:sp>
      <p:pic>
        <p:nvPicPr>
          <p:cNvPr id="4098" name="Picture 2" descr="http://inpinto.com/upload/medialibrary/ca2/ca21f6f6c64fffc3fbde79f68819b01b.jpg"/>
          <p:cNvPicPr>
            <a:picLocks noChangeAspect="1" noChangeArrowheads="1"/>
          </p:cNvPicPr>
          <p:nvPr/>
        </p:nvPicPr>
        <p:blipFill>
          <a:blip r:embed="rId2"/>
          <a:srcRect/>
          <a:stretch>
            <a:fillRect/>
          </a:stretch>
        </p:blipFill>
        <p:spPr bwMode="auto">
          <a:xfrm>
            <a:off x="2786050" y="3000372"/>
            <a:ext cx="3092245" cy="2786082"/>
          </a:xfrm>
          <a:prstGeom prst="rect">
            <a:avLst/>
          </a:prstGeom>
          <a:noFill/>
        </p:spPr>
      </p:pic>
      <p:pic>
        <p:nvPicPr>
          <p:cNvPr id="4100" name="Picture 4" descr="http://www.indigostudios.com/wp-content/uploads/photography/bacardi_halloween.jpg"/>
          <p:cNvPicPr>
            <a:picLocks noChangeAspect="1" noChangeArrowheads="1"/>
          </p:cNvPicPr>
          <p:nvPr/>
        </p:nvPicPr>
        <p:blipFill>
          <a:blip r:embed="rId3" cstate="print"/>
          <a:srcRect/>
          <a:stretch>
            <a:fillRect/>
          </a:stretch>
        </p:blipFill>
        <p:spPr bwMode="auto">
          <a:xfrm>
            <a:off x="5286380" y="857232"/>
            <a:ext cx="3461286" cy="2286016"/>
          </a:xfrm>
          <a:prstGeom prst="rect">
            <a:avLst/>
          </a:prstGeom>
          <a:noFill/>
        </p:spPr>
      </p:pic>
      <p:pic>
        <p:nvPicPr>
          <p:cNvPr id="4102" name="Picture 6" descr="http://media.lunch.com/d/d7/451550.jpg"/>
          <p:cNvPicPr>
            <a:picLocks noChangeAspect="1" noChangeArrowheads="1"/>
          </p:cNvPicPr>
          <p:nvPr/>
        </p:nvPicPr>
        <p:blipFill>
          <a:blip r:embed="rId4"/>
          <a:srcRect/>
          <a:stretch>
            <a:fillRect/>
          </a:stretch>
        </p:blipFill>
        <p:spPr bwMode="auto">
          <a:xfrm>
            <a:off x="5929322" y="3286124"/>
            <a:ext cx="2728901" cy="3329379"/>
          </a:xfrm>
          <a:prstGeom prst="rect">
            <a:avLst/>
          </a:prstGeom>
          <a:noFill/>
        </p:spPr>
      </p:pic>
      <p:pic>
        <p:nvPicPr>
          <p:cNvPr id="4104" name="Picture 8" descr="http://www.thespiritsbusiness.com/content/http:/www.thespiritsbusiness.com/media/2012/10/Botran.jpg"/>
          <p:cNvPicPr>
            <a:picLocks noChangeAspect="1" noChangeArrowheads="1"/>
          </p:cNvPicPr>
          <p:nvPr/>
        </p:nvPicPr>
        <p:blipFill>
          <a:blip r:embed="rId5"/>
          <a:srcRect/>
          <a:stretch>
            <a:fillRect/>
          </a:stretch>
        </p:blipFill>
        <p:spPr bwMode="auto">
          <a:xfrm>
            <a:off x="214282" y="4000504"/>
            <a:ext cx="2500330" cy="250033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Arial" pitchFamily="34" charset="0"/>
                <a:cs typeface="Arial" pitchFamily="34" charset="0"/>
              </a:rPr>
              <a:t>Cachaca</a:t>
            </a:r>
            <a:endParaRPr lang="cs-CZ"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b="1" dirty="0" smtClean="0">
                <a:latin typeface="Arial" pitchFamily="34" charset="0"/>
                <a:cs typeface="Arial" pitchFamily="34" charset="0"/>
              </a:rPr>
              <a:t>Základní surovina: </a:t>
            </a:r>
            <a:r>
              <a:rPr lang="cs-CZ" sz="2400" dirty="0" smtClean="0">
                <a:latin typeface="Arial" pitchFamily="34" charset="0"/>
                <a:cs typeface="Arial" pitchFamily="34" charset="0"/>
              </a:rPr>
              <a:t>Zelená cukrová třtina</a:t>
            </a:r>
          </a:p>
          <a:p>
            <a:pPr>
              <a:buNone/>
            </a:pPr>
            <a:endParaRPr lang="cs-CZ" sz="2400" b="1" dirty="0" smtClean="0">
              <a:latin typeface="Arial" pitchFamily="34" charset="0"/>
              <a:cs typeface="Arial" pitchFamily="34" charset="0"/>
            </a:endParaRPr>
          </a:p>
          <a:p>
            <a:pPr>
              <a:buNone/>
            </a:pPr>
            <a:r>
              <a:rPr lang="cs-CZ" sz="2400" b="1" dirty="0" smtClean="0">
                <a:latin typeface="Arial" pitchFamily="34" charset="0"/>
                <a:cs typeface="Arial" pitchFamily="34" charset="0"/>
              </a:rPr>
              <a:t>Postup výroby: </a:t>
            </a:r>
          </a:p>
          <a:p>
            <a:pPr marL="457200" indent="-457200">
              <a:buFont typeface="+mj-lt"/>
              <a:buAutoNum type="arabicPeriod"/>
            </a:pPr>
            <a:r>
              <a:rPr lang="cs-CZ" sz="2400" b="1" dirty="0" smtClean="0">
                <a:latin typeface="Arial" pitchFamily="34" charset="0"/>
                <a:cs typeface="Arial" pitchFamily="34" charset="0"/>
              </a:rPr>
              <a:t>Lisování cukrové třtiny</a:t>
            </a:r>
          </a:p>
          <a:p>
            <a:pPr marL="457200" indent="-457200">
              <a:buFont typeface="+mj-lt"/>
              <a:buAutoNum type="arabicPeriod"/>
            </a:pPr>
            <a:r>
              <a:rPr lang="cs-CZ" sz="2400" b="1" dirty="0" smtClean="0">
                <a:latin typeface="Arial" pitchFamily="34" charset="0"/>
                <a:cs typeface="Arial" pitchFamily="34" charset="0"/>
              </a:rPr>
              <a:t>Kvašení</a:t>
            </a:r>
          </a:p>
          <a:p>
            <a:pPr marL="457200" indent="-457200">
              <a:buFont typeface="+mj-lt"/>
              <a:buAutoNum type="arabicPeriod"/>
            </a:pPr>
            <a:r>
              <a:rPr lang="cs-CZ" sz="2400" b="1" dirty="0" smtClean="0">
                <a:latin typeface="Arial" pitchFamily="34" charset="0"/>
                <a:cs typeface="Arial" pitchFamily="34" charset="0"/>
              </a:rPr>
              <a:t>Destilace</a:t>
            </a:r>
          </a:p>
          <a:p>
            <a:pPr marL="457200" indent="-457200">
              <a:buFont typeface="+mj-lt"/>
              <a:buAutoNum type="arabicPeriod"/>
            </a:pPr>
            <a:r>
              <a:rPr lang="cs-CZ" sz="2400" b="1" dirty="0" smtClean="0">
                <a:latin typeface="Arial" pitchFamily="34" charset="0"/>
                <a:cs typeface="Arial" pitchFamily="34" charset="0"/>
              </a:rPr>
              <a:t>Zrání v sudech</a:t>
            </a:r>
          </a:p>
          <a:p>
            <a:pPr marL="457200" indent="-457200">
              <a:buFont typeface="+mj-lt"/>
              <a:buAutoNum type="arabicPeriod"/>
            </a:pPr>
            <a:endParaRPr lang="cs-CZ" sz="2400" b="1" dirty="0" smtClean="0">
              <a:latin typeface="Arial" pitchFamily="34" charset="0"/>
              <a:cs typeface="Arial" pitchFamily="34" charset="0"/>
            </a:endParaRPr>
          </a:p>
          <a:p>
            <a:pPr marL="457200" indent="-457200">
              <a:buFont typeface="+mj-lt"/>
              <a:buAutoNum type="arabicPeriod"/>
            </a:pPr>
            <a:endParaRPr lang="cs-CZ" sz="2400" b="1" dirty="0" smtClean="0">
              <a:latin typeface="Arial" pitchFamily="34" charset="0"/>
              <a:cs typeface="Arial" pitchFamily="34" charset="0"/>
            </a:endParaRPr>
          </a:p>
          <a:p>
            <a:pPr marL="457200" indent="-457200">
              <a:buNone/>
            </a:pPr>
            <a:r>
              <a:rPr lang="cs-CZ" sz="1400" dirty="0" smtClean="0">
                <a:latin typeface="Arial" pitchFamily="34" charset="0"/>
                <a:cs typeface="Arial" pitchFamily="34" charset="0"/>
              </a:rPr>
              <a:t>Pozn.: Výroba cachca je podobná jako výroba rumu.</a:t>
            </a:r>
            <a:endParaRPr lang="cs-CZ"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Země jejího původu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lnSpcReduction="10000"/>
          </a:bodyPr>
          <a:lstStyle/>
          <a:p>
            <a:pPr>
              <a:buNone/>
            </a:pPr>
            <a:r>
              <a:rPr lang="cs-CZ" sz="2400" dirty="0" smtClean="0">
                <a:latin typeface="Arial" pitchFamily="34" charset="0"/>
                <a:cs typeface="Arial" pitchFamily="34" charset="0"/>
              </a:rPr>
              <a:t>	Zemí jejího původu je Brazílie, vlastně je cachca považována za národní alkoholický nápoj Brazílie.</a:t>
            </a:r>
          </a:p>
          <a:p>
            <a:pPr>
              <a:buNone/>
            </a:pPr>
            <a:r>
              <a:rPr lang="cs-CZ" sz="2400" dirty="0" smtClean="0">
                <a:latin typeface="Arial" pitchFamily="34" charset="0"/>
                <a:cs typeface="Arial" pitchFamily="34" charset="0"/>
              </a:rPr>
              <a:t>	Výroba byla zahájena v polovině 16. století zásluhou portugalských osadníků, kteří se věnovali produkci.</a:t>
            </a:r>
          </a:p>
          <a:p>
            <a:pPr>
              <a:buNone/>
            </a:pPr>
            <a:r>
              <a:rPr lang="cs-CZ" sz="2400" dirty="0" smtClean="0">
                <a:latin typeface="Arial" pitchFamily="34" charset="0"/>
                <a:cs typeface="Arial" pitchFamily="34" charset="0"/>
              </a:rPr>
              <a:t>	V dobách útlaku se cachaca  jako národní nápoj konzumovala na konspiračních schůzkách spiklenců, a proto se měla stát zakázaným ovocem. Výroba i konzumace byla Portugalci pronásledována. Cachaca se ale i nadále po celé zemi pila jako symbol osvobozeneckých snah a vzdoru proti sílícímu vlivu cizích kultur.</a:t>
            </a:r>
            <a:r>
              <a:rPr lang="cs-CZ" sz="2400" dirty="0" smtClean="0"/>
              <a:t/>
            </a:r>
            <a:br>
              <a:rPr lang="cs-CZ" sz="2400" dirty="0" smtClean="0"/>
            </a:br>
            <a:endParaRPr lang="cs-CZ" sz="2400" dirty="0" smtClean="0"/>
          </a:p>
          <a:p>
            <a:pPr>
              <a:buNone/>
            </a:pPr>
            <a:endParaRPr lang="cs-CZ" sz="2400" dirty="0" smtClean="0">
              <a:latin typeface="Arial" pitchFamily="34" charset="0"/>
              <a:cs typeface="Arial" pitchFamily="34" charset="0"/>
            </a:endParaRPr>
          </a:p>
          <a:p>
            <a:pPr>
              <a:buNone/>
            </a:pP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Letitá cachca („aged“ cachaca)</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	Letitou cachacu ocení především znalci. Nápoj zářivých odstínů od zlaté po jantarovou si zaslouží být upíjen po malých doušcích.</a:t>
            </a:r>
            <a:r>
              <a:rPr lang="cs-CZ" sz="2400" dirty="0" smtClean="0"/>
              <a:t> </a:t>
            </a:r>
            <a:r>
              <a:rPr lang="cs-CZ" sz="2400" dirty="0" smtClean="0">
                <a:latin typeface="Arial" pitchFamily="34" charset="0"/>
                <a:cs typeface="Arial" pitchFamily="34" charset="0"/>
              </a:rPr>
              <a:t>Dlouhým zráním v dřevěných sudech po dobu 2 až 16 let získává jedinečná “Aged“ cachaca nezaměnitelný nádech zemité chuti a aroma po balzovém či dubovém dřevu a po skořici.</a:t>
            </a:r>
            <a:br>
              <a:rPr lang="cs-CZ" sz="2400" dirty="0" smtClean="0">
                <a:latin typeface="Arial" pitchFamily="34" charset="0"/>
                <a:cs typeface="Arial" pitchFamily="34" charset="0"/>
              </a:rPr>
            </a:br>
            <a:endParaRPr lang="cs-CZ" sz="2400" dirty="0" smtClean="0">
              <a:latin typeface="Arial" pitchFamily="34" charset="0"/>
              <a:cs typeface="Arial" pitchFamily="34" charset="0"/>
            </a:endParaRPr>
          </a:p>
          <a:p>
            <a:pPr>
              <a:buNone/>
            </a:pPr>
            <a:r>
              <a:rPr lang="cs-CZ" sz="2400" dirty="0" smtClean="0">
                <a:latin typeface="Arial" pitchFamily="34" charset="0"/>
                <a:cs typeface="Arial" pitchFamily="34" charset="0"/>
              </a:rPr>
              <a:t/>
            </a:r>
            <a:br>
              <a:rPr lang="cs-CZ" sz="2400" dirty="0" smtClean="0">
                <a:latin typeface="Arial" pitchFamily="34" charset="0"/>
                <a:cs typeface="Arial" pitchFamily="34" charset="0"/>
              </a:rPr>
            </a:b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Caipirinha</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lstStyle/>
          <a:p>
            <a:pPr>
              <a:buNone/>
            </a:pPr>
            <a:r>
              <a:rPr lang="cs-CZ" dirty="0" smtClean="0"/>
              <a:t>	</a:t>
            </a:r>
            <a:r>
              <a:rPr lang="cs-CZ" sz="2400" dirty="0" smtClean="0">
                <a:latin typeface="Arial" pitchFamily="34" charset="0"/>
                <a:cs typeface="Arial" pitchFamily="34" charset="0"/>
              </a:rPr>
              <a:t>Jedná o národní brazilský koktejl. V překladu jeho název zní malý venkovan. Caipirinha, na bázi cachaça, cukru a limety, je typicky letní, osvěžující drink. V Brazílii platí, že čím horší cachaça, tím lepší caipirinha. Tento koktejl patří mezi nejpodávanější míchané nápoje nejen ve své domovině, ale i v barech po celém světě.</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Známé značky cachaca</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Ypioca</a:t>
            </a:r>
          </a:p>
          <a:p>
            <a:pPr>
              <a:buNone/>
            </a:pPr>
            <a:r>
              <a:rPr lang="cs-CZ" sz="2400" dirty="0" smtClean="0">
                <a:latin typeface="Arial" pitchFamily="34" charset="0"/>
                <a:cs typeface="Arial" pitchFamily="34" charset="0"/>
              </a:rPr>
              <a:t>Pitú</a:t>
            </a:r>
          </a:p>
          <a:p>
            <a:pPr>
              <a:buNone/>
            </a:pPr>
            <a:r>
              <a:rPr lang="cs-CZ" sz="2400" dirty="0" smtClean="0">
                <a:latin typeface="Arial" pitchFamily="34" charset="0"/>
                <a:cs typeface="Arial" pitchFamily="34" charset="0"/>
              </a:rPr>
              <a:t>Velho Barreiro</a:t>
            </a:r>
          </a:p>
          <a:p>
            <a:pPr>
              <a:buNone/>
            </a:pPr>
            <a:r>
              <a:rPr lang="cs-CZ" sz="2400" dirty="0" smtClean="0">
                <a:latin typeface="Arial" pitchFamily="34" charset="0"/>
                <a:cs typeface="Arial" pitchFamily="34" charset="0"/>
              </a:rPr>
              <a:t>Caranqueijo</a:t>
            </a:r>
          </a:p>
          <a:p>
            <a:pPr>
              <a:buNone/>
            </a:pPr>
            <a:endParaRPr lang="cs-CZ" sz="2400" dirty="0">
              <a:latin typeface="Arial" pitchFamily="34" charset="0"/>
              <a:cs typeface="Arial" pitchFamily="34" charset="0"/>
            </a:endParaRPr>
          </a:p>
        </p:txBody>
      </p:sp>
      <p:pic>
        <p:nvPicPr>
          <p:cNvPr id="55298" name="Picture 2" descr="Pirassununga 51 1l (6,30 KB)"/>
          <p:cNvPicPr>
            <a:picLocks noChangeAspect="1" noChangeArrowheads="1"/>
          </p:cNvPicPr>
          <p:nvPr/>
        </p:nvPicPr>
        <p:blipFill>
          <a:blip r:embed="rId2"/>
          <a:srcRect/>
          <a:stretch>
            <a:fillRect/>
          </a:stretch>
        </p:blipFill>
        <p:spPr bwMode="auto">
          <a:xfrm>
            <a:off x="4500562" y="571480"/>
            <a:ext cx="2028825" cy="2514600"/>
          </a:xfrm>
          <a:prstGeom prst="rect">
            <a:avLst/>
          </a:prstGeom>
          <a:noFill/>
        </p:spPr>
      </p:pic>
      <p:sp>
        <p:nvSpPr>
          <p:cNvPr id="55300" name="AutoShape 4" descr="data:image/jpeg;base64,/9j/4AAQSkZJRgABAQAAAQABAAD/2wCEAAkGBhARDxUTEBAPEA8PEBUPEhESEBQQFRgQFhMVFRgQEhUYHSYeFxkvGRUUHy8gIygpLCwsFR4xNTAqNSYrLCkBCQoKDgwOGg8PGjUkHRwsMCksLiwwLC8vLC0wLCksLCk0NS41KSktLywpKikvKSksNSkvKSwqKSwtLyw2LCwsNf/AABEIARkAtAMBIgACEQEDEQH/xAAcAAEAAgIDAQAAAAAAAAAAAAAABQYEBwIDCAH/xABREAABAwIDAwcFCA4HCQAAAAABAAIDBBEFEiEGMUEHEyJRYXGBFJGhwdEyM0JScpKisRUjJCU1U2JkdIKTs8LwFjRUc6Oy4iZDY4OUpLTS4f/EABkBAQADAQEAAAAAAAAAAAAAAAABAgMEBf/EAC8RAQACAgADBAkEAwAAAAAAAAABAgMREiExBEFRsSKBkaHB0eHw8RMzQmEFFHH/2gAMAwEAAhEDEQA/AN4oiICIiAiIgIiICIiAi4ukA3kDvNl1msj/ABjL/KCDuRcGzNJsHNJ32BBNutc0BERAREQEREBERAREQEREBERAREQEREBERB4/2qxWaSuqHPmlcfKZQC57j0RI4Bo13WsLKDMzr+6d5yrvjWxMpq5zknc01EpB5prRbnHa9ORixv6En4jt/wCb7v8ArFSctI/lHtWilp6Vn2K/hOJSRzMeySRr2OBa5r3AjXgQV7NBXlBmw0mcFrZrXG5kTuP5E7z6F6vaNO5TF626TtE1mvWNPqIisgREQEREBERAREQEREBERAREQEREBERB5C2ilJqZib3M8pOvEyuKwqTDnOF3gsY5ws46X3e5B3qdqoI5MQqXOH2uOaaQNvvtM7f2Li2uNXJliaxpjIcXP1yt06QbvJv4aC5WN8kxOo7urtw4K2rxXnr0jxQ0MRZKQCSGEAnd0rA277g6di9jtK8oVb4IGGMDO6TpF2a7nHRzZSRoGkE9HQ3HG916tiddoPWAfQr0txRtz5qcFtb+n9OaIiuyEREBERAREQEREBERAREQEREBERAREQeVMQwl3lMj21lHETLIf6yL2MjjY5b+ZYwwqQPzjEaIPY3K0h7tGkWtoztK33g2EwzTVL3xxuAqXRsGQANa1rSbW63OPmCnG4BTAe8RfNCxmkz3+6G0ZdRqI98/N5h/o2Bc+W0LjY/78t4dbgF60oTeJnbG3t+CFStscNihpucjY2MsmhuWi12mZjC09lnFXmB12giwBaDp3cFesTHWds7TE9I05oiK6oiIgIiICIiAiIgIiICIiAiIgIiIC+Er6vhQUzYKYvglceNXL/CrVZVfYKPLDM072Vkw8CQ4ehwVpQVTlKafsXUEb2sa8d7ZGu9StOESZqeJ3xoWO87Aqryky2oeb/tFRT0/g+dgd6Lqy7PAijgvv8niv35GoJBERAREQEREBERAREQEREBERAREQEREBEXTV1Ijjc93uY2F57mi/qQVbZmUCoq2i1hOx36zoY7/AFBWTMtfbC4qwuqZZHDNPVXYGgvuwMYxurQbE5SbHXVXc1PY/wDZvPqUQK1yin7niPxa2ld/jsHrVtwV16WE9cEZ+g1UjlDq2yUM0bXFs4DXMzRvA5xr2vbc5bDVo1KsuwuJifD4XDexvMuHEFnRsfDL50iRPoiKQREQEREBERAREQEREBERAREQEREBVnHqttSTTBmeFwLZnXsD+QCCDv1uOIWFykbXPpYmQU1zW1ZyRADMWt4yEegeJ4LLwXD+ZgYy5OVoBLr3JtqTcnjfTgqyOrDNiaCEBwgZduoc58jz33e4qTOH09rcw0t+RceYhY8DXvnu73mPcOt9yBfsFnHvc3qUm+Yb+A13X7ND/O9SaQtZsvQTdI08RcBl+E026tCFj4fHDhzrRRtjp5XEyWzuOYN90S4m1gDx13DUqSxemleA+IWfGb8OmzS8f1kX4gHvx56ZlRDlka1zXixaQCO3TvUSLJDM17Q5pDmuFwQbgjrBXNa52Ur5sOrPIqh7pKWpcTSSuN8sn4h3UDw4X7ytjKwIiICIiAiIgIiICIiAiIgIiIC4yPDQSTYAEk9g4rkqxyh435NRae6qJWUzf1yc30WuQQuFQtqquSreLuJysJ+CwaBjeoW39ZJVpA0URgFNzcDG8bAnvKmowoHVStyucPguOcHqdxB7Fl59b5bnrA9a68q5gBBxnkNtN50A6u0rFhhDWgDgLLLc0LiWIIXHMMbNEQRcjpDruNdDwPapzAK8zU7XON3joP4dIcfHQ+Kw51C7J4lkxKekv0XxeUt8HNabfPHzUF3REUgiIgIiICIiAiIgIiICIiAqByyQ3paV3CPEoCR1gh49av6o3K+37hi7K+nP0nIJSmBsNDuWaH2Gug7TZfaKwjaSfgj6lpvlU29cZDTwOsGnpEdnH2efqXPkyzW0UrG5n3R4t6Y4tuZnUQ3H5XHxkj+e32r55dH+Ni/aN9q8h1Dibk6369VhroYPY32Rh/HQ/tWe1drZg4XaWuHWCD9S8l0GCucxzjmDmtJa2wFzcCxvu33/AJ0vewW181E+Ns7rxzbhe5sCRrwvpofDu58uWaRusb13fJ1Y+zzbry30++5vCcHqKpuz5c7aZxOgZQPA13jOwX+pXdlQySNrmm7XAEEa7wqfs83/AGiefzB/7yL2rWl4vG46S57V4eTZSIiuqIiICIiAiIgIiICIiAiIgKlcrTb0DOysgP0irqqdyptvQN/S6f8AeIPm0GL+T4a6S9iIgAe0jevObKGeqlLw02e4kvOjR2X46WGi3VykyZqGni1tM5odb4oGvouqM+Vkbbmwa0agWFgBa+vC1vQvNtlmuS0xHPp6vzMvZ7N2SMuOJvOq9f8Av4+KGi2RhAu9z3kDryNOndcDxXCVtLA45RFGWWGmrwbbsxJPmspU4nG7cdWnc4gdzrcRcecdai8UrKcAc9mLXk5gATd2h4OGirW17T6W3bfHhx13j1H9z8+rCoDzzZQ0HJJaFrj1khxIHABoJPhxKjsVrGvl+13EcQEcfyW7j4m58V21+OR5ebpmlrCMt7ZbNOrmtFybk2u4m9gAowLtx1nfFLxu0ZY1FKzvxn2/PyehOSfaHyiiyuN3xab/AOeOviFmYCPv+T+ZSD/EgWvOQ+vLap8d9Htv6P8AStiYB+HD+izD6UCrgjhm1PCfPn8WWeeLV/GPf0nybDREXS5xERAREQEREBERAREQEREBVHlPH3AP0qn/AHrVblVOUz+od1TT/v2BBR+UuoyR0JJABNiTqBcZfWtcbWsNmusbXLcw0FrbvSVsDlhhvh9O74tgVUthHslicyVnOFk0bAXuebRvDrNa1rgNDGTrf3Q3WXm2n9PeXwnn9+t62PJxY4wT/KNxPrn5K7gk1KM5qXPa/ohjg17yGZXh+QNIGf3Fs3RtmuFMU9Jhc7iWRzPjDhpme17c0pdlcS/KWCMW0u6+YkjRWFmFUjy2cQvjldGHMAe9hu+EzhzyHZs2SORu83zA2XNraXO2N00jZpGi0LqioNw4OLS0B9z7kgm4AtqNRfnv2mLTuOKJ8nNPZrxHWNb7/wC435Kg37DNLHZZnRhzc7HNk51wa1gu20gY1riHkkknpWba2kPTYLLNmdDG50LZBHzhFmjM6zcx8W36rjrCvtaKP7SyZzrzSM+5+eqXB4dI6EXu8ggHp72+9gfCFsxop46Z8Qpmc02N1W6MPkDXECUZdXEjWBpvrvGlwCrx2qaRyiZ34/cInstomYmY9H6/JBclULosW5s2zNzMNjcXBtofFbWwIffw/o03+aBap5HIs2JB3xW3Pp9i2vgX4aP9xMPTEfUu+n7lvUxyft09fnLYKIi6GIiIgIiICIiAiIgIiICIiAqryl/g5x6qimP/AHEatSru3rL0JH/Hp/8AyI0FV2+wznsHAAu5jA4LU+xOJ00LXmaYRudNG7K5r/e2B2oLQdbvItpu7Vv4NY+kEb/hxW3G2oPFebdscCdS1T2kWa5xLfPqPX4rhvSL2tjtOotz9nX4Oyl5rSMletPKfrv2pfDdpOdrHuqKpgihZMIjk5psj3gxZzxDi12a5uejZdtRV0hxCnm8ritHC7NbVoezNkbm4Zs/Vpl4qoYTQCeXmzzmrXEc2wPOgvcgkaWBJ1G5Skuy7G57msLYwHF4pWuGU8ffN2juN+juCvPZK73E65a7mf8As24eGefPfezdo8SpxNSTMnZKYJAHsj6XQbLzue+mpzEW7FNV+0tEIZMk4kkfA+FrWsl1zc7l0cwAG8uvS3DiVSsZwZkLGkeUhziBaSJrG+5u7K4OJdra2lrHeuey9Gx8wLyyzNQwnVzrEggcQLX8FTJ2WkVibTPo/lrjzXy5JrGvTn782x+RvDOZmLprMkl0YwkZiN24aj4W9XrBD9+/+RKf3ao+D3FVCWkNInjs46a5wN6vWCN+/J/uZf4Pardmvxza3jPwa/5DBGHhrE93xX9ERdjzRERAREQEREBERAREQEREBV/bs2oHn4ssDvNURKwKC24jJw2osLlsRkt8gh/8KDHpGB0bRcizQN191+3tVb272FbWxdAXkDQODTcDQgnS/tPXpYMLdeNpHEX86kWhY3xReI33c2uPLOOdw88Hk1xSI5RhzZrEkSB9iR+rKLebzrKi2IxDLY4XVB2l8sptvN7Xl7T5/Fb/AA1fbLWGc85edqjk8xV5Ibhdm3OXPLqBw3zW9Ct+wfJRJA7PVsAcRYi4OnxRY7u3j4a7ashCzyY/1I4Znk0xZJxzuI5+Ss0mxNPFOJQXuDDmbG6xAdwN+NuF+pY+EAjHG9sE58AYh9atLwq9gcebGSfxVHIT3vlYB/lKmlK06GXNfLzvO9L2iItGQiIgIiICIiAiIgIiICIiAuiupRLE+M7pY3Rnuc0t9a70QUbYydzqSMP98YMjtb9JpLT6WlWJihMKhyT1DALAVEjgOx7y/wDiU2xQOSL6F9RLiiFCg6pnWCg9hAZKytmO5ro6Zv6rS930nqZqNx7li8n9NlppSd8lZM/wzZR6AiFnREUgiIgIiICIiAiIgIiICIiAiL4SggXAeUy7t7T9Fqy2hYOHztkkkkaQWud0T1iw/wDizwFCSyZV94r6iHHKhavq+IOioGi7NmnfaN1rPcLWtrdcZRounZyoAfJFcZg7nGi+uXQEjsvl86JTyIilAiIgIiICIiAiIgIiICIiAobbCJz6GVrHujLw1udoBIBcAdDvFrgjqJUyoTbKrEVDI86NZlLvk52gn0oIDAMJq6WERtfTTsAuLiSF27cT0h4qXZWVAHSptfyJ2O82YNUbhG1tPOwGLO5osCcuUXt2lSYxZvV6VAyoZyRdzHMPxTqfRcLnzo6nfNPsWEcU6guP2V7B6USzjN2O+afYsWStlzENppHAfCzsaD5zf0Lh9lPyV9+yf5JQdc0tY4dCKBnbJI5/oYPWoWk2ambiMVTNVFzg6zYooxCwAixDiSXOFuCmpMZaOHpCg27YxPxGCma1xe54Oa4LbcR3ohsJERSCIiAiIgIiICIiAiIgIiICwsYwtlTTyQvuGSsLCRvHUR42KzUQaNn2ArqNxAbVGK9hJTWl0vvLG9M+Lb9q6Ke0Z1rHNdx8oEsTh4OGi3yuL4muFnAOHURf60lXhajhxSa32uopHjrNQwafrWXbFjdQPdGjd2iqh/8AdbKlwCkd7qmp3d8LD6l1f0Wof7JTfsWexV0nm1pUY5MTpNRs7BPE4+glYcuNk6GrZfqZnd4aNsttN2doxupab9hH7Fkw4dCz3EUTPkxtb9QTSNS0XPhklR71BXTuPFjCwfOubeZWvk75NZ4agVVYDG5gIihMvPPBPw5HjQdw8epbRRWIqIiIsIiICIiAiIgIiICIiAiIgIiICIiAiIgIiICIiAiIgIiICIiAiIg//9k="/>
          <p:cNvSpPr>
            <a:spLocks noChangeAspect="1" noChangeArrowheads="1"/>
          </p:cNvSpPr>
          <p:nvPr/>
        </p:nvSpPr>
        <p:spPr bwMode="auto">
          <a:xfrm>
            <a:off x="155575" y="-2560638"/>
            <a:ext cx="3409950" cy="53340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02" name="AutoShape 6" descr="data:image/jpeg;base64,/9j/4AAQSkZJRgABAQAAAQABAAD/2wCEAAkGBhARDxUTEBAPEA8PEBUPEhESEBQQFRgQFhMVFRgQEhUYHSYeFxkvGRUUHy8gIygpLCwsFR4xNTAqNSYrLCkBCQoKDgwOGg8PGjUkHRwsMCksLiwwLC8vLC0wLCksLCk0NS41KSktLywpKikvKSksNSkvKSwqKSwtLyw2LCwsNf/AABEIARkAtAMBIgACEQEDEQH/xAAcAAEAAgIDAQAAAAAAAAAAAAAABQYEBwIDCAH/xABREAABAwIDAwcFCA4HCQAAAAABAAIDBBEFEiEGMUEHEyJRYXGBFJGhwdEyM0JScpKisRUjJCU1U2JkdIKTs8LwFjRUc6Oy4iZDY4OUpLTS4f/EABkBAQADAQEAAAAAAAAAAAAAAAABAgMEBf/EAC8RAQACAgADBAkEAwAAAAAAAAABAgMREiExBEFRsSKBkaHB0eHw8RMzQmEFFHH/2gAMAwEAAhEDEQA/AN4oiICIiAiIgIiICIiAi4ukA3kDvNl1msj/ABjL/KCDuRcGzNJsHNJ32BBNutc0BERAREQEREBERAREQEREBERAREQEREBERB4/2qxWaSuqHPmlcfKZQC57j0RI4Bo13WsLKDMzr+6d5yrvjWxMpq5zknc01EpB5prRbnHa9ORixv6En4jt/wCb7v8ArFSctI/lHtWilp6Vn2K/hOJSRzMeySRr2OBa5r3AjXgQV7NBXlBmw0mcFrZrXG5kTuP5E7z6F6vaNO5TF626TtE1mvWNPqIisgREQEREBERAREQEREBERAREQEREBERB5C2ilJqZib3M8pOvEyuKwqTDnOF3gsY5ws46X3e5B3qdqoI5MQqXOH2uOaaQNvvtM7f2Li2uNXJliaxpjIcXP1yt06QbvJv4aC5WN8kxOo7urtw4K2rxXnr0jxQ0MRZKQCSGEAnd0rA277g6di9jtK8oVb4IGGMDO6TpF2a7nHRzZSRoGkE9HQ3HG916tiddoPWAfQr0txRtz5qcFtb+n9OaIiuyEREBERAREQEREBERAREQEREBERAREQeVMQwl3lMj21lHETLIf6yL2MjjY5b+ZYwwqQPzjEaIPY3K0h7tGkWtoztK33g2EwzTVL3xxuAqXRsGQANa1rSbW63OPmCnG4BTAe8RfNCxmkz3+6G0ZdRqI98/N5h/o2Bc+W0LjY/78t4dbgF60oTeJnbG3t+CFStscNihpucjY2MsmhuWi12mZjC09lnFXmB12giwBaDp3cFesTHWds7TE9I05oiK6oiIgIiICIiAiIgIiICIiAiIgIiIC+Er6vhQUzYKYvglceNXL/CrVZVfYKPLDM072Vkw8CQ4ehwVpQVTlKafsXUEb2sa8d7ZGu9StOESZqeJ3xoWO87Aqryky2oeb/tFRT0/g+dgd6Lqy7PAijgvv8niv35GoJBERAREQEREBERAREQEREBERAREQEREBEXTV1Ijjc93uY2F57mi/qQVbZmUCoq2i1hOx36zoY7/AFBWTMtfbC4qwuqZZHDNPVXYGgvuwMYxurQbE5SbHXVXc1PY/wDZvPqUQK1yin7niPxa2ld/jsHrVtwV16WE9cEZ+g1UjlDq2yUM0bXFs4DXMzRvA5xr2vbc5bDVo1KsuwuJifD4XDexvMuHEFnRsfDL50iRPoiKQREQEREBERAREQEREBERAREQEREBVnHqttSTTBmeFwLZnXsD+QCCDv1uOIWFykbXPpYmQU1zW1ZyRADMWt4yEegeJ4LLwXD+ZgYy5OVoBLr3JtqTcnjfTgqyOrDNiaCEBwgZduoc58jz33e4qTOH09rcw0t+RceYhY8DXvnu73mPcOt9yBfsFnHvc3qUm+Yb+A13X7ND/O9SaQtZsvQTdI08RcBl+E026tCFj4fHDhzrRRtjp5XEyWzuOYN90S4m1gDx13DUqSxemleA+IWfGb8OmzS8f1kX4gHvx56ZlRDlka1zXixaQCO3TvUSLJDM17Q5pDmuFwQbgjrBXNa52Ur5sOrPIqh7pKWpcTSSuN8sn4h3UDw4X7ytjKwIiICIiAiIgIiICIiAiIgIiIC4yPDQSTYAEk9g4rkqxyh435NRae6qJWUzf1yc30WuQQuFQtqquSreLuJysJ+CwaBjeoW39ZJVpA0URgFNzcDG8bAnvKmowoHVStyucPguOcHqdxB7Fl59b5bnrA9a68q5gBBxnkNtN50A6u0rFhhDWgDgLLLc0LiWIIXHMMbNEQRcjpDruNdDwPapzAK8zU7XON3joP4dIcfHQ+Kw51C7J4lkxKekv0XxeUt8HNabfPHzUF3REUgiIgIiICIiAiIgIiICIiAqByyQ3paV3CPEoCR1gh49av6o3K+37hi7K+nP0nIJSmBsNDuWaH2Gug7TZfaKwjaSfgj6lpvlU29cZDTwOsGnpEdnH2efqXPkyzW0UrG5n3R4t6Y4tuZnUQ3H5XHxkj+e32r55dH+Ni/aN9q8h1Dibk6369VhroYPY32Rh/HQ/tWe1drZg4XaWuHWCD9S8l0GCucxzjmDmtJa2wFzcCxvu33/AJ0vewW181E+Ns7rxzbhe5sCRrwvpofDu58uWaRusb13fJ1Y+zzbry30++5vCcHqKpuz5c7aZxOgZQPA13jOwX+pXdlQySNrmm7XAEEa7wqfs83/AGiefzB/7yL2rWl4vG46S57V4eTZSIiuqIiICIiAiIgIiICIiAiIgKlcrTb0DOysgP0irqqdyptvQN/S6f8AeIPm0GL+T4a6S9iIgAe0jevObKGeqlLw02e4kvOjR2X46WGi3VykyZqGni1tM5odb4oGvouqM+Vkbbmwa0agWFgBa+vC1vQvNtlmuS0xHPp6vzMvZ7N2SMuOJvOq9f8Av4+KGi2RhAu9z3kDryNOndcDxXCVtLA45RFGWWGmrwbbsxJPmspU4nG7cdWnc4gdzrcRcecdai8UrKcAc9mLXk5gATd2h4OGirW17T6W3bfHhx13j1H9z8+rCoDzzZQ0HJJaFrj1khxIHABoJPhxKjsVrGvl+13EcQEcfyW7j4m58V21+OR5ebpmlrCMt7ZbNOrmtFybk2u4m9gAowLtx1nfFLxu0ZY1FKzvxn2/PyehOSfaHyiiyuN3xab/AOeOviFmYCPv+T+ZSD/EgWvOQ+vLap8d9Htv6P8AStiYB+HD+izD6UCrgjhm1PCfPn8WWeeLV/GPf0nybDREXS5xERAREQEREBERAREQEREBVHlPH3AP0qn/AHrVblVOUz+od1TT/v2BBR+UuoyR0JJABNiTqBcZfWtcbWsNmusbXLcw0FrbvSVsDlhhvh9O74tgVUthHslicyVnOFk0bAXuebRvDrNa1rgNDGTrf3Q3WXm2n9PeXwnn9+t62PJxY4wT/KNxPrn5K7gk1KM5qXPa/ohjg17yGZXh+QNIGf3Fs3RtmuFMU9Jhc7iWRzPjDhpme17c0pdlcS/KWCMW0u6+YkjRWFmFUjy2cQvjldGHMAe9hu+EzhzyHZs2SORu83zA2XNraXO2N00jZpGi0LqioNw4OLS0B9z7kgm4AtqNRfnv2mLTuOKJ8nNPZrxHWNb7/wC435Kg37DNLHZZnRhzc7HNk51wa1gu20gY1riHkkknpWba2kPTYLLNmdDG50LZBHzhFmjM6zcx8W36rjrCvtaKP7SyZzrzSM+5+eqXB4dI6EXu8ggHp72+9gfCFsxop46Z8Qpmc02N1W6MPkDXECUZdXEjWBpvrvGlwCrx2qaRyiZ34/cInstomYmY9H6/JBclULosW5s2zNzMNjcXBtofFbWwIffw/o03+aBap5HIs2JB3xW3Pp9i2vgX4aP9xMPTEfUu+n7lvUxyft09fnLYKIi6GIiIgIiICIiAiIgIiICIiAqryl/g5x6qimP/AHEatSru3rL0JH/Hp/8AyI0FV2+wznsHAAu5jA4LU+xOJ00LXmaYRudNG7K5r/e2B2oLQdbvItpu7Vv4NY+kEb/hxW3G2oPFebdscCdS1T2kWa5xLfPqPX4rhvSL2tjtOotz9nX4Oyl5rSMletPKfrv2pfDdpOdrHuqKpgihZMIjk5psj3gxZzxDi12a5uejZdtRV0hxCnm8ritHC7NbVoezNkbm4Zs/Vpl4qoYTQCeXmzzmrXEc2wPOgvcgkaWBJ1G5Skuy7G57msLYwHF4pWuGU8ffN2juN+juCvPZK73E65a7mf8As24eGefPfezdo8SpxNSTMnZKYJAHsj6XQbLzue+mpzEW7FNV+0tEIZMk4kkfA+FrWsl1zc7l0cwAG8uvS3DiVSsZwZkLGkeUhziBaSJrG+5u7K4OJdra2lrHeuey9Gx8wLyyzNQwnVzrEggcQLX8FTJ2WkVibTPo/lrjzXy5JrGvTn782x+RvDOZmLprMkl0YwkZiN24aj4W9XrBD9+/+RKf3ao+D3FVCWkNInjs46a5wN6vWCN+/J/uZf4Pardmvxza3jPwa/5DBGHhrE93xX9ERdjzRERAREQEREBERAREQEREBV/bs2oHn4ssDvNURKwKC24jJw2osLlsRkt8gh/8KDHpGB0bRcizQN191+3tVb272FbWxdAXkDQODTcDQgnS/tPXpYMLdeNpHEX86kWhY3xReI33c2uPLOOdw88Hk1xSI5RhzZrEkSB9iR+rKLebzrKi2IxDLY4XVB2l8sptvN7Xl7T5/Fb/AA1fbLWGc85edqjk8xV5Ibhdm3OXPLqBw3zW9Ct+wfJRJA7PVsAcRYi4OnxRY7u3j4a7ashCzyY/1I4Znk0xZJxzuI5+Ss0mxNPFOJQXuDDmbG6xAdwN+NuF+pY+EAjHG9sE58AYh9atLwq9gcebGSfxVHIT3vlYB/lKmlK06GXNfLzvO9L2iItGQiIgIiICIiAiIgIiICIiAuiupRLE+M7pY3Rnuc0t9a70QUbYydzqSMP98YMjtb9JpLT6WlWJihMKhyT1DALAVEjgOx7y/wDiU2xQOSL6F9RLiiFCg6pnWCg9hAZKytmO5ro6Zv6rS930nqZqNx7li8n9NlppSd8lZM/wzZR6AiFnREUgiIgIiICIiAiIgIiICIiAiL4SggXAeUy7t7T9Fqy2hYOHztkkkkaQWud0T1iw/wDizwFCSyZV94r6iHHKhavq+IOioGi7NmnfaN1rPcLWtrdcZRounZyoAfJFcZg7nGi+uXQEjsvl86JTyIilAiIgIiICIiAiIgIiICIiAobbCJz6GVrHujLw1udoBIBcAdDvFrgjqJUyoTbKrEVDI86NZlLvk52gn0oIDAMJq6WERtfTTsAuLiSF27cT0h4qXZWVAHSptfyJ2O82YNUbhG1tPOwGLO5osCcuUXt2lSYxZvV6VAyoZyRdzHMPxTqfRcLnzo6nfNPsWEcU6guP2V7B6USzjN2O+afYsWStlzENppHAfCzsaD5zf0Lh9lPyV9+yf5JQdc0tY4dCKBnbJI5/oYPWoWk2ambiMVTNVFzg6zYooxCwAixDiSXOFuCmpMZaOHpCg27YxPxGCma1xe54Oa4LbcR3ohsJERSCIiAiIgIiICIiAiIgIiICwsYwtlTTyQvuGSsLCRvHUR42KzUQaNn2ArqNxAbVGK9hJTWl0vvLG9M+Lb9q6Ke0Z1rHNdx8oEsTh4OGi3yuL4muFnAOHURf60lXhajhxSa32uopHjrNQwafrWXbFjdQPdGjd2iqh/8AdbKlwCkd7qmp3d8LD6l1f0Wof7JTfsWexV0nm1pUY5MTpNRs7BPE4+glYcuNk6GrZfqZnd4aNsttN2doxupab9hH7Fkw4dCz3EUTPkxtb9QTSNS0XPhklR71BXTuPFjCwfOubeZWvk75NZ4agVVYDG5gIihMvPPBPw5HjQdw8epbRRWIqIiIsIiICIiAiIgIiICIiAiIgIiICIiAiIgIiICIiAiIgIiICIiAiIg//9k="/>
          <p:cNvSpPr>
            <a:spLocks noChangeAspect="1" noChangeArrowheads="1"/>
          </p:cNvSpPr>
          <p:nvPr/>
        </p:nvSpPr>
        <p:spPr bwMode="auto">
          <a:xfrm>
            <a:off x="155575" y="-2560638"/>
            <a:ext cx="3409950" cy="53340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04" name="AutoShape 8" descr="data:image/jpeg;base64,/9j/4AAQSkZJRgABAQAAAQABAAD/2wCEAAkGBhARDxUTEBAPEA8PEBUPEhESEBQQFRgQFhMVFRgQEhUYHSYeFxkvGRUUHy8gIygpLCwsFR4xNTAqNSYrLCkBCQoKDgwOGg8PGjUkHRwsMCksLiwwLC8vLC0wLCksLCk0NS41KSktLywpKikvKSksNSkvKSwqKSwtLyw2LCwsNf/AABEIARkAtAMBIgACEQEDEQH/xAAcAAEAAgIDAQAAAAAAAAAAAAAABQYEBwIDCAH/xABREAABAwIDAwcFCA4HCQAAAAABAAIDBBEFEiEGMUEHEyJRYXGBFJGhwdEyM0JScpKisRUjJCU1U2JkdIKTs8LwFjRUc6Oy4iZDY4OUpLTS4f/EABkBAQADAQEAAAAAAAAAAAAAAAABAgMEBf/EAC8RAQACAgADBAkEAwAAAAAAAAABAgMREiExBEFRsSKBkaHB0eHw8RMzQmEFFHH/2gAMAwEAAhEDEQA/AN4oiICIiAiIgIiICIiAi4ukA3kDvNl1msj/ABjL/KCDuRcGzNJsHNJ32BBNutc0BERAREQEREBERAREQEREBERAREQEREBERB4/2qxWaSuqHPmlcfKZQC57j0RI4Bo13WsLKDMzr+6d5yrvjWxMpq5zknc01EpB5prRbnHa9ORixv6En4jt/wCb7v8ArFSctI/lHtWilp6Vn2K/hOJSRzMeySRr2OBa5r3AjXgQV7NBXlBmw0mcFrZrXG5kTuP5E7z6F6vaNO5TF626TtE1mvWNPqIisgREQEREBERAREQEREBERAREQEREBERB5C2ilJqZib3M8pOvEyuKwqTDnOF3gsY5ws46X3e5B3qdqoI5MQqXOH2uOaaQNvvtM7f2Li2uNXJliaxpjIcXP1yt06QbvJv4aC5WN8kxOo7urtw4K2rxXnr0jxQ0MRZKQCSGEAnd0rA277g6di9jtK8oVb4IGGMDO6TpF2a7nHRzZSRoGkE9HQ3HG916tiddoPWAfQr0txRtz5qcFtb+n9OaIiuyEREBERAREQEREBERAREQEREBERAREQeVMQwl3lMj21lHETLIf6yL2MjjY5b+ZYwwqQPzjEaIPY3K0h7tGkWtoztK33g2EwzTVL3xxuAqXRsGQANa1rSbW63OPmCnG4BTAe8RfNCxmkz3+6G0ZdRqI98/N5h/o2Bc+W0LjY/78t4dbgF60oTeJnbG3t+CFStscNihpucjY2MsmhuWi12mZjC09lnFXmB12giwBaDp3cFesTHWds7TE9I05oiK6oiIgIiICIiAiIgIiICIiAiIgIiIC+Er6vhQUzYKYvglceNXL/CrVZVfYKPLDM072Vkw8CQ4ehwVpQVTlKafsXUEb2sa8d7ZGu9StOESZqeJ3xoWO87Aqryky2oeb/tFRT0/g+dgd6Lqy7PAijgvv8niv35GoJBERAREQEREBERAREQEREBERAREQEREBEXTV1Ijjc93uY2F57mi/qQVbZmUCoq2i1hOx36zoY7/AFBWTMtfbC4qwuqZZHDNPVXYGgvuwMYxurQbE5SbHXVXc1PY/wDZvPqUQK1yin7niPxa2ld/jsHrVtwV16WE9cEZ+g1UjlDq2yUM0bXFs4DXMzRvA5xr2vbc5bDVo1KsuwuJifD4XDexvMuHEFnRsfDL50iRPoiKQREQEREBERAREQEREBERAREQEREBVnHqttSTTBmeFwLZnXsD+QCCDv1uOIWFykbXPpYmQU1zW1ZyRADMWt4yEegeJ4LLwXD+ZgYy5OVoBLr3JtqTcnjfTgqyOrDNiaCEBwgZduoc58jz33e4qTOH09rcw0t+RceYhY8DXvnu73mPcOt9yBfsFnHvc3qUm+Yb+A13X7ND/O9SaQtZsvQTdI08RcBl+E026tCFj4fHDhzrRRtjp5XEyWzuOYN90S4m1gDx13DUqSxemleA+IWfGb8OmzS8f1kX4gHvx56ZlRDlka1zXixaQCO3TvUSLJDM17Q5pDmuFwQbgjrBXNa52Ur5sOrPIqh7pKWpcTSSuN8sn4h3UDw4X7ytjKwIiICIiAiIgIiICIiAiIgIiIC4yPDQSTYAEk9g4rkqxyh435NRae6qJWUzf1yc30WuQQuFQtqquSreLuJysJ+CwaBjeoW39ZJVpA0URgFNzcDG8bAnvKmowoHVStyucPguOcHqdxB7Fl59b5bnrA9a68q5gBBxnkNtN50A6u0rFhhDWgDgLLLc0LiWIIXHMMbNEQRcjpDruNdDwPapzAK8zU7XON3joP4dIcfHQ+Kw51C7J4lkxKekv0XxeUt8HNabfPHzUF3REUgiIgIiICIiAiIgIiICIiAqByyQ3paV3CPEoCR1gh49av6o3K+37hi7K+nP0nIJSmBsNDuWaH2Gug7TZfaKwjaSfgj6lpvlU29cZDTwOsGnpEdnH2efqXPkyzW0UrG5n3R4t6Y4tuZnUQ3H5XHxkj+e32r55dH+Ni/aN9q8h1Dibk6369VhroYPY32Rh/HQ/tWe1drZg4XaWuHWCD9S8l0GCucxzjmDmtJa2wFzcCxvu33/AJ0vewW181E+Ns7rxzbhe5sCRrwvpofDu58uWaRusb13fJ1Y+zzbry30++5vCcHqKpuz5c7aZxOgZQPA13jOwX+pXdlQySNrmm7XAEEa7wqfs83/AGiefzB/7yL2rWl4vG46S57V4eTZSIiuqIiICIiAiIgIiICIiAiIgKlcrTb0DOysgP0irqqdyptvQN/S6f8AeIPm0GL+T4a6S9iIgAe0jevObKGeqlLw02e4kvOjR2X46WGi3VykyZqGni1tM5odb4oGvouqM+Vkbbmwa0agWFgBa+vC1vQvNtlmuS0xHPp6vzMvZ7N2SMuOJvOq9f8Av4+KGi2RhAu9z3kDryNOndcDxXCVtLA45RFGWWGmrwbbsxJPmspU4nG7cdWnc4gdzrcRcecdai8UrKcAc9mLXk5gATd2h4OGirW17T6W3bfHhx13j1H9z8+rCoDzzZQ0HJJaFrj1khxIHABoJPhxKjsVrGvl+13EcQEcfyW7j4m58V21+OR5ebpmlrCMt7ZbNOrmtFybk2u4m9gAowLtx1nfFLxu0ZY1FKzvxn2/PyehOSfaHyiiyuN3xab/AOeOviFmYCPv+T+ZSD/EgWvOQ+vLap8d9Htv6P8AStiYB+HD+izD6UCrgjhm1PCfPn8WWeeLV/GPf0nybDREXS5xERAREQEREBERAREQEREBVHlPH3AP0qn/AHrVblVOUz+od1TT/v2BBR+UuoyR0JJABNiTqBcZfWtcbWsNmusbXLcw0FrbvSVsDlhhvh9O74tgVUthHslicyVnOFk0bAXuebRvDrNa1rgNDGTrf3Q3WXm2n9PeXwnn9+t62PJxY4wT/KNxPrn5K7gk1KM5qXPa/ohjg17yGZXh+QNIGf3Fs3RtmuFMU9Jhc7iWRzPjDhpme17c0pdlcS/KWCMW0u6+YkjRWFmFUjy2cQvjldGHMAe9hu+EzhzyHZs2SORu83zA2XNraXO2N00jZpGi0LqioNw4OLS0B9z7kgm4AtqNRfnv2mLTuOKJ8nNPZrxHWNb7/wC435Kg37DNLHZZnRhzc7HNk51wa1gu20gY1riHkkknpWba2kPTYLLNmdDG50LZBHzhFmjM6zcx8W36rjrCvtaKP7SyZzrzSM+5+eqXB4dI6EXu8ggHp72+9gfCFsxop46Z8Qpmc02N1W6MPkDXECUZdXEjWBpvrvGlwCrx2qaRyiZ34/cInstomYmY9H6/JBclULosW5s2zNzMNjcXBtofFbWwIffw/o03+aBap5HIs2JB3xW3Pp9i2vgX4aP9xMPTEfUu+n7lvUxyft09fnLYKIi6GIiIgIiICIiAiIgIiICIiAqryl/g5x6qimP/AHEatSru3rL0JH/Hp/8AyI0FV2+wznsHAAu5jA4LU+xOJ00LXmaYRudNG7K5r/e2B2oLQdbvItpu7Vv4NY+kEb/hxW3G2oPFebdscCdS1T2kWa5xLfPqPX4rhvSL2tjtOotz9nX4Oyl5rSMletPKfrv2pfDdpOdrHuqKpgihZMIjk5psj3gxZzxDi12a5uejZdtRV0hxCnm8ritHC7NbVoezNkbm4Zs/Vpl4qoYTQCeXmzzmrXEc2wPOgvcgkaWBJ1G5Skuy7G57msLYwHF4pWuGU8ffN2juN+juCvPZK73E65a7mf8As24eGefPfezdo8SpxNSTMnZKYJAHsj6XQbLzue+mpzEW7FNV+0tEIZMk4kkfA+FrWsl1zc7l0cwAG8uvS3DiVSsZwZkLGkeUhziBaSJrG+5u7K4OJdra2lrHeuey9Gx8wLyyzNQwnVzrEggcQLX8FTJ2WkVibTPo/lrjzXy5JrGvTn782x+RvDOZmLprMkl0YwkZiN24aj4W9XrBD9+/+RKf3ao+D3FVCWkNInjs46a5wN6vWCN+/J/uZf4Pardmvxza3jPwa/5DBGHhrE93xX9ERdjzRERAREQEREBERAREQEREBV/bs2oHn4ssDvNURKwKC24jJw2osLlsRkt8gh/8KDHpGB0bRcizQN191+3tVb272FbWxdAXkDQODTcDQgnS/tPXpYMLdeNpHEX86kWhY3xReI33c2uPLOOdw88Hk1xSI5RhzZrEkSB9iR+rKLebzrKi2IxDLY4XVB2l8sptvN7Xl7T5/Fb/AA1fbLWGc85edqjk8xV5Ibhdm3OXPLqBw3zW9Ct+wfJRJA7PVsAcRYi4OnxRY7u3j4a7ashCzyY/1I4Znk0xZJxzuI5+Ss0mxNPFOJQXuDDmbG6xAdwN+NuF+pY+EAjHG9sE58AYh9atLwq9gcebGSfxVHIT3vlYB/lKmlK06GXNfLzvO9L2iItGQiIgIiICIiAiIgIiICIiAuiupRLE+M7pY3Rnuc0t9a70QUbYydzqSMP98YMjtb9JpLT6WlWJihMKhyT1DALAVEjgOx7y/wDiU2xQOSL6F9RLiiFCg6pnWCg9hAZKytmO5ro6Zv6rS930nqZqNx7li8n9NlppSd8lZM/wzZR6AiFnREUgiIgIiICIiAiIgIiICIiAiL4SggXAeUy7t7T9Fqy2hYOHztkkkkaQWud0T1iw/wDizwFCSyZV94r6iHHKhavq+IOioGi7NmnfaN1rPcLWtrdcZRounZyoAfJFcZg7nGi+uXQEjsvl86JTyIilAiIgIiICIiAiIgIiICIiAobbCJz6GVrHujLw1udoBIBcAdDvFrgjqJUyoTbKrEVDI86NZlLvk52gn0oIDAMJq6WERtfTTsAuLiSF27cT0h4qXZWVAHSptfyJ2O82YNUbhG1tPOwGLO5osCcuUXt2lSYxZvV6VAyoZyRdzHMPxTqfRcLnzo6nfNPsWEcU6guP2V7B6USzjN2O+afYsWStlzENppHAfCzsaD5zf0Lh9lPyV9+yf5JQdc0tY4dCKBnbJI5/oYPWoWk2ambiMVTNVFzg6zYooxCwAixDiSXOFuCmpMZaOHpCg27YxPxGCma1xe54Oa4LbcR3ohsJERSCIiAiIgIiICIiAiIgIiICwsYwtlTTyQvuGSsLCRvHUR42KzUQaNn2ArqNxAbVGK9hJTWl0vvLG9M+Lb9q6Ke0Z1rHNdx8oEsTh4OGi3yuL4muFnAOHURf60lXhajhxSa32uopHjrNQwafrWXbFjdQPdGjd2iqh/8AdbKlwCkd7qmp3d8LD6l1f0Wof7JTfsWexV0nm1pUY5MTpNRs7BPE4+glYcuNk6GrZfqZnd4aNsttN2doxupab9hH7Fkw4dCz3EUTPkxtb9QTSNS0XPhklR71BXTuPFjCwfOubeZWvk75NZ4agVVYDG5gIihMvPPBPw5HjQdw8epbRRWIqIiIsIiICIiAiIgIiICIiAiIgIiICIiAiIgIiICIiAiIgIiICIiAiIg//9k="/>
          <p:cNvSpPr>
            <a:spLocks noChangeAspect="1" noChangeArrowheads="1"/>
          </p:cNvSpPr>
          <p:nvPr/>
        </p:nvSpPr>
        <p:spPr bwMode="auto">
          <a:xfrm>
            <a:off x="155575" y="-2560638"/>
            <a:ext cx="3409950" cy="53340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06" name="AutoShape 10" descr="data:image/jpeg;base64,/9j/4AAQSkZJRgABAQAAAQABAAD/2wCEAAkGBg8PDxAOEA8QEBASEBAQFBIQFA8VFRIUFhAVFRgVExUXGygeFxkjGhUZHy8gIycpLCwuFR4xNTwqNSYrLCkBCQoKDgwOGA8PGiwkHiEpLC01Lyw1LCwsKSopKSwsLywvLi8wNSwvLCksNSkpLyksKSksKTU0KS0pLywsLCwsKf/AABEIAQMAwgMBIgACEQEDEQH/xAAcAAEBAAIDAQEAAAAAAAAAAAAAAQUGAwQHAgj/xABFEAABAwIDBAYHBQQIBwAAAAABAAIDBBEFEiEGMUFhEyIyUXGBByNykaGxwRQzQoLRUmKSshUlNHOjs8LwJDVDU2SDov/EABkBAQADAQEAAAAAAAAAAAAAAAABAgMEBf/EAC8RAQACAgAEBAQEBwAAAAAAAAABAgMRBBIhMUFhcbETIpGhMlGB8AUUFSNC0fH/2gAMAwEAAhEDEQA/APcEREBVEQEREBEUQVRFCgwGJ7eYfTPdHJOM7SWuawOcQRwNtxWNf6WMMH45fKM/qtE2pwWlGI1j5cRijzy5ujc1oMZLQbfeDxvZa9/Q+F9a+KxlxcCHHeAOAAmDbeIuua3EUidbn6S6q4LzG+X7vYIPSnhbjbp3M9tjx8rraqapZKxskbg9j2hzXN1DgRcEL85z7N0jxZmMMbfQEtj0/wAVfoTBqVsVPBEy2VkUbAQbggMAuDxvvur48tb9vbTLJjtTvGndRRFsyVFEQVFEQVFEQVFEQVERAul0UQW6KIgqKIgIiICFEQfn/HKeRmJYk1kTZ2/aJHZ2uOmcBxaRcatzZfJaVBiTWzPY5tV02c2bHPG2MAcHMLSTpf8AEvSmtc+vxZrWlx+2VGgsL2t3+C0rEIiyoLW4fKH6guETi1xLe0X6k+AKzvmisxXxbYsHPXmmdQxeK1bspDYi1tjoXsdYeWi/TuyETGYfRtY8PYKaANcNzh0Y1Gg08l+Y8Vo5hE6V8TmNN23LS3XLfQd3NfpbYR18Kw8/+HTf5TVpFonsw5dSzyKIiVRFEFRRVARREFRREBVRVBEVUQEREBERARFUERVQoPI6TA6mPEcQkfEQ19VNI05o7ua++UjrLGOwrEDI1z4ZABLIS1j6cNdHlcGNsZbmxIdrxJW/VeC0r5pJjDG57pHEuIuTra/uC+XYJTE3NPF/A1Z34euSd2aY+IvijVXl+P7M4jPTCPoJHSXGbNJT6gB9j95vNx7uS9q2LpXxYbQxSNyvZSwMcNDYiMAi40WDfgFI7fTxfwgfJbRg1ugjA/CCzwyki3wVq4oxxqqlsk3ncu6iqisgRVEEREQERVBEREBVREBERARFUEsllUQSyqIgllx1L8rHO7mk/Bcq6eKSWidzsPeUGDY2wAVXSrsZgp79JIA4Nz5BYuy95HAczYc1peIbaV1Rn+zMjo4RummtJK8cHNjPVYPaupvlpj/FK+Lh8madUjbe6usjhYZJZGRMG98jmtaPM6Lt7H49DVNmEJLmMe0hxBAcHsuC0HXLodSBfgvz/jLXyOY6aaepmz5Wulc5wvoeqzRrBY34b1u3oAq8s9ZBmuDGx3HUscR/qIVYyRfsvk4e2H8Xd7WqoiliWVUVQFLIiCoiiBZVRVARRVBEREBVRVAREQERECy1L0m46aLDpKgEgh7Ggty5gST2cwtfmb236rbV576cW/1PJYXImhNu/rEfVRKYnUvH6PGZKh+efqQGSM5bnrOvmu8nVx01c6/DwXV2gxOojkJDHOu0uLvWAAX0Nge7ibfVdjZ/ZGWaQdN0j5C0Ewxgl7QeMm4RN9ot5A8d7wv0ZG1pZnU8RBDoIHl5eCLdeR4yt006jR4neub4cWtusO+mecdJradTP1eeBtZKxubLSsdoC4Wc8k/hvd7j7NzqvSfQ/slLR1PTOZI1r4nsvMMheND1Yu00XAN32PJbVhez1LSm8MLWvsAZHXfK4c5HkutyvZZrDfv2ezJ8guiuLl67cuTPN+nv+9QzwVsoisxFVFUCyiIgqWRRAVUVQEUVQRERAVUVQEREBERAWE2twgVVN0RcWjpI3lzbZgGu/CTud3Hhv3hZqy6+IG0Tie4fMJrZvXWGsUWHRU8YjhjbGwG9m8TxLjvc48SbkrmJQyBS61UfQK7+Fj1o9h3zasdnA1KyOCPzPcf3dPfY/RRPYhmVVEss11RRVARSyIKiKWQVFFUEVREERVSyAqiICIiAiIgLXttcY+zUwOpc+RjAANSMwLvh9Fn3PABJNgNSTwXn2PONfOHXIhZcM597h4/UIiXfpaxrusHNI0tYtN9N+h8vJc3Sj/dl1KTDo42gNYBpa9tT4lcwiC1jar7qJmZTmIA7yQPiuhgW0IFdDDcZXxvbcG7c5N22IJHC35uS7M1M1ws5rSO4gH5rFz4Cy4fH1HA5hbdccuHkonY9JRY7BMT6aMZtJGgB4+ThyP6rJLNdFURBEVRAUVRBFURBEVRARFEFREQEREBEUcbC6DXtrMTDRHTjtTPDSOVi4jws0k8m24rG07BcjuAPvvb5LHMqn1WITyOblFO0xtF79aU3ueeRjR+bmsrQHR7iN8jreAAaP5T71pEKy5CFC1fRUKshC1ccsZyuy9qxt420+K50CDEUeMGJ1LWDSOT1Urf2S79HtLfEhb+x4IBBuCAQeS0Oqw4PgngGmYPLeTu0PiAth2NxT7RSsdxAAPfqL/qPJZ2hMM6iIqrCIiAiIgIiICIiAoqiAiIgIiIC6OMz5IJDe1xl/iNvkV3liNpfumtO4v18MrlMDTNmaVzYJKh189TLJUkcbO7DfHKAfzLOU7S1rQbXtrbvOpXzTRhrQ0aNaAAOQFlyrRUKI4oFKBUBECgcLg4SDTqkXuOBHA+OnuK4dkG/Z6uam/CfWs9h5cbflLS3wsu8CviFjW1Ec1usLR317Je0kfBRJDa0QIs1xERAREQEREBERAUVUQVERAREQFg9p6J0jYnNcRkkuRrZwtqNPC3mVnFj8Zbdg9r/AElTHdEsGwWC+JJbLkLea13araWmoIulnfa9wyNti+Vw4Mb3d7joPgtFWXNSO4krifW5T1rN5ONvmvIMS2mxOtJHSGhhO6KG5mc06DMdDx4lo5blhJMBjJOcyyuuLl0oLrk2v1Wnu+SpOSForL31mIXF947xu96or14DBhRjLnQTTwuaQLxSBx/DrlBa4jrAfRbBg231XSkCs/4mC4BnjFpI/bbpfwIB5nckXiUTWXsbJi7cqXOzNuLdZvd+0F1cGroqiNssTw9jmhwLTcEbrjz07wRYruVDdWcns/nCuht6IiyXEREBERAREQEREBEUugqIiAiIgLHY0+zBpe7h5aFZFY/Gfu/zD6qY7jVtoMZjoqaWqlPUjbewNi43s1jebiQPO/BePtiMscmNYi89NN/ZYxujYHCzg07mjstHO+9bV6TH/a6ugwoOtG5z6qcjhHHduvgBJ7wtSxm1fM+WR3RUcJ6KNotrlFgBwDW6AnmVz58nzRWJ9f8AX6unh8M5O0b/AC/fkwjsbLWCOIySk3OaUd7iew0m513k93cLcTG10h63SNaOLgWNaONhoPIfBbbCYI2hkLGsabAkkXPeRbUn3/p0amGoNslgHOIe9wu5gLtA0XIcbd/dwWcZt+GvV3W/h/w9bnc+TX8Tq5YHNDXmRoawuD7OaHEfC4F9Oe8LlocahfLHJKHizejcy46NzSdcxOtrXHG3kuPHsVAcY4nbnAueDcucGZA2/ENBIvxJJWAa6y6KxzVedliK3mIerbPVwwmsiayQuwytf6tzj/Z5TYWd3cAe8WP4V6vUaW5Ob/MF4DsxU/bKafDXm5czPCT+GRou238vmF67sXjhrMNp5XG8rWiKW+/PGchJ5kNDvzJhtPWlu8eyuasdLV7S9PRQKq7MREQEREBERAREQFFUQEREBERAWPxo+rHtt+qyCxuOsBiHKRtvkpgeE4zXWqsVrP8AtU0MDDzmvM75kfmWu0c7vsUb2XuyOZzsuY3fd9yRa2+3kV29pKi9HiD93SV7GeUcEbbf/SzGH19NFQw1IpYmMdG17g1kZPVkDLnTU31uvPy21Mzre7a+kf8AXq8HHhvXyzP3aThWJyOe/NPHDljc7rtbZ5uTa1xuvw1sNAdV2Kun6V7y7EoTpwzNaRZugbcd5G7W3mtxrsKpJqmJksAdmEkbQC5oaWDpDfKRbqhwtu6vC66c2zWGj1joRFHEDI8CSTrNOZozEuu0AtJ0HADUlTHFU7zWUZODzRuObpE/n+vs0x2CQndW0+ojNibG7iQ4G50y2HjdYRwNyOdtDf5b16lW7O4ZCOvTMa3q9YyzgdY5RqTpqd50HFdeLZ6hZHY0zJMnUc9zpcxIaHEuDX2Bsd2muivHF1mN6lT+nZObl3HbfdqtLh82Hz0k7y0GQ3sDqw3HVfz1aT3XtvC9P9H8uSoxKmHYEzahg7hK0OFvK/uWjbQy0r6SOrEDsz+jbG50kpc0BzhZ13EWGR27fcLbtiJP6ykv/wBTDad/m0hqvitNrRM+cMs+OKU1HlP1h7xH2R4D5L6XzF2W+A+S+l0OMREQEREBERAREQEuiiCoiICIiAsfjR9UPbb81kFi9oCeiFv22/IqYH5u2ib/AMFXDizFZwf8MD+VZbCDD/RtJ0wBi6F5dd2UWFQTq7uuB71NqaE58cp7aieCsaO9skZ+pA8Vrx28YYxE6kGQM6MMEjAzLbdl6Ldf/fFcGTHa8zWPC2/s9PhctMfzX8azHqztDtCypxOBkZDmtbVPc5oIaXGmeAG3AJAA323uKwG359bD/cu/znr52O6WnJqBSmYvbkje17AWXc5hsDxcbtF99jZd+oca77NM3DppWCR2t22exocXMBBH4gT5HvU1xTTJExHSITbia5cFovb5ptE/pHRltvP7G/2I/wDOauhsj/y0855R/hhcuJYzJUMcH0Ejmujj0Low3LI60btxsMwvflwutcwnaOShY6mkiLhmEgs4Nc0lrdQbEEWAKpTDf4XLrrvbeeJw/wAxW/N05dfZ2MUF8Jox+83+eoW77Dg/0lu3YVEDyvKCF5/XY8+ukhhDCxge02zZibX4gACwJsAOK9L2EiviFe/hG2lpQeF2sJd8QujHWYtET5y4eItWazNZ3Hyx66h7fT9hvst+S5Fxwdhvsj5LkXQ4hERAREQEREBERAUVRAREQEREBdDGh6r8zV31j8bPqT7TfmkDyDbWAQ4pTTP0hrad9DI7g14N4yfe3+Ery7FsEbTVQbK3LHmLHAaZXAEW5C9j717ntrs8cQopINBILSROv2ZW9nwB1b58l5vABisRglGXEYB0csTuqZwzTMP3xbUcvNYZf7d+fwnv5ebfH89eTx8GBnwCUNJgMjTmuxvTDK1rh1stncfiubD9nMRljyRO6JsfVPrGhhdv0IO9cUElTRkxlhljabZdQ9nIX3+FvctjwjaikfAIpJOgex7yOlYDobE6E6FVzZL1runV0cJhx5MnLlnTUqvAsRD3Rvc4OaQCHS23ajS+7isdiGDzRtzzOboA0XfmJ7g0La8b2sjklP2eN8uWNkbXHQODR2nH6cl0cLwGorZQ+QEkXOUizI2g73X0A0v+u5WrkmKc1+jLJhr8WaY+r52Ow1seaslHUhYZTfuHZb4uNvevSPRpRuZRiZ/3lVK+pd4ONm/AX/MtQNM2umZhdK4mmjcJaqdu59juae7eG95N+BXqlLG1oa1os1oDWgaAACwA8lfDE23efH2ZZ7RERjr4e70GDsN9kfJci4qbsM9lvyC5VoyEREBERAREQEREBEUQVERAREQF0MZt0Lr97fLVd9YzaM2pnnuMZN/7xqDW5JeC07a3YWOtcKmGT7NWN1bKL2dbcJMuv5hqOIPDaJalhFw8O9nVcDasE6Ndz7A+F1pqJZ708zr8cq6b1WL4cZgOqKqLQuHf0jeq7v19y64xnA3i/TVkX7ro2utfmB9V60axoFjfUb9fisdPglHKS51LTOIFyTBCSdQN+XmuWeFr/jMx6OiOJv2nr69Xmbto8Gi7EdVVP4B2SMfAX4LI02F4tirRGIW4ZQHf1S1zx7PbkPuC9EoKGCH7mCCO+t44omHyLW3XfAIs4i536hxv46aqa8NSJ3PWfPqW4i9o12jy6MPgWzdPQwiCFthvc52rpHftPPf3DcFkmsA9xX3NiIvYs82sH6rhq8UpQ5kRY/O85RfNvIsNd2+y6JnTnegQdlvsj5L7XzG2wA7gAvpUaCIiAiIgIiICIiAiIgIiICIiAuvX0bZopIX9l7S0+fEc12EQeV4jMaOfoJWdE23VleHuYQBvGXfutYE79bLoS7VhhNgCAN9yc3Dqi3zXr8sLXtLXNa5p0LXAEHxB3rX6z0e4bKcxpWMd3xF0fwabJ1V5XnEu2LS3UNJNwGtI04DMdLLkoMbe4H1Zt2RlOYaG18w0OoO5blP6KaJ26Spb/wCwH4lt1kcL2Do4L3aZrgN9dlcGj90W3nvUdSavPKjakxOs6MAbgS6x15Hu4kC2oXxUbWZhmjyu4W6xI+h94W7Vfoto5Hl4lqGAm+VrxZvIXB08brmi9GVCG5XGeQaaPlNjY33AAKdyaaDHtdI0WIYHXBaXG4NjuLN5B5EFbxstFNWET1FKIIWkOjacwJc11w6ztbaXvYeaz2G7LUVMQYaaJhH4soLv4nXKyyg5UCqIpWEREBERAREQEREBREQVERAREQFERBQoiIBQIiAqiICIiAiIgIiICIiAiIgIiIP/2Q=="/>
          <p:cNvSpPr>
            <a:spLocks noChangeAspect="1" noChangeArrowheads="1"/>
          </p:cNvSpPr>
          <p:nvPr/>
        </p:nvSpPr>
        <p:spPr bwMode="auto">
          <a:xfrm>
            <a:off x="1555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08" name="AutoShape 12" descr="data:image/jpeg;base64,/9j/4AAQSkZJRgABAQAAAQABAAD/2wCEAAkGBg8PDxAOEA8QEBASEBAQFBIQFA8VFRIUFhAVFRgVExUXGygeFxkjGhUZHy8gIycpLCwuFR4xNTwqNSYrLCkBCQoKDgwOGA8PGiwkHiEpLC01Lyw1LCwsKSopKSwsLywvLi8wNSwvLCksNSkpLyksKSksKTU0KS0pLywsLCwsKf/AABEIAQMAwgMBIgACEQEDEQH/xAAcAAEBAAIDAQEAAAAAAAAAAAAAAQUGAwQHAgj/xABFEAABAwIDBAYHBQQIBwAAAAABAAIDBBEFEiEGMUFhEyIyUXGBByNykaGxwRQzQoLRUmKSshUlNHOjs8LwJDVDU2SDov/EABkBAQADAQEAAAAAAAAAAAAAAAABAgMEBf/EAC8RAQACAgAEBAQEBwAAAAAAAAABAgMRBBIhMUFhcbETIpGhMlGB8AUUFSNC0fH/2gAMAwEAAhEDEQA/APcEREBVEQEREBEUQVRFCgwGJ7eYfTPdHJOM7SWuawOcQRwNtxWNf6WMMH45fKM/qtE2pwWlGI1j5cRijzy5ujc1oMZLQbfeDxvZa9/Q+F9a+KxlxcCHHeAOAAmDbeIuua3EUidbn6S6q4LzG+X7vYIPSnhbjbp3M9tjx8rraqapZKxskbg9j2hzXN1DgRcEL85z7N0jxZmMMbfQEtj0/wAVfoTBqVsVPBEy2VkUbAQbggMAuDxvvur48tb9vbTLJjtTvGndRRFsyVFEQVFEQVFEQVFEQVERAul0UQW6KIgqKIgIiICFEQfn/HKeRmJYk1kTZ2/aJHZ2uOmcBxaRcatzZfJaVBiTWzPY5tV02c2bHPG2MAcHMLSTpf8AEvSmtc+vxZrWlx+2VGgsL2t3+C0rEIiyoLW4fKH6guETi1xLe0X6k+AKzvmisxXxbYsHPXmmdQxeK1bspDYi1tjoXsdYeWi/TuyETGYfRtY8PYKaANcNzh0Y1Gg08l+Y8Vo5hE6V8TmNN23LS3XLfQd3NfpbYR18Kw8/+HTf5TVpFonsw5dSzyKIiVRFEFRRVARREFRREBVRVBEVUQEREBERARFUERVQoPI6TA6mPEcQkfEQ19VNI05o7ua++UjrLGOwrEDI1z4ZABLIS1j6cNdHlcGNsZbmxIdrxJW/VeC0r5pJjDG57pHEuIuTra/uC+XYJTE3NPF/A1Z34euSd2aY+IvijVXl+P7M4jPTCPoJHSXGbNJT6gB9j95vNx7uS9q2LpXxYbQxSNyvZSwMcNDYiMAi40WDfgFI7fTxfwgfJbRg1ugjA/CCzwyki3wVq4oxxqqlsk3ncu6iqisgRVEEREQERVBEREBVREBERARFUEsllUQSyqIgllx1L8rHO7mk/Bcq6eKSWidzsPeUGDY2wAVXSrsZgp79JIA4Nz5BYuy95HAczYc1peIbaV1Rn+zMjo4RummtJK8cHNjPVYPaupvlpj/FK+Lh8madUjbe6usjhYZJZGRMG98jmtaPM6Lt7H49DVNmEJLmMe0hxBAcHsuC0HXLodSBfgvz/jLXyOY6aaepmz5Wulc5wvoeqzRrBY34b1u3oAq8s9ZBmuDGx3HUscR/qIVYyRfsvk4e2H8Xd7WqoiliWVUVQFLIiCoiiBZVRVARRVBEREBVRVAREQERECy1L0m46aLDpKgEgh7Ggty5gST2cwtfmb236rbV576cW/1PJYXImhNu/rEfVRKYnUvH6PGZKh+efqQGSM5bnrOvmu8nVx01c6/DwXV2gxOojkJDHOu0uLvWAAX0Nge7ibfVdjZ/ZGWaQdN0j5C0Ewxgl7QeMm4RN9ot5A8d7wv0ZG1pZnU8RBDoIHl5eCLdeR4yt006jR4neub4cWtusO+mecdJradTP1eeBtZKxubLSsdoC4Wc8k/hvd7j7NzqvSfQ/slLR1PTOZI1r4nsvMMheND1Yu00XAN32PJbVhez1LSm8MLWvsAZHXfK4c5HkutyvZZrDfv2ezJ8guiuLl67cuTPN+nv+9QzwVsoisxFVFUCyiIgqWRRAVUVQEUVQRERAVUVQEREBERAWE2twgVVN0RcWjpI3lzbZgGu/CTud3Hhv3hZqy6+IG0Tie4fMJrZvXWGsUWHRU8YjhjbGwG9m8TxLjvc48SbkrmJQyBS61UfQK7+Fj1o9h3zasdnA1KyOCPzPcf3dPfY/RRPYhmVVEss11RRVARSyIKiKWQVFFUEVREERVSyAqiICIiAiIgLXttcY+zUwOpc+RjAANSMwLvh9Fn3PABJNgNSTwXn2PONfOHXIhZcM597h4/UIiXfpaxrusHNI0tYtN9N+h8vJc3Sj/dl1KTDo42gNYBpa9tT4lcwiC1jar7qJmZTmIA7yQPiuhgW0IFdDDcZXxvbcG7c5N22IJHC35uS7M1M1ws5rSO4gH5rFz4Cy4fH1HA5hbdccuHkonY9JRY7BMT6aMZtJGgB4+ThyP6rJLNdFURBEVRAUVRBFURBEVRARFEFREQEREBEUcbC6DXtrMTDRHTjtTPDSOVi4jws0k8m24rG07BcjuAPvvb5LHMqn1WITyOblFO0xtF79aU3ueeRjR+bmsrQHR7iN8jreAAaP5T71pEKy5CFC1fRUKshC1ccsZyuy9qxt420+K50CDEUeMGJ1LWDSOT1Urf2S79HtLfEhb+x4IBBuCAQeS0Oqw4PgngGmYPLeTu0PiAth2NxT7RSsdxAAPfqL/qPJZ2hMM6iIqrCIiAiIgIiICIiAoqiAiIgIiIC6OMz5IJDe1xl/iNvkV3liNpfumtO4v18MrlMDTNmaVzYJKh189TLJUkcbO7DfHKAfzLOU7S1rQbXtrbvOpXzTRhrQ0aNaAAOQFlyrRUKI4oFKBUBECgcLg4SDTqkXuOBHA+OnuK4dkG/Z6uam/CfWs9h5cbflLS3wsu8CviFjW1Ec1usLR317Je0kfBRJDa0QIs1xERAREQEREBERAUVUQVERAREQFg9p6J0jYnNcRkkuRrZwtqNPC3mVnFj8Zbdg9r/AElTHdEsGwWC+JJbLkLea13araWmoIulnfa9wyNti+Vw4Mb3d7joPgtFWXNSO4krifW5T1rN5ONvmvIMS2mxOtJHSGhhO6KG5mc06DMdDx4lo5blhJMBjJOcyyuuLl0oLrk2v1Wnu+SpOSForL31mIXF947xu96or14DBhRjLnQTTwuaQLxSBx/DrlBa4jrAfRbBg231XSkCs/4mC4BnjFpI/bbpfwIB5nckXiUTWXsbJi7cqXOzNuLdZvd+0F1cGroqiNssTw9jmhwLTcEbrjz07wRYruVDdWcns/nCuht6IiyXEREBERAREQEREBEUugqIiAiIgLHY0+zBpe7h5aFZFY/Gfu/zD6qY7jVtoMZjoqaWqlPUjbewNi43s1jebiQPO/BePtiMscmNYi89NN/ZYxujYHCzg07mjstHO+9bV6TH/a6ugwoOtG5z6qcjhHHduvgBJ7wtSxm1fM+WR3RUcJ6KNotrlFgBwDW6AnmVz58nzRWJ9f8AX6unh8M5O0b/AC/fkwjsbLWCOIySk3OaUd7iew0m513k93cLcTG10h63SNaOLgWNaONhoPIfBbbCYI2hkLGsabAkkXPeRbUn3/p0amGoNslgHOIe9wu5gLtA0XIcbd/dwWcZt+GvV3W/h/w9bnc+TX8Tq5YHNDXmRoawuD7OaHEfC4F9Oe8LlocahfLHJKHizejcy46NzSdcxOtrXHG3kuPHsVAcY4nbnAueDcucGZA2/ENBIvxJJWAa6y6KxzVedliK3mIerbPVwwmsiayQuwytf6tzj/Z5TYWd3cAe8WP4V6vUaW5Ob/MF4DsxU/bKafDXm5czPCT+GRou238vmF67sXjhrMNp5XG8rWiKW+/PGchJ5kNDvzJhtPWlu8eyuasdLV7S9PRQKq7MREQEREBERAREQFFUQEREBERAWPxo+rHtt+qyCxuOsBiHKRtvkpgeE4zXWqsVrP8AtU0MDDzmvM75kfmWu0c7vsUb2XuyOZzsuY3fd9yRa2+3kV29pKi9HiD93SV7GeUcEbbf/SzGH19NFQw1IpYmMdG17g1kZPVkDLnTU31uvPy21Mzre7a+kf8AXq8HHhvXyzP3aThWJyOe/NPHDljc7rtbZ5uTa1xuvw1sNAdV2Kun6V7y7EoTpwzNaRZugbcd5G7W3mtxrsKpJqmJksAdmEkbQC5oaWDpDfKRbqhwtu6vC66c2zWGj1joRFHEDI8CSTrNOZozEuu0AtJ0HADUlTHFU7zWUZODzRuObpE/n+vs0x2CQndW0+ojNibG7iQ4G50y2HjdYRwNyOdtDf5b16lW7O4ZCOvTMa3q9YyzgdY5RqTpqd50HFdeLZ6hZHY0zJMnUc9zpcxIaHEuDX2Bsd2muivHF1mN6lT+nZObl3HbfdqtLh82Hz0k7y0GQ3sDqw3HVfz1aT3XtvC9P9H8uSoxKmHYEzahg7hK0OFvK/uWjbQy0r6SOrEDsz+jbG50kpc0BzhZ13EWGR27fcLbtiJP6ykv/wBTDad/m0hqvitNrRM+cMs+OKU1HlP1h7xH2R4D5L6XzF2W+A+S+l0OMREQEREBERAREQEuiiCoiICIiAsfjR9UPbb81kFi9oCeiFv22/IqYH5u2ib/AMFXDizFZwf8MD+VZbCDD/RtJ0wBi6F5dd2UWFQTq7uuB71NqaE58cp7aieCsaO9skZ+pA8Vrx28YYxE6kGQM6MMEjAzLbdl6Ldf/fFcGTHa8zWPC2/s9PhctMfzX8azHqztDtCypxOBkZDmtbVPc5oIaXGmeAG3AJAA323uKwG359bD/cu/znr52O6WnJqBSmYvbkje17AWXc5hsDxcbtF99jZd+oca77NM3DppWCR2t22exocXMBBH4gT5HvU1xTTJExHSITbia5cFovb5ptE/pHRltvP7G/2I/wDOauhsj/y0855R/hhcuJYzJUMcH0Ejmujj0Low3LI60btxsMwvflwutcwnaOShY6mkiLhmEgs4Nc0lrdQbEEWAKpTDf4XLrrvbeeJw/wAxW/N05dfZ2MUF8Jox+83+eoW77Dg/0lu3YVEDyvKCF5/XY8+ukhhDCxge02zZibX4gACwJsAOK9L2EiviFe/hG2lpQeF2sJd8QujHWYtET5y4eItWazNZ3Hyx66h7fT9hvst+S5Fxwdhvsj5LkXQ4hERAREQEREBERAUVRAREQEREBdDGh6r8zV31j8bPqT7TfmkDyDbWAQ4pTTP0hrad9DI7g14N4yfe3+Ery7FsEbTVQbK3LHmLHAaZXAEW5C9j717ntrs8cQopINBILSROv2ZW9nwB1b58l5vABisRglGXEYB0csTuqZwzTMP3xbUcvNYZf7d+fwnv5ebfH89eTx8GBnwCUNJgMjTmuxvTDK1rh1stncfiubD9nMRljyRO6JsfVPrGhhdv0IO9cUElTRkxlhljabZdQ9nIX3+FvctjwjaikfAIpJOgex7yOlYDobE6E6FVzZL1runV0cJhx5MnLlnTUqvAsRD3Rvc4OaQCHS23ajS+7isdiGDzRtzzOboA0XfmJ7g0La8b2sjklP2eN8uWNkbXHQODR2nH6cl0cLwGorZQ+QEkXOUizI2g73X0A0v+u5WrkmKc1+jLJhr8WaY+r52Ow1seaslHUhYZTfuHZb4uNvevSPRpRuZRiZ/3lVK+pd4ONm/AX/MtQNM2umZhdK4mmjcJaqdu59juae7eG95N+BXqlLG1oa1os1oDWgaAACwA8lfDE23efH2ZZ7RERjr4e70GDsN9kfJci4qbsM9lvyC5VoyEREBERAREQEREBEUQVERAREQF0MZt0Lr97fLVd9YzaM2pnnuMZN/7xqDW5JeC07a3YWOtcKmGT7NWN1bKL2dbcJMuv5hqOIPDaJalhFw8O9nVcDasE6Ndz7A+F1pqJZ708zr8cq6b1WL4cZgOqKqLQuHf0jeq7v19y64xnA3i/TVkX7ro2utfmB9V60axoFjfUb9fisdPglHKS51LTOIFyTBCSdQN+XmuWeFr/jMx6OiOJv2nr69Xmbto8Gi7EdVVP4B2SMfAX4LI02F4tirRGIW4ZQHf1S1zx7PbkPuC9EoKGCH7mCCO+t44omHyLW3XfAIs4i536hxv46aqa8NSJ3PWfPqW4i9o12jy6MPgWzdPQwiCFthvc52rpHftPPf3DcFkmsA9xX3NiIvYs82sH6rhq8UpQ5kRY/O85RfNvIsNd2+y6JnTnegQdlvsj5L7XzG2wA7gAvpUaCIiAiIgIiICIiAiIgIiICIiAuvX0bZopIX9l7S0+fEc12EQeV4jMaOfoJWdE23VleHuYQBvGXfutYE79bLoS7VhhNgCAN9yc3Dqi3zXr8sLXtLXNa5p0LXAEHxB3rX6z0e4bKcxpWMd3xF0fwabJ1V5XnEu2LS3UNJNwGtI04DMdLLkoMbe4H1Zt2RlOYaG18w0OoO5blP6KaJ26Spb/wCwH4lt1kcL2Do4L3aZrgN9dlcGj90W3nvUdSavPKjakxOs6MAbgS6x15Hu4kC2oXxUbWZhmjyu4W6xI+h94W7Vfoto5Hl4lqGAm+VrxZvIXB08brmi9GVCG5XGeQaaPlNjY33AAKdyaaDHtdI0WIYHXBaXG4NjuLN5B5EFbxstFNWET1FKIIWkOjacwJc11w6ztbaXvYeaz2G7LUVMQYaaJhH4soLv4nXKyyg5UCqIpWEREBERAREQEREBREQVERAREQFERBQoiIBQIiAqiICIiAiIgIiICIiAiIgIiIP/2Q=="/>
          <p:cNvSpPr>
            <a:spLocks noChangeAspect="1" noChangeArrowheads="1"/>
          </p:cNvSpPr>
          <p:nvPr/>
        </p:nvSpPr>
        <p:spPr bwMode="auto">
          <a:xfrm>
            <a:off x="1555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10" name="AutoShape 14" descr="data:image/jpeg;base64,/9j/4AAQSkZJRgABAQAAAQABAAD/2wCEAAkGBg8PDxAOEA8QEBASEBAQFBIQFA8VFRIUFhAVFRgVExUXGygeFxkjGhUZHy8gIycpLCwuFR4xNTwqNSYrLCkBCQoKDgwOGA8PGiwkHiEpLC01Lyw1LCwsKSopKSwsLywvLi8wNSwvLCksNSkpLyksKSksKTU0KS0pLywsLCwsKf/AABEIAQMAwgMBIgACEQEDEQH/xAAcAAEBAAIDAQEAAAAAAAAAAAAAAQUGAwQHAgj/xABFEAABAwIDBAYHBQQIBwAAAAABAAIDBBEFEiEGMUFhEyIyUXGBByNykaGxwRQzQoLRUmKSshUlNHOjs8LwJDVDU2SDov/EABkBAQADAQEAAAAAAAAAAAAAAAABAgMEBf/EAC8RAQACAgAEBAQEBwAAAAAAAAABAgMRBBIhMUFhcbETIpGhMlGB8AUUFSNC0fH/2gAMAwEAAhEDEQA/APcEREBVEQEREBEUQVRFCgwGJ7eYfTPdHJOM7SWuawOcQRwNtxWNf6WMMH45fKM/qtE2pwWlGI1j5cRijzy5ujc1oMZLQbfeDxvZa9/Q+F9a+KxlxcCHHeAOAAmDbeIuua3EUidbn6S6q4LzG+X7vYIPSnhbjbp3M9tjx8rraqapZKxskbg9j2hzXN1DgRcEL85z7N0jxZmMMbfQEtj0/wAVfoTBqVsVPBEy2VkUbAQbggMAuDxvvur48tb9vbTLJjtTvGndRRFsyVFEQVFEQVFEQVFEQVERAul0UQW6KIgqKIgIiICFEQfn/HKeRmJYk1kTZ2/aJHZ2uOmcBxaRcatzZfJaVBiTWzPY5tV02c2bHPG2MAcHMLSTpf8AEvSmtc+vxZrWlx+2VGgsL2t3+C0rEIiyoLW4fKH6guETi1xLe0X6k+AKzvmisxXxbYsHPXmmdQxeK1bspDYi1tjoXsdYeWi/TuyETGYfRtY8PYKaANcNzh0Y1Gg08l+Y8Vo5hE6V8TmNN23LS3XLfQd3NfpbYR18Kw8/+HTf5TVpFonsw5dSzyKIiVRFEFRRVARREFRREBVRVBEVUQEREBERARFUERVQoPI6TA6mPEcQkfEQ19VNI05o7ua++UjrLGOwrEDI1z4ZABLIS1j6cNdHlcGNsZbmxIdrxJW/VeC0r5pJjDG57pHEuIuTra/uC+XYJTE3NPF/A1Z34euSd2aY+IvijVXl+P7M4jPTCPoJHSXGbNJT6gB9j95vNx7uS9q2LpXxYbQxSNyvZSwMcNDYiMAi40WDfgFI7fTxfwgfJbRg1ugjA/CCzwyki3wVq4oxxqqlsk3ncu6iqisgRVEEREQERVBEREBVREBERARFUEsllUQSyqIgllx1L8rHO7mk/Bcq6eKSWidzsPeUGDY2wAVXSrsZgp79JIA4Nz5BYuy95HAczYc1peIbaV1Rn+zMjo4RummtJK8cHNjPVYPaupvlpj/FK+Lh8madUjbe6usjhYZJZGRMG98jmtaPM6Lt7H49DVNmEJLmMe0hxBAcHsuC0HXLodSBfgvz/jLXyOY6aaepmz5Wulc5wvoeqzRrBY34b1u3oAq8s9ZBmuDGx3HUscR/qIVYyRfsvk4e2H8Xd7WqoiliWVUVQFLIiCoiiBZVRVARRVBEREBVRVAREQERECy1L0m46aLDpKgEgh7Ggty5gST2cwtfmb236rbV576cW/1PJYXImhNu/rEfVRKYnUvH6PGZKh+efqQGSM5bnrOvmu8nVx01c6/DwXV2gxOojkJDHOu0uLvWAAX0Nge7ibfVdjZ/ZGWaQdN0j5C0Ewxgl7QeMm4RN9ot5A8d7wv0ZG1pZnU8RBDoIHl5eCLdeR4yt006jR4neub4cWtusO+mecdJradTP1eeBtZKxubLSsdoC4Wc8k/hvd7j7NzqvSfQ/slLR1PTOZI1r4nsvMMheND1Yu00XAN32PJbVhez1LSm8MLWvsAZHXfK4c5HkutyvZZrDfv2ezJ8guiuLl67cuTPN+nv+9QzwVsoisxFVFUCyiIgqWRRAVUVQEUVQRERAVUVQEREBERAWE2twgVVN0RcWjpI3lzbZgGu/CTud3Hhv3hZqy6+IG0Tie4fMJrZvXWGsUWHRU8YjhjbGwG9m8TxLjvc48SbkrmJQyBS61UfQK7+Fj1o9h3zasdnA1KyOCPzPcf3dPfY/RRPYhmVVEss11RRVARSyIKiKWQVFFUEVREERVSyAqiICIiAiIgLXttcY+zUwOpc+RjAANSMwLvh9Fn3PABJNgNSTwXn2PONfOHXIhZcM597h4/UIiXfpaxrusHNI0tYtN9N+h8vJc3Sj/dl1KTDo42gNYBpa9tT4lcwiC1jar7qJmZTmIA7yQPiuhgW0IFdDDcZXxvbcG7c5N22IJHC35uS7M1M1ws5rSO4gH5rFz4Cy4fH1HA5hbdccuHkonY9JRY7BMT6aMZtJGgB4+ThyP6rJLNdFURBEVRAUVRBFURBEVRARFEFREQEREBEUcbC6DXtrMTDRHTjtTPDSOVi4jws0k8m24rG07BcjuAPvvb5LHMqn1WITyOblFO0xtF79aU3ueeRjR+bmsrQHR7iN8jreAAaP5T71pEKy5CFC1fRUKshC1ccsZyuy9qxt420+K50CDEUeMGJ1LWDSOT1Urf2S79HtLfEhb+x4IBBuCAQeS0Oqw4PgngGmYPLeTu0PiAth2NxT7RSsdxAAPfqL/qPJZ2hMM6iIqrCIiAiIgIiICIiAoqiAiIgIiIC6OMz5IJDe1xl/iNvkV3liNpfumtO4v18MrlMDTNmaVzYJKh189TLJUkcbO7DfHKAfzLOU7S1rQbXtrbvOpXzTRhrQ0aNaAAOQFlyrRUKI4oFKBUBECgcLg4SDTqkXuOBHA+OnuK4dkG/Z6uam/CfWs9h5cbflLS3wsu8CviFjW1Ec1usLR317Je0kfBRJDa0QIs1xERAREQEREBERAUVUQVERAREQFg9p6J0jYnNcRkkuRrZwtqNPC3mVnFj8Zbdg9r/AElTHdEsGwWC+JJbLkLea13araWmoIulnfa9wyNti+Vw4Mb3d7joPgtFWXNSO4krifW5T1rN5ONvmvIMS2mxOtJHSGhhO6KG5mc06DMdDx4lo5blhJMBjJOcyyuuLl0oLrk2v1Wnu+SpOSForL31mIXF947xu96or14DBhRjLnQTTwuaQLxSBx/DrlBa4jrAfRbBg231XSkCs/4mC4BnjFpI/bbpfwIB5nckXiUTWXsbJi7cqXOzNuLdZvd+0F1cGroqiNssTw9jmhwLTcEbrjz07wRYruVDdWcns/nCuht6IiyXEREBERAREQEREBEUugqIiAiIgLHY0+zBpe7h5aFZFY/Gfu/zD6qY7jVtoMZjoqaWqlPUjbewNi43s1jebiQPO/BePtiMscmNYi89NN/ZYxujYHCzg07mjstHO+9bV6TH/a6ugwoOtG5z6qcjhHHduvgBJ7wtSxm1fM+WR3RUcJ6KNotrlFgBwDW6AnmVz58nzRWJ9f8AX6unh8M5O0b/AC/fkwjsbLWCOIySk3OaUd7iew0m513k93cLcTG10h63SNaOLgWNaONhoPIfBbbCYI2hkLGsabAkkXPeRbUn3/p0amGoNslgHOIe9wu5gLtA0XIcbd/dwWcZt+GvV3W/h/w9bnc+TX8Tq5YHNDXmRoawuD7OaHEfC4F9Oe8LlocahfLHJKHizejcy46NzSdcxOtrXHG3kuPHsVAcY4nbnAueDcucGZA2/ENBIvxJJWAa6y6KxzVedliK3mIerbPVwwmsiayQuwytf6tzj/Z5TYWd3cAe8WP4V6vUaW5Ob/MF4DsxU/bKafDXm5czPCT+GRou238vmF67sXjhrMNp5XG8rWiKW+/PGchJ5kNDvzJhtPWlu8eyuasdLV7S9PRQKq7MREQEREBERAREQFFUQEREBERAWPxo+rHtt+qyCxuOsBiHKRtvkpgeE4zXWqsVrP8AtU0MDDzmvM75kfmWu0c7vsUb2XuyOZzsuY3fd9yRa2+3kV29pKi9HiD93SV7GeUcEbbf/SzGH19NFQw1IpYmMdG17g1kZPVkDLnTU31uvPy21Mzre7a+kf8AXq8HHhvXyzP3aThWJyOe/NPHDljc7rtbZ5uTa1xuvw1sNAdV2Kun6V7y7EoTpwzNaRZugbcd5G7W3mtxrsKpJqmJksAdmEkbQC5oaWDpDfKRbqhwtu6vC66c2zWGj1joRFHEDI8CSTrNOZozEuu0AtJ0HADUlTHFU7zWUZODzRuObpE/n+vs0x2CQndW0+ojNibG7iQ4G50y2HjdYRwNyOdtDf5b16lW7O4ZCOvTMa3q9YyzgdY5RqTpqd50HFdeLZ6hZHY0zJMnUc9zpcxIaHEuDX2Bsd2muivHF1mN6lT+nZObl3HbfdqtLh82Hz0k7y0GQ3sDqw3HVfz1aT3XtvC9P9H8uSoxKmHYEzahg7hK0OFvK/uWjbQy0r6SOrEDsz+jbG50kpc0BzhZ13EWGR27fcLbtiJP6ykv/wBTDad/m0hqvitNrRM+cMs+OKU1HlP1h7xH2R4D5L6XzF2W+A+S+l0OMREQEREBERAREQEuiiCoiICIiAsfjR9UPbb81kFi9oCeiFv22/IqYH5u2ib/AMFXDizFZwf8MD+VZbCDD/RtJ0wBi6F5dd2UWFQTq7uuB71NqaE58cp7aieCsaO9skZ+pA8Vrx28YYxE6kGQM6MMEjAzLbdl6Ldf/fFcGTHa8zWPC2/s9PhctMfzX8azHqztDtCypxOBkZDmtbVPc5oIaXGmeAG3AJAA323uKwG359bD/cu/znr52O6WnJqBSmYvbkje17AWXc5hsDxcbtF99jZd+oca77NM3DppWCR2t22exocXMBBH4gT5HvU1xTTJExHSITbia5cFovb5ptE/pHRltvP7G/2I/wDOauhsj/y0855R/hhcuJYzJUMcH0Ejmujj0Low3LI60btxsMwvflwutcwnaOShY6mkiLhmEgs4Nc0lrdQbEEWAKpTDf4XLrrvbeeJw/wAxW/N05dfZ2MUF8Jox+83+eoW77Dg/0lu3YVEDyvKCF5/XY8+ukhhDCxge02zZibX4gACwJsAOK9L2EiviFe/hG2lpQeF2sJd8QujHWYtET5y4eItWazNZ3Hyx66h7fT9hvst+S5Fxwdhvsj5LkXQ4hERAREQEREBERAUVRAREQEREBdDGh6r8zV31j8bPqT7TfmkDyDbWAQ4pTTP0hrad9DI7g14N4yfe3+Ery7FsEbTVQbK3LHmLHAaZXAEW5C9j717ntrs8cQopINBILSROv2ZW9nwB1b58l5vABisRglGXEYB0csTuqZwzTMP3xbUcvNYZf7d+fwnv5ebfH89eTx8GBnwCUNJgMjTmuxvTDK1rh1stncfiubD9nMRljyRO6JsfVPrGhhdv0IO9cUElTRkxlhljabZdQ9nIX3+FvctjwjaikfAIpJOgex7yOlYDobE6E6FVzZL1runV0cJhx5MnLlnTUqvAsRD3Rvc4OaQCHS23ajS+7isdiGDzRtzzOboA0XfmJ7g0La8b2sjklP2eN8uWNkbXHQODR2nH6cl0cLwGorZQ+QEkXOUizI2g73X0A0v+u5WrkmKc1+jLJhr8WaY+r52Ow1seaslHUhYZTfuHZb4uNvevSPRpRuZRiZ/3lVK+pd4ONm/AX/MtQNM2umZhdK4mmjcJaqdu59juae7eG95N+BXqlLG1oa1os1oDWgaAACwA8lfDE23efH2ZZ7RERjr4e70GDsN9kfJci4qbsM9lvyC5VoyEREBERAREQEREBEUQVERAREQF0MZt0Lr97fLVd9YzaM2pnnuMZN/7xqDW5JeC07a3YWOtcKmGT7NWN1bKL2dbcJMuv5hqOIPDaJalhFw8O9nVcDasE6Ndz7A+F1pqJZ708zr8cq6b1WL4cZgOqKqLQuHf0jeq7v19y64xnA3i/TVkX7ro2utfmB9V60axoFjfUb9fisdPglHKS51LTOIFyTBCSdQN+XmuWeFr/jMx6OiOJv2nr69Xmbto8Gi7EdVVP4B2SMfAX4LI02F4tirRGIW4ZQHf1S1zx7PbkPuC9EoKGCH7mCCO+t44omHyLW3XfAIs4i536hxv46aqa8NSJ3PWfPqW4i9o12jy6MPgWzdPQwiCFthvc52rpHftPPf3DcFkmsA9xX3NiIvYs82sH6rhq8UpQ5kRY/O85RfNvIsNd2+y6JnTnegQdlvsj5L7XzG2wA7gAvpUaCIiAiIgIiICIiAiIgIiICIiAuvX0bZopIX9l7S0+fEc12EQeV4jMaOfoJWdE23VleHuYQBvGXfutYE79bLoS7VhhNgCAN9yc3Dqi3zXr8sLXtLXNa5p0LXAEHxB3rX6z0e4bKcxpWMd3xF0fwabJ1V5XnEu2LS3UNJNwGtI04DMdLLkoMbe4H1Zt2RlOYaG18w0OoO5blP6KaJ26Spb/wCwH4lt1kcL2Do4L3aZrgN9dlcGj90W3nvUdSavPKjakxOs6MAbgS6x15Hu4kC2oXxUbWZhmjyu4W6xI+h94W7Vfoto5Hl4lqGAm+VrxZvIXB08brmi9GVCG5XGeQaaPlNjY33AAKdyaaDHtdI0WIYHXBaXG4NjuLN5B5EFbxstFNWET1FKIIWkOjacwJc11w6ztbaXvYeaz2G7LUVMQYaaJhH4soLv4nXKyyg5UCqIpWEREBERAREQEREBREQVERAREQFERBQoiIBQIiAqiICIiAiIgIiICIiAiIgIiIP/2Q=="/>
          <p:cNvSpPr>
            <a:spLocks noChangeAspect="1" noChangeArrowheads="1"/>
          </p:cNvSpPr>
          <p:nvPr/>
        </p:nvSpPr>
        <p:spPr bwMode="auto">
          <a:xfrm>
            <a:off x="1555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12" name="AutoShape 16" descr="data:image/jpeg;base64,/9j/4AAQSkZJRgABAQAAAQABAAD/2wCEAAkGBg8PDxAOEA8QEBASEBAQFBIQFA8VFRIUFhAVFRgVExUXGygeFxkjGhUZHy8gIycpLCwuFR4xNTwqNSYrLCkBCQoKDgwOGA8PGiwkHiEpLC01Lyw1LCwsKSopKSwsLywvLi8wNSwvLCksNSkpLyksKSksKTU0KS0pLywsLCwsKf/AABEIAQMAwgMBIgACEQEDEQH/xAAcAAEBAAIDAQEAAAAAAAAAAAAAAQUGAwQHAgj/xABFEAABAwIDBAYHBQQIBwAAAAABAAIDBBEFEiEGMUFhEyIyUXGBByNykaGxwRQzQoLRUmKSshUlNHOjs8LwJDVDU2SDov/EABkBAQADAQEAAAAAAAAAAAAAAAABAgMEBf/EAC8RAQACAgAEBAQEBwAAAAAAAAABAgMRBBIhMUFhcbETIpGhMlGB8AUUFSNC0fH/2gAMAwEAAhEDEQA/APcEREBVEQEREBEUQVRFCgwGJ7eYfTPdHJOM7SWuawOcQRwNtxWNf6WMMH45fKM/qtE2pwWlGI1j5cRijzy5ujc1oMZLQbfeDxvZa9/Q+F9a+KxlxcCHHeAOAAmDbeIuua3EUidbn6S6q4LzG+X7vYIPSnhbjbp3M9tjx8rraqapZKxskbg9j2hzXN1DgRcEL85z7N0jxZmMMbfQEtj0/wAVfoTBqVsVPBEy2VkUbAQbggMAuDxvvur48tb9vbTLJjtTvGndRRFsyVFEQVFEQVFEQVFEQVERAul0UQW6KIgqKIgIiICFEQfn/HKeRmJYk1kTZ2/aJHZ2uOmcBxaRcatzZfJaVBiTWzPY5tV02c2bHPG2MAcHMLSTpf8AEvSmtc+vxZrWlx+2VGgsL2t3+C0rEIiyoLW4fKH6guETi1xLe0X6k+AKzvmisxXxbYsHPXmmdQxeK1bspDYi1tjoXsdYeWi/TuyETGYfRtY8PYKaANcNzh0Y1Gg08l+Y8Vo5hE6V8TmNN23LS3XLfQd3NfpbYR18Kw8/+HTf5TVpFonsw5dSzyKIiVRFEFRRVARREFRREBVRVBEVUQEREBERARFUERVQoPI6TA6mPEcQkfEQ19VNI05o7ua++UjrLGOwrEDI1z4ZABLIS1j6cNdHlcGNsZbmxIdrxJW/VeC0r5pJjDG57pHEuIuTra/uC+XYJTE3NPF/A1Z34euSd2aY+IvijVXl+P7M4jPTCPoJHSXGbNJT6gB9j95vNx7uS9q2LpXxYbQxSNyvZSwMcNDYiMAi40WDfgFI7fTxfwgfJbRg1ugjA/CCzwyki3wVq4oxxqqlsk3ncu6iqisgRVEEREQERVBEREBVREBERARFUEsllUQSyqIgllx1L8rHO7mk/Bcq6eKSWidzsPeUGDY2wAVXSrsZgp79JIA4Nz5BYuy95HAczYc1peIbaV1Rn+zMjo4RummtJK8cHNjPVYPaupvlpj/FK+Lh8madUjbe6usjhYZJZGRMG98jmtaPM6Lt7H49DVNmEJLmMe0hxBAcHsuC0HXLodSBfgvz/jLXyOY6aaepmz5Wulc5wvoeqzRrBY34b1u3oAq8s9ZBmuDGx3HUscR/qIVYyRfsvk4e2H8Xd7WqoiliWVUVQFLIiCoiiBZVRVARRVBEREBVRVAREQERECy1L0m46aLDpKgEgh7Ggty5gST2cwtfmb236rbV576cW/1PJYXImhNu/rEfVRKYnUvH6PGZKh+efqQGSM5bnrOvmu8nVx01c6/DwXV2gxOojkJDHOu0uLvWAAX0Nge7ibfVdjZ/ZGWaQdN0j5C0Ewxgl7QeMm4RN9ot5A8d7wv0ZG1pZnU8RBDoIHl5eCLdeR4yt006jR4neub4cWtusO+mecdJradTP1eeBtZKxubLSsdoC4Wc8k/hvd7j7NzqvSfQ/slLR1PTOZI1r4nsvMMheND1Yu00XAN32PJbVhez1LSm8MLWvsAZHXfK4c5HkutyvZZrDfv2ezJ8guiuLl67cuTPN+nv+9QzwVsoisxFVFUCyiIgqWRRAVUVQEUVQRERAVUVQEREBERAWE2twgVVN0RcWjpI3lzbZgGu/CTud3Hhv3hZqy6+IG0Tie4fMJrZvXWGsUWHRU8YjhjbGwG9m8TxLjvc48SbkrmJQyBS61UfQK7+Fj1o9h3zasdnA1KyOCPzPcf3dPfY/RRPYhmVVEss11RRVARSyIKiKWQVFFUEVREERVSyAqiICIiAiIgLXttcY+zUwOpc+RjAANSMwLvh9Fn3PABJNgNSTwXn2PONfOHXIhZcM597h4/UIiXfpaxrusHNI0tYtN9N+h8vJc3Sj/dl1KTDo42gNYBpa9tT4lcwiC1jar7qJmZTmIA7yQPiuhgW0IFdDDcZXxvbcG7c5N22IJHC35uS7M1M1ws5rSO4gH5rFz4Cy4fH1HA5hbdccuHkonY9JRY7BMT6aMZtJGgB4+ThyP6rJLNdFURBEVRAUVRBFURBEVRARFEFREQEREBEUcbC6DXtrMTDRHTjtTPDSOVi4jws0k8m24rG07BcjuAPvvb5LHMqn1WITyOblFO0xtF79aU3ueeRjR+bmsrQHR7iN8jreAAaP5T71pEKy5CFC1fRUKshC1ccsZyuy9qxt420+K50CDEUeMGJ1LWDSOT1Urf2S79HtLfEhb+x4IBBuCAQeS0Oqw4PgngGmYPLeTu0PiAth2NxT7RSsdxAAPfqL/qPJZ2hMM6iIqrCIiAiIgIiICIiAoqiAiIgIiIC6OMz5IJDe1xl/iNvkV3liNpfumtO4v18MrlMDTNmaVzYJKh189TLJUkcbO7DfHKAfzLOU7S1rQbXtrbvOpXzTRhrQ0aNaAAOQFlyrRUKI4oFKBUBECgcLg4SDTqkXuOBHA+OnuK4dkG/Z6uam/CfWs9h5cbflLS3wsu8CviFjW1Ec1usLR317Je0kfBRJDa0QIs1xERAREQEREBERAUVUQVERAREQFg9p6J0jYnNcRkkuRrZwtqNPC3mVnFj8Zbdg9r/AElTHdEsGwWC+JJbLkLea13araWmoIulnfa9wyNti+Vw4Mb3d7joPgtFWXNSO4krifW5T1rN5ONvmvIMS2mxOtJHSGhhO6KG5mc06DMdDx4lo5blhJMBjJOcyyuuLl0oLrk2v1Wnu+SpOSForL31mIXF947xu96or14DBhRjLnQTTwuaQLxSBx/DrlBa4jrAfRbBg231XSkCs/4mC4BnjFpI/bbpfwIB5nckXiUTWXsbJi7cqXOzNuLdZvd+0F1cGroqiNssTw9jmhwLTcEbrjz07wRYruVDdWcns/nCuht6IiyXEREBERAREQEREBEUugqIiAiIgLHY0+zBpe7h5aFZFY/Gfu/zD6qY7jVtoMZjoqaWqlPUjbewNi43s1jebiQPO/BePtiMscmNYi89NN/ZYxujYHCzg07mjstHO+9bV6TH/a6ugwoOtG5z6qcjhHHduvgBJ7wtSxm1fM+WR3RUcJ6KNotrlFgBwDW6AnmVz58nzRWJ9f8AX6unh8M5O0b/AC/fkwjsbLWCOIySk3OaUd7iew0m513k93cLcTG10h63SNaOLgWNaONhoPIfBbbCYI2hkLGsabAkkXPeRbUn3/p0amGoNslgHOIe9wu5gLtA0XIcbd/dwWcZt+GvV3W/h/w9bnc+TX8Tq5YHNDXmRoawuD7OaHEfC4F9Oe8LlocahfLHJKHizejcy46NzSdcxOtrXHG3kuPHsVAcY4nbnAueDcucGZA2/ENBIvxJJWAa6y6KxzVedliK3mIerbPVwwmsiayQuwytf6tzj/Z5TYWd3cAe8WP4V6vUaW5Ob/MF4DsxU/bKafDXm5czPCT+GRou238vmF67sXjhrMNp5XG8rWiKW+/PGchJ5kNDvzJhtPWlu8eyuasdLV7S9PRQKq7MREQEREBERAREQFFUQEREBERAWPxo+rHtt+qyCxuOsBiHKRtvkpgeE4zXWqsVrP8AtU0MDDzmvM75kfmWu0c7vsUb2XuyOZzsuY3fd9yRa2+3kV29pKi9HiD93SV7GeUcEbbf/SzGH19NFQw1IpYmMdG17g1kZPVkDLnTU31uvPy21Mzre7a+kf8AXq8HHhvXyzP3aThWJyOe/NPHDljc7rtbZ5uTa1xuvw1sNAdV2Kun6V7y7EoTpwzNaRZugbcd5G7W3mtxrsKpJqmJksAdmEkbQC5oaWDpDfKRbqhwtu6vC66c2zWGj1joRFHEDI8CSTrNOZozEuu0AtJ0HADUlTHFU7zWUZODzRuObpE/n+vs0x2CQndW0+ojNibG7iQ4G50y2HjdYRwNyOdtDf5b16lW7O4ZCOvTMa3q9YyzgdY5RqTpqd50HFdeLZ6hZHY0zJMnUc9zpcxIaHEuDX2Bsd2muivHF1mN6lT+nZObl3HbfdqtLh82Hz0k7y0GQ3sDqw3HVfz1aT3XtvC9P9H8uSoxKmHYEzahg7hK0OFvK/uWjbQy0r6SOrEDsz+jbG50kpc0BzhZ13EWGR27fcLbtiJP6ykv/wBTDad/m0hqvitNrRM+cMs+OKU1HlP1h7xH2R4D5L6XzF2W+A+S+l0OMREQEREBERAREQEuiiCoiICIiAsfjR9UPbb81kFi9oCeiFv22/IqYH5u2ib/AMFXDizFZwf8MD+VZbCDD/RtJ0wBi6F5dd2UWFQTq7uuB71NqaE58cp7aieCsaO9skZ+pA8Vrx28YYxE6kGQM6MMEjAzLbdl6Ldf/fFcGTHa8zWPC2/s9PhctMfzX8azHqztDtCypxOBkZDmtbVPc5oIaXGmeAG3AJAA323uKwG359bD/cu/znr52O6WnJqBSmYvbkje17AWXc5hsDxcbtF99jZd+oca77NM3DppWCR2t22exocXMBBH4gT5HvU1xTTJExHSITbia5cFovb5ptE/pHRltvP7G/2I/wDOauhsj/y0855R/hhcuJYzJUMcH0Ejmujj0Low3LI60btxsMwvflwutcwnaOShY6mkiLhmEgs4Nc0lrdQbEEWAKpTDf4XLrrvbeeJw/wAxW/N05dfZ2MUF8Jox+83+eoW77Dg/0lu3YVEDyvKCF5/XY8+ukhhDCxge02zZibX4gACwJsAOK9L2EiviFe/hG2lpQeF2sJd8QujHWYtET5y4eItWazNZ3Hyx66h7fT9hvst+S5Fxwdhvsj5LkXQ4hERAREQEREBERAUVRAREQEREBdDGh6r8zV31j8bPqT7TfmkDyDbWAQ4pTTP0hrad9DI7g14N4yfe3+Ery7FsEbTVQbK3LHmLHAaZXAEW5C9j717ntrs8cQopINBILSROv2ZW9nwB1b58l5vABisRglGXEYB0csTuqZwzTMP3xbUcvNYZf7d+fwnv5ebfH89eTx8GBnwCUNJgMjTmuxvTDK1rh1stncfiubD9nMRljyRO6JsfVPrGhhdv0IO9cUElTRkxlhljabZdQ9nIX3+FvctjwjaikfAIpJOgex7yOlYDobE6E6FVzZL1runV0cJhx5MnLlnTUqvAsRD3Rvc4OaQCHS23ajS+7isdiGDzRtzzOboA0XfmJ7g0La8b2sjklP2eN8uWNkbXHQODR2nH6cl0cLwGorZQ+QEkXOUizI2g73X0A0v+u5WrkmKc1+jLJhr8WaY+r52Ow1seaslHUhYZTfuHZb4uNvevSPRpRuZRiZ/3lVK+pd4ONm/AX/MtQNM2umZhdK4mmjcJaqdu59juae7eG95N+BXqlLG1oa1os1oDWgaAACwA8lfDE23efH2ZZ7RERjr4e70GDsN9kfJci4qbsM9lvyC5VoyEREBERAREQEREBEUQVERAREQF0MZt0Lr97fLVd9YzaM2pnnuMZN/7xqDW5JeC07a3YWOtcKmGT7NWN1bKL2dbcJMuv5hqOIPDaJalhFw8O9nVcDasE6Ndz7A+F1pqJZ708zr8cq6b1WL4cZgOqKqLQuHf0jeq7v19y64xnA3i/TVkX7ro2utfmB9V60axoFjfUb9fisdPglHKS51LTOIFyTBCSdQN+XmuWeFr/jMx6OiOJv2nr69Xmbto8Gi7EdVVP4B2SMfAX4LI02F4tirRGIW4ZQHf1S1zx7PbkPuC9EoKGCH7mCCO+t44omHyLW3XfAIs4i536hxv46aqa8NSJ3PWfPqW4i9o12jy6MPgWzdPQwiCFthvc52rpHftPPf3DcFkmsA9xX3NiIvYs82sH6rhq8UpQ5kRY/O85RfNvIsNd2+y6JnTnegQdlvsj5L7XzG2wA7gAvpUaCIiAiIgIiICIiAiIgIiICIiAuvX0bZopIX9l7S0+fEc12EQeV4jMaOfoJWdE23VleHuYQBvGXfutYE79bLoS7VhhNgCAN9yc3Dqi3zXr8sLXtLXNa5p0LXAEHxB3rX6z0e4bKcxpWMd3xF0fwabJ1V5XnEu2LS3UNJNwGtI04DMdLLkoMbe4H1Zt2RlOYaG18w0OoO5blP6KaJ26Spb/wCwH4lt1kcL2Do4L3aZrgN9dlcGj90W3nvUdSavPKjakxOs6MAbgS6x15Hu4kC2oXxUbWZhmjyu4W6xI+h94W7Vfoto5Hl4lqGAm+VrxZvIXB08brmi9GVCG5XGeQaaPlNjY33AAKdyaaDHtdI0WIYHXBaXG4NjuLN5B5EFbxstFNWET1FKIIWkOjacwJc11w6ztbaXvYeaz2G7LUVMQYaaJhH4soLv4nXKyyg5UCqIpWEREBERAREQEREBREQVERAREQFERBQoiIBQIiAqiICIiAiIgIiICIiAiIgIiIP/2Q=="/>
          <p:cNvSpPr>
            <a:spLocks noChangeAspect="1" noChangeArrowheads="1"/>
          </p:cNvSpPr>
          <p:nvPr/>
        </p:nvSpPr>
        <p:spPr bwMode="auto">
          <a:xfrm>
            <a:off x="1555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14" name="AutoShape 18" descr="data:image/jpeg;base64,/9j/4AAQSkZJRgABAQAAAQABAAD/2wCEAAkGBg8PDxAOEA8QEBASEBAQFBIQFA8VFRIUFhAVFRgVExUXGygeFxkjGhUZHy8gIycpLCwuFR4xNTwqNSYrLCkBCQoKDgwOGA8PGiwkHiEpLC01Lyw1LCwsKSopKSwsLywvLi8wNSwvLCksNSkpLyksKSksKTU0KS0pLywsLCwsKf/AABEIAQMAwgMBIgACEQEDEQH/xAAcAAEBAAIDAQEAAAAAAAAAAAAAAQUGAwQHAgj/xABFEAABAwIDBAYHBQQIBwAAAAABAAIDBBEFEiEGMUFhEyIyUXGBByNykaGxwRQzQoLRUmKSshUlNHOjs8LwJDVDU2SDov/EABkBAQADAQEAAAAAAAAAAAAAAAABAgMEBf/EAC8RAQACAgAEBAQEBwAAAAAAAAABAgMRBBIhMUFhcbETIpGhMlGB8AUUFSNC0fH/2gAMAwEAAhEDEQA/APcEREBVEQEREBEUQVRFCgwGJ7eYfTPdHJOM7SWuawOcQRwNtxWNf6WMMH45fKM/qtE2pwWlGI1j5cRijzy5ujc1oMZLQbfeDxvZa9/Q+F9a+KxlxcCHHeAOAAmDbeIuua3EUidbn6S6q4LzG+X7vYIPSnhbjbp3M9tjx8rraqapZKxskbg9j2hzXN1DgRcEL85z7N0jxZmMMbfQEtj0/wAVfoTBqVsVPBEy2VkUbAQbggMAuDxvvur48tb9vbTLJjtTvGndRRFsyVFEQVFEQVFEQVFEQVERAul0UQW6KIgqKIgIiICFEQfn/HKeRmJYk1kTZ2/aJHZ2uOmcBxaRcatzZfJaVBiTWzPY5tV02c2bHPG2MAcHMLSTpf8AEvSmtc+vxZrWlx+2VGgsL2t3+C0rEIiyoLW4fKH6guETi1xLe0X6k+AKzvmisxXxbYsHPXmmdQxeK1bspDYi1tjoXsdYeWi/TuyETGYfRtY8PYKaANcNzh0Y1Gg08l+Y8Vo5hE6V8TmNN23LS3XLfQd3NfpbYR18Kw8/+HTf5TVpFonsw5dSzyKIiVRFEFRRVARREFRREBVRVBEVUQEREBERARFUERVQoPI6TA6mPEcQkfEQ19VNI05o7ua++UjrLGOwrEDI1z4ZABLIS1j6cNdHlcGNsZbmxIdrxJW/VeC0r5pJjDG57pHEuIuTra/uC+XYJTE3NPF/A1Z34euSd2aY+IvijVXl+P7M4jPTCPoJHSXGbNJT6gB9j95vNx7uS9q2LpXxYbQxSNyvZSwMcNDYiMAi40WDfgFI7fTxfwgfJbRg1ugjA/CCzwyki3wVq4oxxqqlsk3ncu6iqisgRVEEREQERVBEREBVREBERARFUEsllUQSyqIgllx1L8rHO7mk/Bcq6eKSWidzsPeUGDY2wAVXSrsZgp79JIA4Nz5BYuy95HAczYc1peIbaV1Rn+zMjo4RummtJK8cHNjPVYPaupvlpj/FK+Lh8madUjbe6usjhYZJZGRMG98jmtaPM6Lt7H49DVNmEJLmMe0hxBAcHsuC0HXLodSBfgvz/jLXyOY6aaepmz5Wulc5wvoeqzRrBY34b1u3oAq8s9ZBmuDGx3HUscR/qIVYyRfsvk4e2H8Xd7WqoiliWVUVQFLIiCoiiBZVRVARRVBEREBVRVAREQERECy1L0m46aLDpKgEgh7Ggty5gST2cwtfmb236rbV576cW/1PJYXImhNu/rEfVRKYnUvH6PGZKh+efqQGSM5bnrOvmu8nVx01c6/DwXV2gxOojkJDHOu0uLvWAAX0Nge7ibfVdjZ/ZGWaQdN0j5C0Ewxgl7QeMm4RN9ot5A8d7wv0ZG1pZnU8RBDoIHl5eCLdeR4yt006jR4neub4cWtusO+mecdJradTP1eeBtZKxubLSsdoC4Wc8k/hvd7j7NzqvSfQ/slLR1PTOZI1r4nsvMMheND1Yu00XAN32PJbVhez1LSm8MLWvsAZHXfK4c5HkutyvZZrDfv2ezJ8guiuLl67cuTPN+nv+9QzwVsoisxFVFUCyiIgqWRRAVUVQEUVQRERAVUVQEREBERAWE2twgVVN0RcWjpI3lzbZgGu/CTud3Hhv3hZqy6+IG0Tie4fMJrZvXWGsUWHRU8YjhjbGwG9m8TxLjvc48SbkrmJQyBS61UfQK7+Fj1o9h3zasdnA1KyOCPzPcf3dPfY/RRPYhmVVEss11RRVARSyIKiKWQVFFUEVREERVSyAqiICIiAiIgLXttcY+zUwOpc+RjAANSMwLvh9Fn3PABJNgNSTwXn2PONfOHXIhZcM597h4/UIiXfpaxrusHNI0tYtN9N+h8vJc3Sj/dl1KTDo42gNYBpa9tT4lcwiC1jar7qJmZTmIA7yQPiuhgW0IFdDDcZXxvbcG7c5N22IJHC35uS7M1M1ws5rSO4gH5rFz4Cy4fH1HA5hbdccuHkonY9JRY7BMT6aMZtJGgB4+ThyP6rJLNdFURBEVRAUVRBFURBEVRARFEFREQEREBEUcbC6DXtrMTDRHTjtTPDSOVi4jws0k8m24rG07BcjuAPvvb5LHMqn1WITyOblFO0xtF79aU3ueeRjR+bmsrQHR7iN8jreAAaP5T71pEKy5CFC1fRUKshC1ccsZyuy9qxt420+K50CDEUeMGJ1LWDSOT1Urf2S79HtLfEhb+x4IBBuCAQeS0Oqw4PgngGmYPLeTu0PiAth2NxT7RSsdxAAPfqL/qPJZ2hMM6iIqrCIiAiIgIiICIiAoqiAiIgIiIC6OMz5IJDe1xl/iNvkV3liNpfumtO4v18MrlMDTNmaVzYJKh189TLJUkcbO7DfHKAfzLOU7S1rQbXtrbvOpXzTRhrQ0aNaAAOQFlyrRUKI4oFKBUBECgcLg4SDTqkXuOBHA+OnuK4dkG/Z6uam/CfWs9h5cbflLS3wsu8CviFjW1Ec1usLR317Je0kfBRJDa0QIs1xERAREQEREBERAUVUQVERAREQFg9p6J0jYnNcRkkuRrZwtqNPC3mVnFj8Zbdg9r/AElTHdEsGwWC+JJbLkLea13araWmoIulnfa9wyNti+Vw4Mb3d7joPgtFWXNSO4krifW5T1rN5ONvmvIMS2mxOtJHSGhhO6KG5mc06DMdDx4lo5blhJMBjJOcyyuuLl0oLrk2v1Wnu+SpOSForL31mIXF947xu96or14DBhRjLnQTTwuaQLxSBx/DrlBa4jrAfRbBg231XSkCs/4mC4BnjFpI/bbpfwIB5nckXiUTWXsbJi7cqXOzNuLdZvd+0F1cGroqiNssTw9jmhwLTcEbrjz07wRYruVDdWcns/nCuht6IiyXEREBERAREQEREBEUugqIiAiIgLHY0+zBpe7h5aFZFY/Gfu/zD6qY7jVtoMZjoqaWqlPUjbewNi43s1jebiQPO/BePtiMscmNYi89NN/ZYxujYHCzg07mjstHO+9bV6TH/a6ugwoOtG5z6qcjhHHduvgBJ7wtSxm1fM+WR3RUcJ6KNotrlFgBwDW6AnmVz58nzRWJ9f8AX6unh8M5O0b/AC/fkwjsbLWCOIySk3OaUd7iew0m513k93cLcTG10h63SNaOLgWNaONhoPIfBbbCYI2hkLGsabAkkXPeRbUn3/p0amGoNslgHOIe9wu5gLtA0XIcbd/dwWcZt+GvV3W/h/w9bnc+TX8Tq5YHNDXmRoawuD7OaHEfC4F9Oe8LlocahfLHJKHizejcy46NzSdcxOtrXHG3kuPHsVAcY4nbnAueDcucGZA2/ENBIvxJJWAa6y6KxzVedliK3mIerbPVwwmsiayQuwytf6tzj/Z5TYWd3cAe8WP4V6vUaW5Ob/MF4DsxU/bKafDXm5czPCT+GRou238vmF67sXjhrMNp5XG8rWiKW+/PGchJ5kNDvzJhtPWlu8eyuasdLV7S9PRQKq7MREQEREBERAREQFFUQEREBERAWPxo+rHtt+qyCxuOsBiHKRtvkpgeE4zXWqsVrP8AtU0MDDzmvM75kfmWu0c7vsUb2XuyOZzsuY3fd9yRa2+3kV29pKi9HiD93SV7GeUcEbbf/SzGH19NFQw1IpYmMdG17g1kZPVkDLnTU31uvPy21Mzre7a+kf8AXq8HHhvXyzP3aThWJyOe/NPHDljc7rtbZ5uTa1xuvw1sNAdV2Kun6V7y7EoTpwzNaRZugbcd5G7W3mtxrsKpJqmJksAdmEkbQC5oaWDpDfKRbqhwtu6vC66c2zWGj1joRFHEDI8CSTrNOZozEuu0AtJ0HADUlTHFU7zWUZODzRuObpE/n+vs0x2CQndW0+ojNibG7iQ4G50y2HjdYRwNyOdtDf5b16lW7O4ZCOvTMa3q9YyzgdY5RqTpqd50HFdeLZ6hZHY0zJMnUc9zpcxIaHEuDX2Bsd2muivHF1mN6lT+nZObl3HbfdqtLh82Hz0k7y0GQ3sDqw3HVfz1aT3XtvC9P9H8uSoxKmHYEzahg7hK0OFvK/uWjbQy0r6SOrEDsz+jbG50kpc0BzhZ13EWGR27fcLbtiJP6ykv/wBTDad/m0hqvitNrRM+cMs+OKU1HlP1h7xH2R4D5L6XzF2W+A+S+l0OMREQEREBERAREQEuiiCoiICIiAsfjR9UPbb81kFi9oCeiFv22/IqYH5u2ib/AMFXDizFZwf8MD+VZbCDD/RtJ0wBi6F5dd2UWFQTq7uuB71NqaE58cp7aieCsaO9skZ+pA8Vrx28YYxE6kGQM6MMEjAzLbdl6Ldf/fFcGTHa8zWPC2/s9PhctMfzX8azHqztDtCypxOBkZDmtbVPc5oIaXGmeAG3AJAA323uKwG359bD/cu/znr52O6WnJqBSmYvbkje17AWXc5hsDxcbtF99jZd+oca77NM3DppWCR2t22exocXMBBH4gT5HvU1xTTJExHSITbia5cFovb5ptE/pHRltvP7G/2I/wDOauhsj/y0855R/hhcuJYzJUMcH0Ejmujj0Low3LI60btxsMwvflwutcwnaOShY6mkiLhmEgs4Nc0lrdQbEEWAKpTDf4XLrrvbeeJw/wAxW/N05dfZ2MUF8Jox+83+eoW77Dg/0lu3YVEDyvKCF5/XY8+ukhhDCxge02zZibX4gACwJsAOK9L2EiviFe/hG2lpQeF2sJd8QujHWYtET5y4eItWazNZ3Hyx66h7fT9hvst+S5Fxwdhvsj5LkXQ4hERAREQEREBERAUVRAREQEREBdDGh6r8zV31j8bPqT7TfmkDyDbWAQ4pTTP0hrad9DI7g14N4yfe3+Ery7FsEbTVQbK3LHmLHAaZXAEW5C9j717ntrs8cQopINBILSROv2ZW9nwB1b58l5vABisRglGXEYB0csTuqZwzTMP3xbUcvNYZf7d+fwnv5ebfH89eTx8GBnwCUNJgMjTmuxvTDK1rh1stncfiubD9nMRljyRO6JsfVPrGhhdv0IO9cUElTRkxlhljabZdQ9nIX3+FvctjwjaikfAIpJOgex7yOlYDobE6E6FVzZL1runV0cJhx5MnLlnTUqvAsRD3Rvc4OaQCHS23ajS+7isdiGDzRtzzOboA0XfmJ7g0La8b2sjklP2eN8uWNkbXHQODR2nH6cl0cLwGorZQ+QEkXOUizI2g73X0A0v+u5WrkmKc1+jLJhr8WaY+r52Ow1seaslHUhYZTfuHZb4uNvevSPRpRuZRiZ/3lVK+pd4ONm/AX/MtQNM2umZhdK4mmjcJaqdu59juae7eG95N+BXqlLG1oa1os1oDWgaAACwA8lfDE23efH2ZZ7RERjr4e70GDsN9kfJci4qbsM9lvyC5VoyEREBERAREQEREBEUQVERAREQF0MZt0Lr97fLVd9YzaM2pnnuMZN/7xqDW5JeC07a3YWOtcKmGT7NWN1bKL2dbcJMuv5hqOIPDaJalhFw8O9nVcDasE6Ndz7A+F1pqJZ708zr8cq6b1WL4cZgOqKqLQuHf0jeq7v19y64xnA3i/TVkX7ro2utfmB9V60axoFjfUb9fisdPglHKS51LTOIFyTBCSdQN+XmuWeFr/jMx6OiOJv2nr69Xmbto8Gi7EdVVP4B2SMfAX4LI02F4tirRGIW4ZQHf1S1zx7PbkPuC9EoKGCH7mCCO+t44omHyLW3XfAIs4i536hxv46aqa8NSJ3PWfPqW4i9o12jy6MPgWzdPQwiCFthvc52rpHftPPf3DcFkmsA9xX3NiIvYs82sH6rhq8UpQ5kRY/O85RfNvIsNd2+y6JnTnegQdlvsj5L7XzG2wA7gAvpUaCIiAiIgIiICIiAiIgIiICIiAuvX0bZopIX9l7S0+fEc12EQeV4jMaOfoJWdE23VleHuYQBvGXfutYE79bLoS7VhhNgCAN9yc3Dqi3zXr8sLXtLXNa5p0LXAEHxB3rX6z0e4bKcxpWMd3xF0fwabJ1V5XnEu2LS3UNJNwGtI04DMdLLkoMbe4H1Zt2RlOYaG18w0OoO5blP6KaJ26Spb/wCwH4lt1kcL2Do4L3aZrgN9dlcGj90W3nvUdSavPKjakxOs6MAbgS6x15Hu4kC2oXxUbWZhmjyu4W6xI+h94W7Vfoto5Hl4lqGAm+VrxZvIXB08brmi9GVCG5XGeQaaPlNjY33AAKdyaaDHtdI0WIYHXBaXG4NjuLN5B5EFbxstFNWET1FKIIWkOjacwJc11w6ztbaXvYeaz2G7LUVMQYaaJhH4soLv4nXKyyg5UCqIpWEREBERAREQEREBREQVERAREQFERBQoiIBQIiAqiICIiAiIgIiICIiAiIgIiIP/2Q=="/>
          <p:cNvSpPr>
            <a:spLocks noChangeAspect="1" noChangeArrowheads="1"/>
          </p:cNvSpPr>
          <p:nvPr/>
        </p:nvSpPr>
        <p:spPr bwMode="auto">
          <a:xfrm>
            <a:off x="1555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16" name="AutoShape 20" descr="data:image/jpeg;base64,/9j/4AAQSkZJRgABAQAAAQABAAD/2wCEAAkGBg8PDxAOEA8QEBASEBAQFBIQFA8VFRIUFhAVFRgVExUXGygeFxkjGhUZHy8gIycpLCwuFR4xNTwqNSYrLCkBCQoKDgwOGA8PGiwkHiEpLC01Lyw1LCwsKSopKSwsLywvLi8wNSwvLCksNSkpLyksKSksKTU0KS0pLywsLCwsKf/AABEIAQMAwgMBIgACEQEDEQH/xAAcAAEBAAIDAQEAAAAAAAAAAAAAAQUGAwQHAgj/xABFEAABAwIDBAYHBQQIBwAAAAABAAIDBBEFEiEGMUFhEyIyUXGBByNykaGxwRQzQoLRUmKSshUlNHOjs8LwJDVDU2SDov/EABkBAQADAQEAAAAAAAAAAAAAAAABAgMEBf/EAC8RAQACAgAEBAQEBwAAAAAAAAABAgMRBBIhMUFhcbETIpGhMlGB8AUUFSNC0fH/2gAMAwEAAhEDEQA/APcEREBVEQEREBEUQVRFCgwGJ7eYfTPdHJOM7SWuawOcQRwNtxWNf6WMMH45fKM/qtE2pwWlGI1j5cRijzy5ujc1oMZLQbfeDxvZa9/Q+F9a+KxlxcCHHeAOAAmDbeIuua3EUidbn6S6q4LzG+X7vYIPSnhbjbp3M9tjx8rraqapZKxskbg9j2hzXN1DgRcEL85z7N0jxZmMMbfQEtj0/wAVfoTBqVsVPBEy2VkUbAQbggMAuDxvvur48tb9vbTLJjtTvGndRRFsyVFEQVFEQVFEQVFEQVERAul0UQW6KIgqKIgIiICFEQfn/HKeRmJYk1kTZ2/aJHZ2uOmcBxaRcatzZfJaVBiTWzPY5tV02c2bHPG2MAcHMLSTpf8AEvSmtc+vxZrWlx+2VGgsL2t3+C0rEIiyoLW4fKH6guETi1xLe0X6k+AKzvmisxXxbYsHPXmmdQxeK1bspDYi1tjoXsdYeWi/TuyETGYfRtY8PYKaANcNzh0Y1Gg08l+Y8Vo5hE6V8TmNN23LS3XLfQd3NfpbYR18Kw8/+HTf5TVpFonsw5dSzyKIiVRFEFRRVARREFRREBVRVBEVUQEREBERARFUERVQoPI6TA6mPEcQkfEQ19VNI05o7ua++UjrLGOwrEDI1z4ZABLIS1j6cNdHlcGNsZbmxIdrxJW/VeC0r5pJjDG57pHEuIuTra/uC+XYJTE3NPF/A1Z34euSd2aY+IvijVXl+P7M4jPTCPoJHSXGbNJT6gB9j95vNx7uS9q2LpXxYbQxSNyvZSwMcNDYiMAi40WDfgFI7fTxfwgfJbRg1ugjA/CCzwyki3wVq4oxxqqlsk3ncu6iqisgRVEEREQERVBEREBVREBERARFUEsllUQSyqIgllx1L8rHO7mk/Bcq6eKSWidzsPeUGDY2wAVXSrsZgp79JIA4Nz5BYuy95HAczYc1peIbaV1Rn+zMjo4RummtJK8cHNjPVYPaupvlpj/FK+Lh8madUjbe6usjhYZJZGRMG98jmtaPM6Lt7H49DVNmEJLmMe0hxBAcHsuC0HXLodSBfgvz/jLXyOY6aaepmz5Wulc5wvoeqzRrBY34b1u3oAq8s9ZBmuDGx3HUscR/qIVYyRfsvk4e2H8Xd7WqoiliWVUVQFLIiCoiiBZVRVARRVBEREBVRVAREQERECy1L0m46aLDpKgEgh7Ggty5gST2cwtfmb236rbV576cW/1PJYXImhNu/rEfVRKYnUvH6PGZKh+efqQGSM5bnrOvmu8nVx01c6/DwXV2gxOojkJDHOu0uLvWAAX0Nge7ibfVdjZ/ZGWaQdN0j5C0Ewxgl7QeMm4RN9ot5A8d7wv0ZG1pZnU8RBDoIHl5eCLdeR4yt006jR4neub4cWtusO+mecdJradTP1eeBtZKxubLSsdoC4Wc8k/hvd7j7NzqvSfQ/slLR1PTOZI1r4nsvMMheND1Yu00XAN32PJbVhez1LSm8MLWvsAZHXfK4c5HkutyvZZrDfv2ezJ8guiuLl67cuTPN+nv+9QzwVsoisxFVFUCyiIgqWRRAVUVQEUVQRERAVUVQEREBERAWE2twgVVN0RcWjpI3lzbZgGu/CTud3Hhv3hZqy6+IG0Tie4fMJrZvXWGsUWHRU8YjhjbGwG9m8TxLjvc48SbkrmJQyBS61UfQK7+Fj1o9h3zasdnA1KyOCPzPcf3dPfY/RRPYhmVVEss11RRVARSyIKiKWQVFFUEVREERVSyAqiICIiAiIgLXttcY+zUwOpc+RjAANSMwLvh9Fn3PABJNgNSTwXn2PONfOHXIhZcM597h4/UIiXfpaxrusHNI0tYtN9N+h8vJc3Sj/dl1KTDo42gNYBpa9tT4lcwiC1jar7qJmZTmIA7yQPiuhgW0IFdDDcZXxvbcG7c5N22IJHC35uS7M1M1ws5rSO4gH5rFz4Cy4fH1HA5hbdccuHkonY9JRY7BMT6aMZtJGgB4+ThyP6rJLNdFURBEVRAUVRBFURBEVRARFEFREQEREBEUcbC6DXtrMTDRHTjtTPDSOVi4jws0k8m24rG07BcjuAPvvb5LHMqn1WITyOblFO0xtF79aU3ueeRjR+bmsrQHR7iN8jreAAaP5T71pEKy5CFC1fRUKshC1ccsZyuy9qxt420+K50CDEUeMGJ1LWDSOT1Urf2S79HtLfEhb+x4IBBuCAQeS0Oqw4PgngGmYPLeTu0PiAth2NxT7RSsdxAAPfqL/qPJZ2hMM6iIqrCIiAiIgIiICIiAoqiAiIgIiIC6OMz5IJDe1xl/iNvkV3liNpfumtO4v18MrlMDTNmaVzYJKh189TLJUkcbO7DfHKAfzLOU7S1rQbXtrbvOpXzTRhrQ0aNaAAOQFlyrRUKI4oFKBUBECgcLg4SDTqkXuOBHA+OnuK4dkG/Z6uam/CfWs9h5cbflLS3wsu8CviFjW1Ec1usLR317Je0kfBRJDa0QIs1xERAREQEREBERAUVUQVERAREQFg9p6J0jYnNcRkkuRrZwtqNPC3mVnFj8Zbdg9r/AElTHdEsGwWC+JJbLkLea13araWmoIulnfa9wyNti+Vw4Mb3d7joPgtFWXNSO4krifW5T1rN5ONvmvIMS2mxOtJHSGhhO6KG5mc06DMdDx4lo5blhJMBjJOcyyuuLl0oLrk2v1Wnu+SpOSForL31mIXF947xu96or14DBhRjLnQTTwuaQLxSBx/DrlBa4jrAfRbBg231XSkCs/4mC4BnjFpI/bbpfwIB5nckXiUTWXsbJi7cqXOzNuLdZvd+0F1cGroqiNssTw9jmhwLTcEbrjz07wRYruVDdWcns/nCuht6IiyXEREBERAREQEREBEUugqIiAiIgLHY0+zBpe7h5aFZFY/Gfu/zD6qY7jVtoMZjoqaWqlPUjbewNi43s1jebiQPO/BePtiMscmNYi89NN/ZYxujYHCzg07mjstHO+9bV6TH/a6ugwoOtG5z6qcjhHHduvgBJ7wtSxm1fM+WR3RUcJ6KNotrlFgBwDW6AnmVz58nzRWJ9f8AX6unh8M5O0b/AC/fkwjsbLWCOIySk3OaUd7iew0m513k93cLcTG10h63SNaOLgWNaONhoPIfBbbCYI2hkLGsabAkkXPeRbUn3/p0amGoNslgHOIe9wu5gLtA0XIcbd/dwWcZt+GvV3W/h/w9bnc+TX8Tq5YHNDXmRoawuD7OaHEfC4F9Oe8LlocahfLHJKHizejcy46NzSdcxOtrXHG3kuPHsVAcY4nbnAueDcucGZA2/ENBIvxJJWAa6y6KxzVedliK3mIerbPVwwmsiayQuwytf6tzj/Z5TYWd3cAe8WP4V6vUaW5Ob/MF4DsxU/bKafDXm5czPCT+GRou238vmF67sXjhrMNp5XG8rWiKW+/PGchJ5kNDvzJhtPWlu8eyuasdLV7S9PRQKq7MREQEREBERAREQFFUQEREBERAWPxo+rHtt+qyCxuOsBiHKRtvkpgeE4zXWqsVrP8AtU0MDDzmvM75kfmWu0c7vsUb2XuyOZzsuY3fd9yRa2+3kV29pKi9HiD93SV7GeUcEbbf/SzGH19NFQw1IpYmMdG17g1kZPVkDLnTU31uvPy21Mzre7a+kf8AXq8HHhvXyzP3aThWJyOe/NPHDljc7rtbZ5uTa1xuvw1sNAdV2Kun6V7y7EoTpwzNaRZugbcd5G7W3mtxrsKpJqmJksAdmEkbQC5oaWDpDfKRbqhwtu6vC66c2zWGj1joRFHEDI8CSTrNOZozEuu0AtJ0HADUlTHFU7zWUZODzRuObpE/n+vs0x2CQndW0+ojNibG7iQ4G50y2HjdYRwNyOdtDf5b16lW7O4ZCOvTMa3q9YyzgdY5RqTpqd50HFdeLZ6hZHY0zJMnUc9zpcxIaHEuDX2Bsd2muivHF1mN6lT+nZObl3HbfdqtLh82Hz0k7y0GQ3sDqw3HVfz1aT3XtvC9P9H8uSoxKmHYEzahg7hK0OFvK/uWjbQy0r6SOrEDsz+jbG50kpc0BzhZ13EWGR27fcLbtiJP6ykv/wBTDad/m0hqvitNrRM+cMs+OKU1HlP1h7xH2R4D5L6XzF2W+A+S+l0OMREQEREBERAREQEuiiCoiICIiAsfjR9UPbb81kFi9oCeiFv22/IqYH5u2ib/AMFXDizFZwf8MD+VZbCDD/RtJ0wBi6F5dd2UWFQTq7uuB71NqaE58cp7aieCsaO9skZ+pA8Vrx28YYxE6kGQM6MMEjAzLbdl6Ldf/fFcGTHa8zWPC2/s9PhctMfzX8azHqztDtCypxOBkZDmtbVPc5oIaXGmeAG3AJAA323uKwG359bD/cu/znr52O6WnJqBSmYvbkje17AWXc5hsDxcbtF99jZd+oca77NM3DppWCR2t22exocXMBBH4gT5HvU1xTTJExHSITbia5cFovb5ptE/pHRltvP7G/2I/wDOauhsj/y0855R/hhcuJYzJUMcH0Ejmujj0Low3LI60btxsMwvflwutcwnaOShY6mkiLhmEgs4Nc0lrdQbEEWAKpTDf4XLrrvbeeJw/wAxW/N05dfZ2MUF8Jox+83+eoW77Dg/0lu3YVEDyvKCF5/XY8+ukhhDCxge02zZibX4gACwJsAOK9L2EiviFe/hG2lpQeF2sJd8QujHWYtET5y4eItWazNZ3Hyx66h7fT9hvst+S5Fxwdhvsj5LkXQ4hERAREQEREBERAUVRAREQEREBdDGh6r8zV31j8bPqT7TfmkDyDbWAQ4pTTP0hrad9DI7g14N4yfe3+Ery7FsEbTVQbK3LHmLHAaZXAEW5C9j717ntrs8cQopINBILSROv2ZW9nwB1b58l5vABisRglGXEYB0csTuqZwzTMP3xbUcvNYZf7d+fwnv5ebfH89eTx8GBnwCUNJgMjTmuxvTDK1rh1stncfiubD9nMRljyRO6JsfVPrGhhdv0IO9cUElTRkxlhljabZdQ9nIX3+FvctjwjaikfAIpJOgex7yOlYDobE6E6FVzZL1runV0cJhx5MnLlnTUqvAsRD3Rvc4OaQCHS23ajS+7isdiGDzRtzzOboA0XfmJ7g0La8b2sjklP2eN8uWNkbXHQODR2nH6cl0cLwGorZQ+QEkXOUizI2g73X0A0v+u5WrkmKc1+jLJhr8WaY+r52Ow1seaslHUhYZTfuHZb4uNvevSPRpRuZRiZ/3lVK+pd4ONm/AX/MtQNM2umZhdK4mmjcJaqdu59juae7eG95N+BXqlLG1oa1os1oDWgaAACwA8lfDE23efH2ZZ7RERjr4e70GDsN9kfJci4qbsM9lvyC5VoyEREBERAREQEREBEUQVERAREQF0MZt0Lr97fLVd9YzaM2pnnuMZN/7xqDW5JeC07a3YWOtcKmGT7NWN1bKL2dbcJMuv5hqOIPDaJalhFw8O9nVcDasE6Ndz7A+F1pqJZ708zr8cq6b1WL4cZgOqKqLQuHf0jeq7v19y64xnA3i/TVkX7ro2utfmB9V60axoFjfUb9fisdPglHKS51LTOIFyTBCSdQN+XmuWeFr/jMx6OiOJv2nr69Xmbto8Gi7EdVVP4B2SMfAX4LI02F4tirRGIW4ZQHf1S1zx7PbkPuC9EoKGCH7mCCO+t44omHyLW3XfAIs4i536hxv46aqa8NSJ3PWfPqW4i9o12jy6MPgWzdPQwiCFthvc52rpHftPPf3DcFkmsA9xX3NiIvYs82sH6rhq8UpQ5kRY/O85RfNvIsNd2+y6JnTnegQdlvsj5L7XzG2wA7gAvpUaCIiAiIgIiICIiAiIgIiICIiAuvX0bZopIX9l7S0+fEc12EQeV4jMaOfoJWdE23VleHuYQBvGXfutYE79bLoS7VhhNgCAN9yc3Dqi3zXr8sLXtLXNa5p0LXAEHxB3rX6z0e4bKcxpWMd3xF0fwabJ1V5XnEu2LS3UNJNwGtI04DMdLLkoMbe4H1Zt2RlOYaG18w0OoO5blP6KaJ26Spb/wCwH4lt1kcL2Do4L3aZrgN9dlcGj90W3nvUdSavPKjakxOs6MAbgS6x15Hu4kC2oXxUbWZhmjyu4W6xI+h94W7Vfoto5Hl4lqGAm+VrxZvIXB08brmi9GVCG5XGeQaaPlNjY33AAKdyaaDHtdI0WIYHXBaXG4NjuLN5B5EFbxstFNWET1FKIIWkOjacwJc11w6ztbaXvYeaz2G7LUVMQYaaJhH4soLv4nXKyyg5UCqIpWEREBERAREQEREBREQVERAREQFERBQoiIBQIiAqiICIiAiIgIiICIiAiIgIiIP/2Q=="/>
          <p:cNvSpPr>
            <a:spLocks noChangeAspect="1" noChangeArrowheads="1"/>
          </p:cNvSpPr>
          <p:nvPr/>
        </p:nvSpPr>
        <p:spPr bwMode="auto">
          <a:xfrm>
            <a:off x="1555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18" name="AutoShape 22" descr="data:image/jpeg;base64,/9j/4AAQSkZJRgABAQAAAQABAAD/2wCEAAkGBg8PDxAOEA8QEBASEBAQFBIQFA8VFRIUFhAVFRgVExUXGygeFxkjGhUZHy8gIycpLCwuFR4xNTwqNSYrLCkBCQoKDgwOGA8PGiwkHiEpLC01Lyw1LCwsKSopKSwsLywvLi8wNSwvLCksNSkpLyksKSksKTU0KS0pLywsLCwsKf/AABEIAQMAwgMBIgACEQEDEQH/xAAcAAEBAAIDAQEAAAAAAAAAAAAAAQUGAwQHAgj/xABFEAABAwIDBAYHBQQIBwAAAAABAAIDBBEFEiEGMUFhEyIyUXGBByNykaGxwRQzQoLRUmKSshUlNHOjs8LwJDVDU2SDov/EABkBAQADAQEAAAAAAAAAAAAAAAABAgMEBf/EAC8RAQACAgAEBAQEBwAAAAAAAAABAgMRBBIhMUFhcbETIpGhMlGB8AUUFSNC0fH/2gAMAwEAAhEDEQA/APcEREBVEQEREBEUQVRFCgwGJ7eYfTPdHJOM7SWuawOcQRwNtxWNf6WMMH45fKM/qtE2pwWlGI1j5cRijzy5ujc1oMZLQbfeDxvZa9/Q+F9a+KxlxcCHHeAOAAmDbeIuua3EUidbn6S6q4LzG+X7vYIPSnhbjbp3M9tjx8rraqapZKxskbg9j2hzXN1DgRcEL85z7N0jxZmMMbfQEtj0/wAVfoTBqVsVPBEy2VkUbAQbggMAuDxvvur48tb9vbTLJjtTvGndRRFsyVFEQVFEQVFEQVFEQVERAul0UQW6KIgqKIgIiICFEQfn/HKeRmJYk1kTZ2/aJHZ2uOmcBxaRcatzZfJaVBiTWzPY5tV02c2bHPG2MAcHMLSTpf8AEvSmtc+vxZrWlx+2VGgsL2t3+C0rEIiyoLW4fKH6guETi1xLe0X6k+AKzvmisxXxbYsHPXmmdQxeK1bspDYi1tjoXsdYeWi/TuyETGYfRtY8PYKaANcNzh0Y1Gg08l+Y8Vo5hE6V8TmNN23LS3XLfQd3NfpbYR18Kw8/+HTf5TVpFonsw5dSzyKIiVRFEFRRVARREFRREBVRVBEVUQEREBERARFUERVQoPI6TA6mPEcQkfEQ19VNI05o7ua++UjrLGOwrEDI1z4ZABLIS1j6cNdHlcGNsZbmxIdrxJW/VeC0r5pJjDG57pHEuIuTra/uC+XYJTE3NPF/A1Z34euSd2aY+IvijVXl+P7M4jPTCPoJHSXGbNJT6gB9j95vNx7uS9q2LpXxYbQxSNyvZSwMcNDYiMAi40WDfgFI7fTxfwgfJbRg1ugjA/CCzwyki3wVq4oxxqqlsk3ncu6iqisgRVEEREQERVBEREBVREBERARFUEsllUQSyqIgllx1L8rHO7mk/Bcq6eKSWidzsPeUGDY2wAVXSrsZgp79JIA4Nz5BYuy95HAczYc1peIbaV1Rn+zMjo4RummtJK8cHNjPVYPaupvlpj/FK+Lh8madUjbe6usjhYZJZGRMG98jmtaPM6Lt7H49DVNmEJLmMe0hxBAcHsuC0HXLodSBfgvz/jLXyOY6aaepmz5Wulc5wvoeqzRrBY34b1u3oAq8s9ZBmuDGx3HUscR/qIVYyRfsvk4e2H8Xd7WqoiliWVUVQFLIiCoiiBZVRVARRVBEREBVRVAREQERECy1L0m46aLDpKgEgh7Ggty5gST2cwtfmb236rbV576cW/1PJYXImhNu/rEfVRKYnUvH6PGZKh+efqQGSM5bnrOvmu8nVx01c6/DwXV2gxOojkJDHOu0uLvWAAX0Nge7ibfVdjZ/ZGWaQdN0j5C0Ewxgl7QeMm4RN9ot5A8d7wv0ZG1pZnU8RBDoIHl5eCLdeR4yt006jR4neub4cWtusO+mecdJradTP1eeBtZKxubLSsdoC4Wc8k/hvd7j7NzqvSfQ/slLR1PTOZI1r4nsvMMheND1Yu00XAN32PJbVhez1LSm8MLWvsAZHXfK4c5HkutyvZZrDfv2ezJ8guiuLl67cuTPN+nv+9QzwVsoisxFVFUCyiIgqWRRAVUVQEUVQRERAVUVQEREBERAWE2twgVVN0RcWjpI3lzbZgGu/CTud3Hhv3hZqy6+IG0Tie4fMJrZvXWGsUWHRU8YjhjbGwG9m8TxLjvc48SbkrmJQyBS61UfQK7+Fj1o9h3zasdnA1KyOCPzPcf3dPfY/RRPYhmVVEss11RRVARSyIKiKWQVFFUEVREERVSyAqiICIiAiIgLXttcY+zUwOpc+RjAANSMwLvh9Fn3PABJNgNSTwXn2PONfOHXIhZcM597h4/UIiXfpaxrusHNI0tYtN9N+h8vJc3Sj/dl1KTDo42gNYBpa9tT4lcwiC1jar7qJmZTmIA7yQPiuhgW0IFdDDcZXxvbcG7c5N22IJHC35uS7M1M1ws5rSO4gH5rFz4Cy4fH1HA5hbdccuHkonY9JRY7BMT6aMZtJGgB4+ThyP6rJLNdFURBEVRAUVRBFURBEVRARFEFREQEREBEUcbC6DXtrMTDRHTjtTPDSOVi4jws0k8m24rG07BcjuAPvvb5LHMqn1WITyOblFO0xtF79aU3ueeRjR+bmsrQHR7iN8jreAAaP5T71pEKy5CFC1fRUKshC1ccsZyuy9qxt420+K50CDEUeMGJ1LWDSOT1Urf2S79HtLfEhb+x4IBBuCAQeS0Oqw4PgngGmYPLeTu0PiAth2NxT7RSsdxAAPfqL/qPJZ2hMM6iIqrCIiAiIgIiICIiAoqiAiIgIiIC6OMz5IJDe1xl/iNvkV3liNpfumtO4v18MrlMDTNmaVzYJKh189TLJUkcbO7DfHKAfzLOU7S1rQbXtrbvOpXzTRhrQ0aNaAAOQFlyrRUKI4oFKBUBECgcLg4SDTqkXuOBHA+OnuK4dkG/Z6uam/CfWs9h5cbflLS3wsu8CviFjW1Ec1usLR317Je0kfBRJDa0QIs1xERAREQEREBERAUVUQVERAREQFg9p6J0jYnNcRkkuRrZwtqNPC3mVnFj8Zbdg9r/AElTHdEsGwWC+JJbLkLea13araWmoIulnfa9wyNti+Vw4Mb3d7joPgtFWXNSO4krifW5T1rN5ONvmvIMS2mxOtJHSGhhO6KG5mc06DMdDx4lo5blhJMBjJOcyyuuLl0oLrk2v1Wnu+SpOSForL31mIXF947xu96or14DBhRjLnQTTwuaQLxSBx/DrlBa4jrAfRbBg231XSkCs/4mC4BnjFpI/bbpfwIB5nckXiUTWXsbJi7cqXOzNuLdZvd+0F1cGroqiNssTw9jmhwLTcEbrjz07wRYruVDdWcns/nCuht6IiyXEREBERAREQEREBEUugqIiAiIgLHY0+zBpe7h5aFZFY/Gfu/zD6qY7jVtoMZjoqaWqlPUjbewNi43s1jebiQPO/BePtiMscmNYi89NN/ZYxujYHCzg07mjstHO+9bV6TH/a6ugwoOtG5z6qcjhHHduvgBJ7wtSxm1fM+WR3RUcJ6KNotrlFgBwDW6AnmVz58nzRWJ9f8AX6unh8M5O0b/AC/fkwjsbLWCOIySk3OaUd7iew0m513k93cLcTG10h63SNaOLgWNaONhoPIfBbbCYI2hkLGsabAkkXPeRbUn3/p0amGoNslgHOIe9wu5gLtA0XIcbd/dwWcZt+GvV3W/h/w9bnc+TX8Tq5YHNDXmRoawuD7OaHEfC4F9Oe8LlocahfLHJKHizejcy46NzSdcxOtrXHG3kuPHsVAcY4nbnAueDcucGZA2/ENBIvxJJWAa6y6KxzVedliK3mIerbPVwwmsiayQuwytf6tzj/Z5TYWd3cAe8WP4V6vUaW5Ob/MF4DsxU/bKafDXm5czPCT+GRou238vmF67sXjhrMNp5XG8rWiKW+/PGchJ5kNDvzJhtPWlu8eyuasdLV7S9PRQKq7MREQEREBERAREQFFUQEREBERAWPxo+rHtt+qyCxuOsBiHKRtvkpgeE4zXWqsVrP8AtU0MDDzmvM75kfmWu0c7vsUb2XuyOZzsuY3fd9yRa2+3kV29pKi9HiD93SV7GeUcEbbf/SzGH19NFQw1IpYmMdG17g1kZPVkDLnTU31uvPy21Mzre7a+kf8AXq8HHhvXyzP3aThWJyOe/NPHDljc7rtbZ5uTa1xuvw1sNAdV2Kun6V7y7EoTpwzNaRZugbcd5G7W3mtxrsKpJqmJksAdmEkbQC5oaWDpDfKRbqhwtu6vC66c2zWGj1joRFHEDI8CSTrNOZozEuu0AtJ0HADUlTHFU7zWUZODzRuObpE/n+vs0x2CQndW0+ojNibG7iQ4G50y2HjdYRwNyOdtDf5b16lW7O4ZCOvTMa3q9YyzgdY5RqTpqd50HFdeLZ6hZHY0zJMnUc9zpcxIaHEuDX2Bsd2muivHF1mN6lT+nZObl3HbfdqtLh82Hz0k7y0GQ3sDqw3HVfz1aT3XtvC9P9H8uSoxKmHYEzahg7hK0OFvK/uWjbQy0r6SOrEDsz+jbG50kpc0BzhZ13EWGR27fcLbtiJP6ykv/wBTDad/m0hqvitNrRM+cMs+OKU1HlP1h7xH2R4D5L6XzF2W+A+S+l0OMREQEREBERAREQEuiiCoiICIiAsfjR9UPbb81kFi9oCeiFv22/IqYH5u2ib/AMFXDizFZwf8MD+VZbCDD/RtJ0wBi6F5dd2UWFQTq7uuB71NqaE58cp7aieCsaO9skZ+pA8Vrx28YYxE6kGQM6MMEjAzLbdl6Ldf/fFcGTHa8zWPC2/s9PhctMfzX8azHqztDtCypxOBkZDmtbVPc5oIaXGmeAG3AJAA323uKwG359bD/cu/znr52O6WnJqBSmYvbkje17AWXc5hsDxcbtF99jZd+oca77NM3DppWCR2t22exocXMBBH4gT5HvU1xTTJExHSITbia5cFovb5ptE/pHRltvP7G/2I/wDOauhsj/y0855R/hhcuJYzJUMcH0Ejmujj0Low3LI60btxsMwvflwutcwnaOShY6mkiLhmEgs4Nc0lrdQbEEWAKpTDf4XLrrvbeeJw/wAxW/N05dfZ2MUF8Jox+83+eoW77Dg/0lu3YVEDyvKCF5/XY8+ukhhDCxge02zZibX4gACwJsAOK9L2EiviFe/hG2lpQeF2sJd8QujHWYtET5y4eItWazNZ3Hyx66h7fT9hvst+S5Fxwdhvsj5LkXQ4hERAREQEREBERAUVRAREQEREBdDGh6r8zV31j8bPqT7TfmkDyDbWAQ4pTTP0hrad9DI7g14N4yfe3+Ery7FsEbTVQbK3LHmLHAaZXAEW5C9j717ntrs8cQopINBILSROv2ZW9nwB1b58l5vABisRglGXEYB0csTuqZwzTMP3xbUcvNYZf7d+fwnv5ebfH89eTx8GBnwCUNJgMjTmuxvTDK1rh1stncfiubD9nMRljyRO6JsfVPrGhhdv0IO9cUElTRkxlhljabZdQ9nIX3+FvctjwjaikfAIpJOgex7yOlYDobE6E6FVzZL1runV0cJhx5MnLlnTUqvAsRD3Rvc4OaQCHS23ajS+7isdiGDzRtzzOboA0XfmJ7g0La8b2sjklP2eN8uWNkbXHQODR2nH6cl0cLwGorZQ+QEkXOUizI2g73X0A0v+u5WrkmKc1+jLJhr8WaY+r52Ow1seaslHUhYZTfuHZb4uNvevSPRpRuZRiZ/3lVK+pd4ONm/AX/MtQNM2umZhdK4mmjcJaqdu59juae7eG95N+BXqlLG1oa1os1oDWgaAACwA8lfDE23efH2ZZ7RERjr4e70GDsN9kfJci4qbsM9lvyC5VoyEREBERAREQEREBEUQVERAREQF0MZt0Lr97fLVd9YzaM2pnnuMZN/7xqDW5JeC07a3YWOtcKmGT7NWN1bKL2dbcJMuv5hqOIPDaJalhFw8O9nVcDasE6Ndz7A+F1pqJZ708zr8cq6b1WL4cZgOqKqLQuHf0jeq7v19y64xnA3i/TVkX7ro2utfmB9V60axoFjfUb9fisdPglHKS51LTOIFyTBCSdQN+XmuWeFr/jMx6OiOJv2nr69Xmbto8Gi7EdVVP4B2SMfAX4LI02F4tirRGIW4ZQHf1S1zx7PbkPuC9EoKGCH7mCCO+t44omHyLW3XfAIs4i536hxv46aqa8NSJ3PWfPqW4i9o12jy6MPgWzdPQwiCFthvc52rpHftPPf3DcFkmsA9xX3NiIvYs82sH6rhq8UpQ5kRY/O85RfNvIsNd2+y6JnTnegQdlvsj5L7XzG2wA7gAvpUaCIiAiIgIiICIiAiIgIiICIiAuvX0bZopIX9l7S0+fEc12EQeV4jMaOfoJWdE23VleHuYQBvGXfutYE79bLoS7VhhNgCAN9yc3Dqi3zXr8sLXtLXNa5p0LXAEHxB3rX6z0e4bKcxpWMd3xF0fwabJ1V5XnEu2LS3UNJNwGtI04DMdLLkoMbe4H1Zt2RlOYaG18w0OoO5blP6KaJ26Spb/wCwH4lt1kcL2Do4L3aZrgN9dlcGj90W3nvUdSavPKjakxOs6MAbgS6x15Hu4kC2oXxUbWZhmjyu4W6xI+h94W7Vfoto5Hl4lqGAm+VrxZvIXB08brmi9GVCG5XGeQaaPlNjY33AAKdyaaDHtdI0WIYHXBaXG4NjuLN5B5EFbxstFNWET1FKIIWkOjacwJc11w6ztbaXvYeaz2G7LUVMQYaaJhH4soLv4nXKyyg5UCqIpWEREBERAREQEREBREQVERAREQFERBQoiIBQIiAqiICIiAiIgIiICIiAiIgIiIP/2Q=="/>
          <p:cNvSpPr>
            <a:spLocks noChangeAspect="1" noChangeArrowheads="1"/>
          </p:cNvSpPr>
          <p:nvPr/>
        </p:nvSpPr>
        <p:spPr bwMode="auto">
          <a:xfrm>
            <a:off x="1555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20" name="AutoShape 24" descr="data:image/jpeg;base64,/9j/4AAQSkZJRgABAQAAAQABAAD/2wCEAAkGBg8PDxAOEA8QEBASEBAQFBIQFA8VFRIUFhAVFRgVExUXGygeFxkjGhUZHy8gIycpLCwuFR4xNTwqNSYrLCkBCQoKDgwOGA8PGiwkHiEpLC01Lyw1LCwsKSopKSwsLywvLi8wNSwvLCksNSkpLyksKSksKTU0KS0pLywsLCwsKf/AABEIAQMAwgMBIgACEQEDEQH/xAAcAAEBAAIDAQEAAAAAAAAAAAAAAQUGAwQHAgj/xABFEAABAwIDBAYHBQQIBwAAAAABAAIDBBEFEiEGMUFhEyIyUXGBByNykaGxwRQzQoLRUmKSshUlNHOjs8LwJDVDU2SDov/EABkBAQADAQEAAAAAAAAAAAAAAAABAgMEBf/EAC8RAQACAgAEBAQEBwAAAAAAAAABAgMRBBIhMUFhcbETIpGhMlGB8AUUFSNC0fH/2gAMAwEAAhEDEQA/APcEREBVEQEREBEUQVRFCgwGJ7eYfTPdHJOM7SWuawOcQRwNtxWNf6WMMH45fKM/qtE2pwWlGI1j5cRijzy5ujc1oMZLQbfeDxvZa9/Q+F9a+KxlxcCHHeAOAAmDbeIuua3EUidbn6S6q4LzG+X7vYIPSnhbjbp3M9tjx8rraqapZKxskbg9j2hzXN1DgRcEL85z7N0jxZmMMbfQEtj0/wAVfoTBqVsVPBEy2VkUbAQbggMAuDxvvur48tb9vbTLJjtTvGndRRFsyVFEQVFEQVFEQVFEQVERAul0UQW6KIgqKIgIiICFEQfn/HKeRmJYk1kTZ2/aJHZ2uOmcBxaRcatzZfJaVBiTWzPY5tV02c2bHPG2MAcHMLSTpf8AEvSmtc+vxZrWlx+2VGgsL2t3+C0rEIiyoLW4fKH6guETi1xLe0X6k+AKzvmisxXxbYsHPXmmdQxeK1bspDYi1tjoXsdYeWi/TuyETGYfRtY8PYKaANcNzh0Y1Gg08l+Y8Vo5hE6V8TmNN23LS3XLfQd3NfpbYR18Kw8/+HTf5TVpFonsw5dSzyKIiVRFEFRRVARREFRREBVRVBEVUQEREBERARFUERVQoPI6TA6mPEcQkfEQ19VNI05o7ua++UjrLGOwrEDI1z4ZABLIS1j6cNdHlcGNsZbmxIdrxJW/VeC0r5pJjDG57pHEuIuTra/uC+XYJTE3NPF/A1Z34euSd2aY+IvijVXl+P7M4jPTCPoJHSXGbNJT6gB9j95vNx7uS9q2LpXxYbQxSNyvZSwMcNDYiMAi40WDfgFI7fTxfwgfJbRg1ugjA/CCzwyki3wVq4oxxqqlsk3ncu6iqisgRVEEREQERVBEREBVREBERARFUEsllUQSyqIgllx1L8rHO7mk/Bcq6eKSWidzsPeUGDY2wAVXSrsZgp79JIA4Nz5BYuy95HAczYc1peIbaV1Rn+zMjo4RummtJK8cHNjPVYPaupvlpj/FK+Lh8madUjbe6usjhYZJZGRMG98jmtaPM6Lt7H49DVNmEJLmMe0hxBAcHsuC0HXLodSBfgvz/jLXyOY6aaepmz5Wulc5wvoeqzRrBY34b1u3oAq8s9ZBmuDGx3HUscR/qIVYyRfsvk4e2H8Xd7WqoiliWVUVQFLIiCoiiBZVRVARRVBEREBVRVAREQERECy1L0m46aLDpKgEgh7Ggty5gST2cwtfmb236rbV576cW/1PJYXImhNu/rEfVRKYnUvH6PGZKh+efqQGSM5bnrOvmu8nVx01c6/DwXV2gxOojkJDHOu0uLvWAAX0Nge7ibfVdjZ/ZGWaQdN0j5C0Ewxgl7QeMm4RN9ot5A8d7wv0ZG1pZnU8RBDoIHl5eCLdeR4yt006jR4neub4cWtusO+mecdJradTP1eeBtZKxubLSsdoC4Wc8k/hvd7j7NzqvSfQ/slLR1PTOZI1r4nsvMMheND1Yu00XAN32PJbVhez1LSm8MLWvsAZHXfK4c5HkutyvZZrDfv2ezJ8guiuLl67cuTPN+nv+9QzwVsoisxFVFUCyiIgqWRRAVUVQEUVQRERAVUVQEREBERAWE2twgVVN0RcWjpI3lzbZgGu/CTud3Hhv3hZqy6+IG0Tie4fMJrZvXWGsUWHRU8YjhjbGwG9m8TxLjvc48SbkrmJQyBS61UfQK7+Fj1o9h3zasdnA1KyOCPzPcf3dPfY/RRPYhmVVEss11RRVARSyIKiKWQVFFUEVREERVSyAqiICIiAiIgLXttcY+zUwOpc+RjAANSMwLvh9Fn3PABJNgNSTwXn2PONfOHXIhZcM597h4/UIiXfpaxrusHNI0tYtN9N+h8vJc3Sj/dl1KTDo42gNYBpa9tT4lcwiC1jar7qJmZTmIA7yQPiuhgW0IFdDDcZXxvbcG7c5N22IJHC35uS7M1M1ws5rSO4gH5rFz4Cy4fH1HA5hbdccuHkonY9JRY7BMT6aMZtJGgB4+ThyP6rJLNdFURBEVRAUVRBFURBEVRARFEFREQEREBEUcbC6DXtrMTDRHTjtTPDSOVi4jws0k8m24rG07BcjuAPvvb5LHMqn1WITyOblFO0xtF79aU3ueeRjR+bmsrQHR7iN8jreAAaP5T71pEKy5CFC1fRUKshC1ccsZyuy9qxt420+K50CDEUeMGJ1LWDSOT1Urf2S79HtLfEhb+x4IBBuCAQeS0Oqw4PgngGmYPLeTu0PiAth2NxT7RSsdxAAPfqL/qPJZ2hMM6iIqrCIiAiIgIiICIiAoqiAiIgIiIC6OMz5IJDe1xl/iNvkV3liNpfumtO4v18MrlMDTNmaVzYJKh189TLJUkcbO7DfHKAfzLOU7S1rQbXtrbvOpXzTRhrQ0aNaAAOQFlyrRUKI4oFKBUBECgcLg4SDTqkXuOBHA+OnuK4dkG/Z6uam/CfWs9h5cbflLS3wsu8CviFjW1Ec1usLR317Je0kfBRJDa0QIs1xERAREQEREBERAUVUQVERAREQFg9p6J0jYnNcRkkuRrZwtqNPC3mVnFj8Zbdg9r/AElTHdEsGwWC+JJbLkLea13araWmoIulnfa9wyNti+Vw4Mb3d7joPgtFWXNSO4krifW5T1rN5ONvmvIMS2mxOtJHSGhhO6KG5mc06DMdDx4lo5blhJMBjJOcyyuuLl0oLrk2v1Wnu+SpOSForL31mIXF947xu96or14DBhRjLnQTTwuaQLxSBx/DrlBa4jrAfRbBg231XSkCs/4mC4BnjFpI/bbpfwIB5nckXiUTWXsbJi7cqXOzNuLdZvd+0F1cGroqiNssTw9jmhwLTcEbrjz07wRYruVDdWcns/nCuht6IiyXEREBERAREQEREBEUugqIiAiIgLHY0+zBpe7h5aFZFY/Gfu/zD6qY7jVtoMZjoqaWqlPUjbewNi43s1jebiQPO/BePtiMscmNYi89NN/ZYxujYHCzg07mjstHO+9bV6TH/a6ugwoOtG5z6qcjhHHduvgBJ7wtSxm1fM+WR3RUcJ6KNotrlFgBwDW6AnmVz58nzRWJ9f8AX6unh8M5O0b/AC/fkwjsbLWCOIySk3OaUd7iew0m513k93cLcTG10h63SNaOLgWNaONhoPIfBbbCYI2hkLGsabAkkXPeRbUn3/p0amGoNslgHOIe9wu5gLtA0XIcbd/dwWcZt+GvV3W/h/w9bnc+TX8Tq5YHNDXmRoawuD7OaHEfC4F9Oe8LlocahfLHJKHizejcy46NzSdcxOtrXHG3kuPHsVAcY4nbnAueDcucGZA2/ENBIvxJJWAa6y6KxzVedliK3mIerbPVwwmsiayQuwytf6tzj/Z5TYWd3cAe8WP4V6vUaW5Ob/MF4DsxU/bKafDXm5czPCT+GRou238vmF67sXjhrMNp5XG8rWiKW+/PGchJ5kNDvzJhtPWlu8eyuasdLV7S9PRQKq7MREQEREBERAREQFFUQEREBERAWPxo+rHtt+qyCxuOsBiHKRtvkpgeE4zXWqsVrP8AtU0MDDzmvM75kfmWu0c7vsUb2XuyOZzsuY3fd9yRa2+3kV29pKi9HiD93SV7GeUcEbbf/SzGH19NFQw1IpYmMdG17g1kZPVkDLnTU31uvPy21Mzre7a+kf8AXq8HHhvXyzP3aThWJyOe/NPHDljc7rtbZ5uTa1xuvw1sNAdV2Kun6V7y7EoTpwzNaRZugbcd5G7W3mtxrsKpJqmJksAdmEkbQC5oaWDpDfKRbqhwtu6vC66c2zWGj1joRFHEDI8CSTrNOZozEuu0AtJ0HADUlTHFU7zWUZODzRuObpE/n+vs0x2CQndW0+ojNibG7iQ4G50y2HjdYRwNyOdtDf5b16lW7O4ZCOvTMa3q9YyzgdY5RqTpqd50HFdeLZ6hZHY0zJMnUc9zpcxIaHEuDX2Bsd2muivHF1mN6lT+nZObl3HbfdqtLh82Hz0k7y0GQ3sDqw3HVfz1aT3XtvC9P9H8uSoxKmHYEzahg7hK0OFvK/uWjbQy0r6SOrEDsz+jbG50kpc0BzhZ13EWGR27fcLbtiJP6ykv/wBTDad/m0hqvitNrRM+cMs+OKU1HlP1h7xH2R4D5L6XzF2W+A+S+l0OMREQEREBERAREQEuiiCoiICIiAsfjR9UPbb81kFi9oCeiFv22/IqYH5u2ib/AMFXDizFZwf8MD+VZbCDD/RtJ0wBi6F5dd2UWFQTq7uuB71NqaE58cp7aieCsaO9skZ+pA8Vrx28YYxE6kGQM6MMEjAzLbdl6Ldf/fFcGTHa8zWPC2/s9PhctMfzX8azHqztDtCypxOBkZDmtbVPc5oIaXGmeAG3AJAA323uKwG359bD/cu/znr52O6WnJqBSmYvbkje17AWXc5hsDxcbtF99jZd+oca77NM3DppWCR2t22exocXMBBH4gT5HvU1xTTJExHSITbia5cFovb5ptE/pHRltvP7G/2I/wDOauhsj/y0855R/hhcuJYzJUMcH0Ejmujj0Low3LI60btxsMwvflwutcwnaOShY6mkiLhmEgs4Nc0lrdQbEEWAKpTDf4XLrrvbeeJw/wAxW/N05dfZ2MUF8Jox+83+eoW77Dg/0lu3YVEDyvKCF5/XY8+ukhhDCxge02zZibX4gACwJsAOK9L2EiviFe/hG2lpQeF2sJd8QujHWYtET5y4eItWazNZ3Hyx66h7fT9hvst+S5Fxwdhvsj5LkXQ4hERAREQEREBERAUVRAREQEREBdDGh6r8zV31j8bPqT7TfmkDyDbWAQ4pTTP0hrad9DI7g14N4yfe3+Ery7FsEbTVQbK3LHmLHAaZXAEW5C9j717ntrs8cQopINBILSROv2ZW9nwB1b58l5vABisRglGXEYB0csTuqZwzTMP3xbUcvNYZf7d+fwnv5ebfH89eTx8GBnwCUNJgMjTmuxvTDK1rh1stncfiubD9nMRljyRO6JsfVPrGhhdv0IO9cUElTRkxlhljabZdQ9nIX3+FvctjwjaikfAIpJOgex7yOlYDobE6E6FVzZL1runV0cJhx5MnLlnTUqvAsRD3Rvc4OaQCHS23ajS+7isdiGDzRtzzOboA0XfmJ7g0La8b2sjklP2eN8uWNkbXHQODR2nH6cl0cLwGorZQ+QEkXOUizI2g73X0A0v+u5WrkmKc1+jLJhr8WaY+r52Ow1seaslHUhYZTfuHZb4uNvevSPRpRuZRiZ/3lVK+pd4ONm/AX/MtQNM2umZhdK4mmjcJaqdu59juae7eG95N+BXqlLG1oa1os1oDWgaAACwA8lfDE23efH2ZZ7RERjr4e70GDsN9kfJci4qbsM9lvyC5VoyEREBERAREQEREBEUQVERAREQF0MZt0Lr97fLVd9YzaM2pnnuMZN/7xqDW5JeC07a3YWOtcKmGT7NWN1bKL2dbcJMuv5hqOIPDaJalhFw8O9nVcDasE6Ndz7A+F1pqJZ708zr8cq6b1WL4cZgOqKqLQuHf0jeq7v19y64xnA3i/TVkX7ro2utfmB9V60axoFjfUb9fisdPglHKS51LTOIFyTBCSdQN+XmuWeFr/jMx6OiOJv2nr69Xmbto8Gi7EdVVP4B2SMfAX4LI02F4tirRGIW4ZQHf1S1zx7PbkPuC9EoKGCH7mCCO+t44omHyLW3XfAIs4i536hxv46aqa8NSJ3PWfPqW4i9o12jy6MPgWzdPQwiCFthvc52rpHftPPf3DcFkmsA9xX3NiIvYs82sH6rhq8UpQ5kRY/O85RfNvIsNd2+y6JnTnegQdlvsj5L7XzG2wA7gAvpUaCIiAiIgIiICIiAiIgIiICIiAuvX0bZopIX9l7S0+fEc12EQeV4jMaOfoJWdE23VleHuYQBvGXfutYE79bLoS7VhhNgCAN9yc3Dqi3zXr8sLXtLXNa5p0LXAEHxB3rX6z0e4bKcxpWMd3xF0fwabJ1V5XnEu2LS3UNJNwGtI04DMdLLkoMbe4H1Zt2RlOYaG18w0OoO5blP6KaJ26Spb/wCwH4lt1kcL2Do4L3aZrgN9dlcGj90W3nvUdSavPKjakxOs6MAbgS6x15Hu4kC2oXxUbWZhmjyu4W6xI+h94W7Vfoto5Hl4lqGAm+VrxZvIXB08brmi9GVCG5XGeQaaPlNjY33AAKdyaaDHtdI0WIYHXBaXG4NjuLN5B5EFbxstFNWET1FKIIWkOjacwJc11w6ztbaXvYeaz2G7LUVMQYaaJhH4soLv4nXKyyg5UCqIpWEREBERAREQEREBREQVERAREQFERBQoiIBQIiAqiICIiAiIgIiICIiAiIgIiIP/2Q=="/>
          <p:cNvSpPr>
            <a:spLocks noChangeAspect="1" noChangeArrowheads="1"/>
          </p:cNvSpPr>
          <p:nvPr/>
        </p:nvSpPr>
        <p:spPr bwMode="auto">
          <a:xfrm>
            <a:off x="1555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22" name="AutoShape 26" descr="data:image/jpeg;base64,/9j/4AAQSkZJRgABAQAAAQABAAD/2wCEAAkGBg8PDxAOEA8QEBASEBAQFBIQFA8VFRIUFhAVFRgVExUXGygeFxkjGhUZHy8gIycpLCwuFR4xNTwqNSYrLCkBCQoKDgwOGA8PGiwkHiEpLC01Lyw1LCwsKSopKSwsLywvLi8wNSwvLCksNSkpLyksKSksKTU0KS0pLywsLCwsKf/AABEIAQMAwgMBIgACEQEDEQH/xAAcAAEBAAIDAQEAAAAAAAAAAAAAAQUGAwQHAgj/xABFEAABAwIDBAYHBQQIBwAAAAABAAIDBBEFEiEGMUFhEyIyUXGBByNykaGxwRQzQoLRUmKSshUlNHOjs8LwJDVDU2SDov/EABkBAQADAQEAAAAAAAAAAAAAAAABAgMEBf/EAC8RAQACAgAEBAQEBwAAAAAAAAABAgMRBBIhMUFhcbETIpGhMlGB8AUUFSNC0fH/2gAMAwEAAhEDEQA/APcEREBVEQEREBEUQVRFCgwGJ7eYfTPdHJOM7SWuawOcQRwNtxWNf6WMMH45fKM/qtE2pwWlGI1j5cRijzy5ujc1oMZLQbfeDxvZa9/Q+F9a+KxlxcCHHeAOAAmDbeIuua3EUidbn6S6q4LzG+X7vYIPSnhbjbp3M9tjx8rraqapZKxskbg9j2hzXN1DgRcEL85z7N0jxZmMMbfQEtj0/wAVfoTBqVsVPBEy2VkUbAQbggMAuDxvvur48tb9vbTLJjtTvGndRRFsyVFEQVFEQVFEQVFEQVERAul0UQW6KIgqKIgIiICFEQfn/HKeRmJYk1kTZ2/aJHZ2uOmcBxaRcatzZfJaVBiTWzPY5tV02c2bHPG2MAcHMLSTpf8AEvSmtc+vxZrWlx+2VGgsL2t3+C0rEIiyoLW4fKH6guETi1xLe0X6k+AKzvmisxXxbYsHPXmmdQxeK1bspDYi1tjoXsdYeWi/TuyETGYfRtY8PYKaANcNzh0Y1Gg08l+Y8Vo5hE6V8TmNN23LS3XLfQd3NfpbYR18Kw8/+HTf5TVpFonsw5dSzyKIiVRFEFRRVARREFRREBVRVBEVUQEREBERARFUERVQoPI6TA6mPEcQkfEQ19VNI05o7ua++UjrLGOwrEDI1z4ZABLIS1j6cNdHlcGNsZbmxIdrxJW/VeC0r5pJjDG57pHEuIuTra/uC+XYJTE3NPF/A1Z34euSd2aY+IvijVXl+P7M4jPTCPoJHSXGbNJT6gB9j95vNx7uS9q2LpXxYbQxSNyvZSwMcNDYiMAi40WDfgFI7fTxfwgfJbRg1ugjA/CCzwyki3wVq4oxxqqlsk3ncu6iqisgRVEEREQERVBEREBVREBERARFUEsllUQSyqIgllx1L8rHO7mk/Bcq6eKSWidzsPeUGDY2wAVXSrsZgp79JIA4Nz5BYuy95HAczYc1peIbaV1Rn+zMjo4RummtJK8cHNjPVYPaupvlpj/FK+Lh8madUjbe6usjhYZJZGRMG98jmtaPM6Lt7H49DVNmEJLmMe0hxBAcHsuC0HXLodSBfgvz/jLXyOY6aaepmz5Wulc5wvoeqzRrBY34b1u3oAq8s9ZBmuDGx3HUscR/qIVYyRfsvk4e2H8Xd7WqoiliWVUVQFLIiCoiiBZVRVARRVBEREBVRVAREQERECy1L0m46aLDpKgEgh7Ggty5gST2cwtfmb236rbV576cW/1PJYXImhNu/rEfVRKYnUvH6PGZKh+efqQGSM5bnrOvmu8nVx01c6/DwXV2gxOojkJDHOu0uLvWAAX0Nge7ibfVdjZ/ZGWaQdN0j5C0Ewxgl7QeMm4RN9ot5A8d7wv0ZG1pZnU8RBDoIHl5eCLdeR4yt006jR4neub4cWtusO+mecdJradTP1eeBtZKxubLSsdoC4Wc8k/hvd7j7NzqvSfQ/slLR1PTOZI1r4nsvMMheND1Yu00XAN32PJbVhez1LSm8MLWvsAZHXfK4c5HkutyvZZrDfv2ezJ8guiuLl67cuTPN+nv+9QzwVsoisxFVFUCyiIgqWRRAVUVQEUVQRERAVUVQEREBERAWE2twgVVN0RcWjpI3lzbZgGu/CTud3Hhv3hZqy6+IG0Tie4fMJrZvXWGsUWHRU8YjhjbGwG9m8TxLjvc48SbkrmJQyBS61UfQK7+Fj1o9h3zasdnA1KyOCPzPcf3dPfY/RRPYhmVVEss11RRVARSyIKiKWQVFFUEVREERVSyAqiICIiAiIgLXttcY+zUwOpc+RjAANSMwLvh9Fn3PABJNgNSTwXn2PONfOHXIhZcM597h4/UIiXfpaxrusHNI0tYtN9N+h8vJc3Sj/dl1KTDo42gNYBpa9tT4lcwiC1jar7qJmZTmIA7yQPiuhgW0IFdDDcZXxvbcG7c5N22IJHC35uS7M1M1ws5rSO4gH5rFz4Cy4fH1HA5hbdccuHkonY9JRY7BMT6aMZtJGgB4+ThyP6rJLNdFURBEVRAUVRBFURBEVRARFEFREQEREBEUcbC6DXtrMTDRHTjtTPDSOVi4jws0k8m24rG07BcjuAPvvb5LHMqn1WITyOblFO0xtF79aU3ueeRjR+bmsrQHR7iN8jreAAaP5T71pEKy5CFC1fRUKshC1ccsZyuy9qxt420+K50CDEUeMGJ1LWDSOT1Urf2S79HtLfEhb+x4IBBuCAQeS0Oqw4PgngGmYPLeTu0PiAth2NxT7RSsdxAAPfqL/qPJZ2hMM6iIqrCIiAiIgIiICIiAoqiAiIgIiIC6OMz5IJDe1xl/iNvkV3liNpfumtO4v18MrlMDTNmaVzYJKh189TLJUkcbO7DfHKAfzLOU7S1rQbXtrbvOpXzTRhrQ0aNaAAOQFlyrRUKI4oFKBUBECgcLg4SDTqkXuOBHA+OnuK4dkG/Z6uam/CfWs9h5cbflLS3wsu8CviFjW1Ec1usLR317Je0kfBRJDa0QIs1xERAREQEREBERAUVUQVERAREQFg9p6J0jYnNcRkkuRrZwtqNPC3mVnFj8Zbdg9r/AElTHdEsGwWC+JJbLkLea13araWmoIulnfa9wyNti+Vw4Mb3d7joPgtFWXNSO4krifW5T1rN5ONvmvIMS2mxOtJHSGhhO6KG5mc06DMdDx4lo5blhJMBjJOcyyuuLl0oLrk2v1Wnu+SpOSForL31mIXF947xu96or14DBhRjLnQTTwuaQLxSBx/DrlBa4jrAfRbBg231XSkCs/4mC4BnjFpI/bbpfwIB5nckXiUTWXsbJi7cqXOzNuLdZvd+0F1cGroqiNssTw9jmhwLTcEbrjz07wRYruVDdWcns/nCuht6IiyXEREBERAREQEREBEUugqIiAiIgLHY0+zBpe7h5aFZFY/Gfu/zD6qY7jVtoMZjoqaWqlPUjbewNi43s1jebiQPO/BePtiMscmNYi89NN/ZYxujYHCzg07mjstHO+9bV6TH/a6ugwoOtG5z6qcjhHHduvgBJ7wtSxm1fM+WR3RUcJ6KNotrlFgBwDW6AnmVz58nzRWJ9f8AX6unh8M5O0b/AC/fkwjsbLWCOIySk3OaUd7iew0m513k93cLcTG10h63SNaOLgWNaONhoPIfBbbCYI2hkLGsabAkkXPeRbUn3/p0amGoNslgHOIe9wu5gLtA0XIcbd/dwWcZt+GvV3W/h/w9bnc+TX8Tq5YHNDXmRoawuD7OaHEfC4F9Oe8LlocahfLHJKHizejcy46NzSdcxOtrXHG3kuPHsVAcY4nbnAueDcucGZA2/ENBIvxJJWAa6y6KxzVedliK3mIerbPVwwmsiayQuwytf6tzj/Z5TYWd3cAe8WP4V6vUaW5Ob/MF4DsxU/bKafDXm5czPCT+GRou238vmF67sXjhrMNp5XG8rWiKW+/PGchJ5kNDvzJhtPWlu8eyuasdLV7S9PRQKq7MREQEREBERAREQFFUQEREBERAWPxo+rHtt+qyCxuOsBiHKRtvkpgeE4zXWqsVrP8AtU0MDDzmvM75kfmWu0c7vsUb2XuyOZzsuY3fd9yRa2+3kV29pKi9HiD93SV7GeUcEbbf/SzGH19NFQw1IpYmMdG17g1kZPVkDLnTU31uvPy21Mzre7a+kf8AXq8HHhvXyzP3aThWJyOe/NPHDljc7rtbZ5uTa1xuvw1sNAdV2Kun6V7y7EoTpwzNaRZugbcd5G7W3mtxrsKpJqmJksAdmEkbQC5oaWDpDfKRbqhwtu6vC66c2zWGj1joRFHEDI8CSTrNOZozEuu0AtJ0HADUlTHFU7zWUZODzRuObpE/n+vs0x2CQndW0+ojNibG7iQ4G50y2HjdYRwNyOdtDf5b16lW7O4ZCOvTMa3q9YyzgdY5RqTpqd50HFdeLZ6hZHY0zJMnUc9zpcxIaHEuDX2Bsd2muivHF1mN6lT+nZObl3HbfdqtLh82Hz0k7y0GQ3sDqw3HVfz1aT3XtvC9P9H8uSoxKmHYEzahg7hK0OFvK/uWjbQy0r6SOrEDsz+jbG50kpc0BzhZ13EWGR27fcLbtiJP6ykv/wBTDad/m0hqvitNrRM+cMs+OKU1HlP1h7xH2R4D5L6XzF2W+A+S+l0OMREQEREBERAREQEuiiCoiICIiAsfjR9UPbb81kFi9oCeiFv22/IqYH5u2ib/AMFXDizFZwf8MD+VZbCDD/RtJ0wBi6F5dd2UWFQTq7uuB71NqaE58cp7aieCsaO9skZ+pA8Vrx28YYxE6kGQM6MMEjAzLbdl6Ldf/fFcGTHa8zWPC2/s9PhctMfzX8azHqztDtCypxOBkZDmtbVPc5oIaXGmeAG3AJAA323uKwG359bD/cu/znr52O6WnJqBSmYvbkje17AWXc5hsDxcbtF99jZd+oca77NM3DppWCR2t22exocXMBBH4gT5HvU1xTTJExHSITbia5cFovb5ptE/pHRltvP7G/2I/wDOauhsj/y0855R/hhcuJYzJUMcH0Ejmujj0Low3LI60btxsMwvflwutcwnaOShY6mkiLhmEgs4Nc0lrdQbEEWAKpTDf4XLrrvbeeJw/wAxW/N05dfZ2MUF8Jox+83+eoW77Dg/0lu3YVEDyvKCF5/XY8+ukhhDCxge02zZibX4gACwJsAOK9L2EiviFe/hG2lpQeF2sJd8QujHWYtET5y4eItWazNZ3Hyx66h7fT9hvst+S5Fxwdhvsj5LkXQ4hERAREQEREBERAUVRAREQEREBdDGh6r8zV31j8bPqT7TfmkDyDbWAQ4pTTP0hrad9DI7g14N4yfe3+Ery7FsEbTVQbK3LHmLHAaZXAEW5C9j717ntrs8cQopINBILSROv2ZW9nwB1b58l5vABisRglGXEYB0csTuqZwzTMP3xbUcvNYZf7d+fwnv5ebfH89eTx8GBnwCUNJgMjTmuxvTDK1rh1stncfiubD9nMRljyRO6JsfVPrGhhdv0IO9cUElTRkxlhljabZdQ9nIX3+FvctjwjaikfAIpJOgex7yOlYDobE6E6FVzZL1runV0cJhx5MnLlnTUqvAsRD3Rvc4OaQCHS23ajS+7isdiGDzRtzzOboA0XfmJ7g0La8b2sjklP2eN8uWNkbXHQODR2nH6cl0cLwGorZQ+QEkXOUizI2g73X0A0v+u5WrkmKc1+jLJhr8WaY+r52Ow1seaslHUhYZTfuHZb4uNvevSPRpRuZRiZ/3lVK+pd4ONm/AX/MtQNM2umZhdK4mmjcJaqdu59juae7eG95N+BXqlLG1oa1os1oDWgaAACwA8lfDE23efH2ZZ7RERjr4e70GDsN9kfJci4qbsM9lvyC5VoyEREBERAREQEREBEUQVERAREQF0MZt0Lr97fLVd9YzaM2pnnuMZN/7xqDW5JeC07a3YWOtcKmGT7NWN1bKL2dbcJMuv5hqOIPDaJalhFw8O9nVcDasE6Ndz7A+F1pqJZ708zr8cq6b1WL4cZgOqKqLQuHf0jeq7v19y64xnA3i/TVkX7ro2utfmB9V60axoFjfUb9fisdPglHKS51LTOIFyTBCSdQN+XmuWeFr/jMx6OiOJv2nr69Xmbto8Gi7EdVVP4B2SMfAX4LI02F4tirRGIW4ZQHf1S1zx7PbkPuC9EoKGCH7mCCO+t44omHyLW3XfAIs4i536hxv46aqa8NSJ3PWfPqW4i9o12jy6MPgWzdPQwiCFthvc52rpHftPPf3DcFkmsA9xX3NiIvYs82sH6rhq8UpQ5kRY/O85RfNvIsNd2+y6JnTnegQdlvsj5L7XzG2wA7gAvpUaCIiAiIgIiICIiAiIgIiICIiAuvX0bZopIX9l7S0+fEc12EQeV4jMaOfoJWdE23VleHuYQBvGXfutYE79bLoS7VhhNgCAN9yc3Dqi3zXr8sLXtLXNa5p0LXAEHxB3rX6z0e4bKcxpWMd3xF0fwabJ1V5XnEu2LS3UNJNwGtI04DMdLLkoMbe4H1Zt2RlOYaG18w0OoO5blP6KaJ26Spb/wCwH4lt1kcL2Do4L3aZrgN9dlcGj90W3nvUdSavPKjakxOs6MAbgS6x15Hu4kC2oXxUbWZhmjyu4W6xI+h94W7Vfoto5Hl4lqGAm+VrxZvIXB08brmi9GVCG5XGeQaaPlNjY33AAKdyaaDHtdI0WIYHXBaXG4NjuLN5B5EFbxstFNWET1FKIIWkOjacwJc11w6ztbaXvYeaz2G7LUVMQYaaJhH4soLv4nXKyyg5UCqIpWEREBERAREQEREBREQVERAREQFERBQoiIBQIiAqiICIiAiIgIiICIiAiIgIiIP/2Q=="/>
          <p:cNvSpPr>
            <a:spLocks noChangeAspect="1" noChangeArrowheads="1"/>
          </p:cNvSpPr>
          <p:nvPr/>
        </p:nvSpPr>
        <p:spPr bwMode="auto">
          <a:xfrm>
            <a:off x="1555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24" name="AutoShape 28" descr="data:image/jpeg;base64,/9j/4AAQSkZJRgABAQAAAQABAAD/2wCEAAkGBg8PDxAOEA8QEBASEBAQFBIQFA8VFRIUFhAVFRgVExUXGygeFxkjGhUZHy8gIycpLCwuFR4xNTwqNSYrLCkBCQoKDgwOGA8PGiwkHiEpLC01Lyw1LCwsKSopKSwsLywvLi8wNSwvLCksNSkpLyksKSksKTU0KS0pLywsLCwsKf/AABEIAQMAwgMBIgACEQEDEQH/xAAcAAEBAAIDAQEAAAAAAAAAAAAAAQUGAwQHAgj/xABFEAABAwIDBAYHBQQIBwAAAAABAAIDBBEFEiEGMUFhEyIyUXGBByNykaGxwRQzQoLRUmKSshUlNHOjs8LwJDVDU2SDov/EABkBAQADAQEAAAAAAAAAAAAAAAABAgMEBf/EAC8RAQACAgAEBAQEBwAAAAAAAAABAgMRBBIhMUFhcbETIpGhMlGB8AUUFSNC0fH/2gAMAwEAAhEDEQA/APcEREBVEQEREBEUQVRFCgwGJ7eYfTPdHJOM7SWuawOcQRwNtxWNf6WMMH45fKM/qtE2pwWlGI1j5cRijzy5ujc1oMZLQbfeDxvZa9/Q+F9a+KxlxcCHHeAOAAmDbeIuua3EUidbn6S6q4LzG+X7vYIPSnhbjbp3M9tjx8rraqapZKxskbg9j2hzXN1DgRcEL85z7N0jxZmMMbfQEtj0/wAVfoTBqVsVPBEy2VkUbAQbggMAuDxvvur48tb9vbTLJjtTvGndRRFsyVFEQVFEQVFEQVFEQVERAul0UQW6KIgqKIgIiICFEQfn/HKeRmJYk1kTZ2/aJHZ2uOmcBxaRcatzZfJaVBiTWzPY5tV02c2bHPG2MAcHMLSTpf8AEvSmtc+vxZrWlx+2VGgsL2t3+C0rEIiyoLW4fKH6guETi1xLe0X6k+AKzvmisxXxbYsHPXmmdQxeK1bspDYi1tjoXsdYeWi/TuyETGYfRtY8PYKaANcNzh0Y1Gg08l+Y8Vo5hE6V8TmNN23LS3XLfQd3NfpbYR18Kw8/+HTf5TVpFonsw5dSzyKIiVRFEFRRVARREFRREBVRVBEVUQEREBERARFUERVQoPI6TA6mPEcQkfEQ19VNI05o7ua++UjrLGOwrEDI1z4ZABLIS1j6cNdHlcGNsZbmxIdrxJW/VeC0r5pJjDG57pHEuIuTra/uC+XYJTE3NPF/A1Z34euSd2aY+IvijVXl+P7M4jPTCPoJHSXGbNJT6gB9j95vNx7uS9q2LpXxYbQxSNyvZSwMcNDYiMAi40WDfgFI7fTxfwgfJbRg1ugjA/CCzwyki3wVq4oxxqqlsk3ncu6iqisgRVEEREQERVBEREBVREBERARFUEsllUQSyqIgllx1L8rHO7mk/Bcq6eKSWidzsPeUGDY2wAVXSrsZgp79JIA4Nz5BYuy95HAczYc1peIbaV1Rn+zMjo4RummtJK8cHNjPVYPaupvlpj/FK+Lh8madUjbe6usjhYZJZGRMG98jmtaPM6Lt7H49DVNmEJLmMe0hxBAcHsuC0HXLodSBfgvz/jLXyOY6aaepmz5Wulc5wvoeqzRrBY34b1u3oAq8s9ZBmuDGx3HUscR/qIVYyRfsvk4e2H8Xd7WqoiliWVUVQFLIiCoiiBZVRVARRVBEREBVRVAREQERECy1L0m46aLDpKgEgh7Ggty5gST2cwtfmb236rbV576cW/1PJYXImhNu/rEfVRKYnUvH6PGZKh+efqQGSM5bnrOvmu8nVx01c6/DwXV2gxOojkJDHOu0uLvWAAX0Nge7ibfVdjZ/ZGWaQdN0j5C0Ewxgl7QeMm4RN9ot5A8d7wv0ZG1pZnU8RBDoIHl5eCLdeR4yt006jR4neub4cWtusO+mecdJradTP1eeBtZKxubLSsdoC4Wc8k/hvd7j7NzqvSfQ/slLR1PTOZI1r4nsvMMheND1Yu00XAN32PJbVhez1LSm8MLWvsAZHXfK4c5HkutyvZZrDfv2ezJ8guiuLl67cuTPN+nv+9QzwVsoisxFVFUCyiIgqWRRAVUVQEUVQRERAVUVQEREBERAWE2twgVVN0RcWjpI3lzbZgGu/CTud3Hhv3hZqy6+IG0Tie4fMJrZvXWGsUWHRU8YjhjbGwG9m8TxLjvc48SbkrmJQyBS61UfQK7+Fj1o9h3zasdnA1KyOCPzPcf3dPfY/RRPYhmVVEss11RRVARSyIKiKWQVFFUEVREERVSyAqiICIiAiIgLXttcY+zUwOpc+RjAANSMwLvh9Fn3PABJNgNSTwXn2PONfOHXIhZcM597h4/UIiXfpaxrusHNI0tYtN9N+h8vJc3Sj/dl1KTDo42gNYBpa9tT4lcwiC1jar7qJmZTmIA7yQPiuhgW0IFdDDcZXxvbcG7c5N22IJHC35uS7M1M1ws5rSO4gH5rFz4Cy4fH1HA5hbdccuHkonY9JRY7BMT6aMZtJGgB4+ThyP6rJLNdFURBEVRAUVRBFURBEVRARFEFREQEREBEUcbC6DXtrMTDRHTjtTPDSOVi4jws0k8m24rG07BcjuAPvvb5LHMqn1WITyOblFO0xtF79aU3ueeRjR+bmsrQHR7iN8jreAAaP5T71pEKy5CFC1fRUKshC1ccsZyuy9qxt420+K50CDEUeMGJ1LWDSOT1Urf2S79HtLfEhb+x4IBBuCAQeS0Oqw4PgngGmYPLeTu0PiAth2NxT7RSsdxAAPfqL/qPJZ2hMM6iIqrCIiAiIgIiICIiAoqiAiIgIiIC6OMz5IJDe1xl/iNvkV3liNpfumtO4v18MrlMDTNmaVzYJKh189TLJUkcbO7DfHKAfzLOU7S1rQbXtrbvOpXzTRhrQ0aNaAAOQFlyrRUKI4oFKBUBECgcLg4SDTqkXuOBHA+OnuK4dkG/Z6uam/CfWs9h5cbflLS3wsu8CviFjW1Ec1usLR317Je0kfBRJDa0QIs1xERAREQEREBERAUVUQVERAREQFg9p6J0jYnNcRkkuRrZwtqNPC3mVnFj8Zbdg9r/AElTHdEsGwWC+JJbLkLea13araWmoIulnfa9wyNti+Vw4Mb3d7joPgtFWXNSO4krifW5T1rN5ONvmvIMS2mxOtJHSGhhO6KG5mc06DMdDx4lo5blhJMBjJOcyyuuLl0oLrk2v1Wnu+SpOSForL31mIXF947xu96or14DBhRjLnQTTwuaQLxSBx/DrlBa4jrAfRbBg231XSkCs/4mC4BnjFpI/bbpfwIB5nckXiUTWXsbJi7cqXOzNuLdZvd+0F1cGroqiNssTw9jmhwLTcEbrjz07wRYruVDdWcns/nCuht6IiyXEREBERAREQEREBEUugqIiAiIgLHY0+zBpe7h5aFZFY/Gfu/zD6qY7jVtoMZjoqaWqlPUjbewNi43s1jebiQPO/BePtiMscmNYi89NN/ZYxujYHCzg07mjstHO+9bV6TH/a6ugwoOtG5z6qcjhHHduvgBJ7wtSxm1fM+WR3RUcJ6KNotrlFgBwDW6AnmVz58nzRWJ9f8AX6unh8M5O0b/AC/fkwjsbLWCOIySk3OaUd7iew0m513k93cLcTG10h63SNaOLgWNaONhoPIfBbbCYI2hkLGsabAkkXPeRbUn3/p0amGoNslgHOIe9wu5gLtA0XIcbd/dwWcZt+GvV3W/h/w9bnc+TX8Tq5YHNDXmRoawuD7OaHEfC4F9Oe8LlocahfLHJKHizejcy46NzSdcxOtrXHG3kuPHsVAcY4nbnAueDcucGZA2/ENBIvxJJWAa6y6KxzVedliK3mIerbPVwwmsiayQuwytf6tzj/Z5TYWd3cAe8WP4V6vUaW5Ob/MF4DsxU/bKafDXm5czPCT+GRou238vmF67sXjhrMNp5XG8rWiKW+/PGchJ5kNDvzJhtPWlu8eyuasdLV7S9PRQKq7MREQEREBERAREQFFUQEREBERAWPxo+rHtt+qyCxuOsBiHKRtvkpgeE4zXWqsVrP8AtU0MDDzmvM75kfmWu0c7vsUb2XuyOZzsuY3fd9yRa2+3kV29pKi9HiD93SV7GeUcEbbf/SzGH19NFQw1IpYmMdG17g1kZPVkDLnTU31uvPy21Mzre7a+kf8AXq8HHhvXyzP3aThWJyOe/NPHDljc7rtbZ5uTa1xuvw1sNAdV2Kun6V7y7EoTpwzNaRZugbcd5G7W3mtxrsKpJqmJksAdmEkbQC5oaWDpDfKRbqhwtu6vC66c2zWGj1joRFHEDI8CSTrNOZozEuu0AtJ0HADUlTHFU7zWUZODzRuObpE/n+vs0x2CQndW0+ojNibG7iQ4G50y2HjdYRwNyOdtDf5b16lW7O4ZCOvTMa3q9YyzgdY5RqTpqd50HFdeLZ6hZHY0zJMnUc9zpcxIaHEuDX2Bsd2muivHF1mN6lT+nZObl3HbfdqtLh82Hz0k7y0GQ3sDqw3HVfz1aT3XtvC9P9H8uSoxKmHYEzahg7hK0OFvK/uWjbQy0r6SOrEDsz+jbG50kpc0BzhZ13EWGR27fcLbtiJP6ykv/wBTDad/m0hqvitNrRM+cMs+OKU1HlP1h7xH2R4D5L6XzF2W+A+S+l0OMREQEREBERAREQEuiiCoiICIiAsfjR9UPbb81kFi9oCeiFv22/IqYH5u2ib/AMFXDizFZwf8MD+VZbCDD/RtJ0wBi6F5dd2UWFQTq7uuB71NqaE58cp7aieCsaO9skZ+pA8Vrx28YYxE6kGQM6MMEjAzLbdl6Ldf/fFcGTHa8zWPC2/s9PhctMfzX8azHqztDtCypxOBkZDmtbVPc5oIaXGmeAG3AJAA323uKwG359bD/cu/znr52O6WnJqBSmYvbkje17AWXc5hsDxcbtF99jZd+oca77NM3DppWCR2t22exocXMBBH4gT5HvU1xTTJExHSITbia5cFovb5ptE/pHRltvP7G/2I/wDOauhsj/y0855R/hhcuJYzJUMcH0Ejmujj0Low3LI60btxsMwvflwutcwnaOShY6mkiLhmEgs4Nc0lrdQbEEWAKpTDf4XLrrvbeeJw/wAxW/N05dfZ2MUF8Jox+83+eoW77Dg/0lu3YVEDyvKCF5/XY8+ukhhDCxge02zZibX4gACwJsAOK9L2EiviFe/hG2lpQeF2sJd8QujHWYtET5y4eItWazNZ3Hyx66h7fT9hvst+S5Fxwdhvsj5LkXQ4hERAREQEREBERAUVRAREQEREBdDGh6r8zV31j8bPqT7TfmkDyDbWAQ4pTTP0hrad9DI7g14N4yfe3+Ery7FsEbTVQbK3LHmLHAaZXAEW5C9j717ntrs8cQopINBILSROv2ZW9nwB1b58l5vABisRglGXEYB0csTuqZwzTMP3xbUcvNYZf7d+fwnv5ebfH89eTx8GBnwCUNJgMjTmuxvTDK1rh1stncfiubD9nMRljyRO6JsfVPrGhhdv0IO9cUElTRkxlhljabZdQ9nIX3+FvctjwjaikfAIpJOgex7yOlYDobE6E6FVzZL1runV0cJhx5MnLlnTUqvAsRD3Rvc4OaQCHS23ajS+7isdiGDzRtzzOboA0XfmJ7g0La8b2sjklP2eN8uWNkbXHQODR2nH6cl0cLwGorZQ+QEkXOUizI2g73X0A0v+u5WrkmKc1+jLJhr8WaY+r52Ow1seaslHUhYZTfuHZb4uNvevSPRpRuZRiZ/3lVK+pd4ONm/AX/MtQNM2umZhdK4mmjcJaqdu59juae7eG95N+BXqlLG1oa1os1oDWgaAACwA8lfDE23efH2ZZ7RERjr4e70GDsN9kfJci4qbsM9lvyC5VoyEREBERAREQEREBEUQVERAREQF0MZt0Lr97fLVd9YzaM2pnnuMZN/7xqDW5JeC07a3YWOtcKmGT7NWN1bKL2dbcJMuv5hqOIPDaJalhFw8O9nVcDasE6Ndz7A+F1pqJZ708zr8cq6b1WL4cZgOqKqLQuHf0jeq7v19y64xnA3i/TVkX7ro2utfmB9V60axoFjfUb9fisdPglHKS51LTOIFyTBCSdQN+XmuWeFr/jMx6OiOJv2nr69Xmbto8Gi7EdVVP4B2SMfAX4LI02F4tirRGIW4ZQHf1S1zx7PbkPuC9EoKGCH7mCCO+t44omHyLW3XfAIs4i536hxv46aqa8NSJ3PWfPqW4i9o12jy6MPgWzdPQwiCFthvc52rpHftPPf3DcFkmsA9xX3NiIvYs82sH6rhq8UpQ5kRY/O85RfNvIsNd2+y6JnTnegQdlvsj5L7XzG2wA7gAvpUaCIiAiIgIiICIiAiIgIiICIiAuvX0bZopIX9l7S0+fEc12EQeV4jMaOfoJWdE23VleHuYQBvGXfutYE79bLoS7VhhNgCAN9yc3Dqi3zXr8sLXtLXNa5p0LXAEHxB3rX6z0e4bKcxpWMd3xF0fwabJ1V5XnEu2LS3UNJNwGtI04DMdLLkoMbe4H1Zt2RlOYaG18w0OoO5blP6KaJ26Spb/wCwH4lt1kcL2Do4L3aZrgN9dlcGj90W3nvUdSavPKjakxOs6MAbgS6x15Hu4kC2oXxUbWZhmjyu4W6xI+h94W7Vfoto5Hl4lqGAm+VrxZvIXB08brmi9GVCG5XGeQaaPlNjY33AAKdyaaDHtdI0WIYHXBaXG4NjuLN5B5EFbxstFNWET1FKIIWkOjacwJc11w6ztbaXvYeaz2G7LUVMQYaaJhH4soLv4nXKyyg5UCqIpWEREBERAREQEREBREQVERAREQFERBQoiIBQIiAqiICIiAiIgIiICIiAiIgIiIP/2Q=="/>
          <p:cNvSpPr>
            <a:spLocks noChangeAspect="1" noChangeArrowheads="1"/>
          </p:cNvSpPr>
          <p:nvPr/>
        </p:nvSpPr>
        <p:spPr bwMode="auto">
          <a:xfrm>
            <a:off x="1555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26" name="AutoShape 30" descr="data:image/jpeg;base64,/9j/4AAQSkZJRgABAQAAAQABAAD/2wCEAAkGBg8PDxAOEA8QEBASEBAQFBIQFA8VFRIUFhAVFRgVExUXGygeFxkjGhUZHy8gIycpLCwuFR4xNTwqNSYrLCkBCQoKDgwOGA8PGiwkHiEpLC01Lyw1LCwsKSopKSwsLywvLi8wNSwvLCksNSkpLyksKSksKTU0KS0pLywsLCwsKf/AABEIAQMAwgMBIgACEQEDEQH/xAAcAAEBAAIDAQEAAAAAAAAAAAAAAQUGAwQHAgj/xABFEAABAwIDBAYHBQQIBwAAAAABAAIDBBEFEiEGMUFhEyIyUXGBByNykaGxwRQzQoLRUmKSshUlNHOjs8LwJDVDU2SDov/EABkBAQADAQEAAAAAAAAAAAAAAAABAgMEBf/EAC8RAQACAgAEBAQEBwAAAAAAAAABAgMRBBIhMUFhcbETIpGhMlGB8AUUFSNC0fH/2gAMAwEAAhEDEQA/APcEREBVEQEREBEUQVRFCgwGJ7eYfTPdHJOM7SWuawOcQRwNtxWNf6WMMH45fKM/qtE2pwWlGI1j5cRijzy5ujc1oMZLQbfeDxvZa9/Q+F9a+KxlxcCHHeAOAAmDbeIuua3EUidbn6S6q4LzG+X7vYIPSnhbjbp3M9tjx8rraqapZKxskbg9j2hzXN1DgRcEL85z7N0jxZmMMbfQEtj0/wAVfoTBqVsVPBEy2VkUbAQbggMAuDxvvur48tb9vbTLJjtTvGndRRFsyVFEQVFEQVFEQVFEQVERAul0UQW6KIgqKIgIiICFEQfn/HKeRmJYk1kTZ2/aJHZ2uOmcBxaRcatzZfJaVBiTWzPY5tV02c2bHPG2MAcHMLSTpf8AEvSmtc+vxZrWlx+2VGgsL2t3+C0rEIiyoLW4fKH6guETi1xLe0X6k+AKzvmisxXxbYsHPXmmdQxeK1bspDYi1tjoXsdYeWi/TuyETGYfRtY8PYKaANcNzh0Y1Gg08l+Y8Vo5hE6V8TmNN23LS3XLfQd3NfpbYR18Kw8/+HTf5TVpFonsw5dSzyKIiVRFEFRRVARREFRREBVRVBEVUQEREBERARFUERVQoPI6TA6mPEcQkfEQ19VNI05o7ua++UjrLGOwrEDI1z4ZABLIS1j6cNdHlcGNsZbmxIdrxJW/VeC0r5pJjDG57pHEuIuTra/uC+XYJTE3NPF/A1Z34euSd2aY+IvijVXl+P7M4jPTCPoJHSXGbNJT6gB9j95vNx7uS9q2LpXxYbQxSNyvZSwMcNDYiMAi40WDfgFI7fTxfwgfJbRg1ugjA/CCzwyki3wVq4oxxqqlsk3ncu6iqisgRVEEREQERVBEREBVREBERARFUEsllUQSyqIgllx1L8rHO7mk/Bcq6eKSWidzsPeUGDY2wAVXSrsZgp79JIA4Nz5BYuy95HAczYc1peIbaV1Rn+zMjo4RummtJK8cHNjPVYPaupvlpj/FK+Lh8madUjbe6usjhYZJZGRMG98jmtaPM6Lt7H49DVNmEJLmMe0hxBAcHsuC0HXLodSBfgvz/jLXyOY6aaepmz5Wulc5wvoeqzRrBY34b1u3oAq8s9ZBmuDGx3HUscR/qIVYyRfsvk4e2H8Xd7WqoiliWVUVQFLIiCoiiBZVRVARRVBEREBVRVAREQERECy1L0m46aLDpKgEgh7Ggty5gST2cwtfmb236rbV576cW/1PJYXImhNu/rEfVRKYnUvH6PGZKh+efqQGSM5bnrOvmu8nVx01c6/DwXV2gxOojkJDHOu0uLvWAAX0Nge7ibfVdjZ/ZGWaQdN0j5C0Ewxgl7QeMm4RN9ot5A8d7wv0ZG1pZnU8RBDoIHl5eCLdeR4yt006jR4neub4cWtusO+mecdJradTP1eeBtZKxubLSsdoC4Wc8k/hvd7j7NzqvSfQ/slLR1PTOZI1r4nsvMMheND1Yu00XAN32PJbVhez1LSm8MLWvsAZHXfK4c5HkutyvZZrDfv2ezJ8guiuLl67cuTPN+nv+9QzwVsoisxFVFUCyiIgqWRRAVUVQEUVQRERAVUVQEREBERAWE2twgVVN0RcWjpI3lzbZgGu/CTud3Hhv3hZqy6+IG0Tie4fMJrZvXWGsUWHRU8YjhjbGwG9m8TxLjvc48SbkrmJQyBS61UfQK7+Fj1o9h3zasdnA1KyOCPzPcf3dPfY/RRPYhmVVEss11RRVARSyIKiKWQVFFUEVREERVSyAqiICIiAiIgLXttcY+zUwOpc+RjAANSMwLvh9Fn3PABJNgNSTwXn2PONfOHXIhZcM597h4/UIiXfpaxrusHNI0tYtN9N+h8vJc3Sj/dl1KTDo42gNYBpa9tT4lcwiC1jar7qJmZTmIA7yQPiuhgW0IFdDDcZXxvbcG7c5N22IJHC35uS7M1M1ws5rSO4gH5rFz4Cy4fH1HA5hbdccuHkonY9JRY7BMT6aMZtJGgB4+ThyP6rJLNdFURBEVRAUVRBFURBEVRARFEFREQEREBEUcbC6DXtrMTDRHTjtTPDSOVi4jws0k8m24rG07BcjuAPvvb5LHMqn1WITyOblFO0xtF79aU3ueeRjR+bmsrQHR7iN8jreAAaP5T71pEKy5CFC1fRUKshC1ccsZyuy9qxt420+K50CDEUeMGJ1LWDSOT1Urf2S79HtLfEhb+x4IBBuCAQeS0Oqw4PgngGmYPLeTu0PiAth2NxT7RSsdxAAPfqL/qPJZ2hMM6iIqrCIiAiIgIiICIiAoqiAiIgIiIC6OMz5IJDe1xl/iNvkV3liNpfumtO4v18MrlMDTNmaVzYJKh189TLJUkcbO7DfHKAfzLOU7S1rQbXtrbvOpXzTRhrQ0aNaAAOQFlyrRUKI4oFKBUBECgcLg4SDTqkXuOBHA+OnuK4dkG/Z6uam/CfWs9h5cbflLS3wsu8CviFjW1Ec1usLR317Je0kfBRJDa0QIs1xERAREQEREBERAUVUQVERAREQFg9p6J0jYnNcRkkuRrZwtqNPC3mVnFj8Zbdg9r/AElTHdEsGwWC+JJbLkLea13araWmoIulnfa9wyNti+Vw4Mb3d7joPgtFWXNSO4krifW5T1rN5ONvmvIMS2mxOtJHSGhhO6KG5mc06DMdDx4lo5blhJMBjJOcyyuuLl0oLrk2v1Wnu+SpOSForL31mIXF947xu96or14DBhRjLnQTTwuaQLxSBx/DrlBa4jrAfRbBg231XSkCs/4mC4BnjFpI/bbpfwIB5nckXiUTWXsbJi7cqXOzNuLdZvd+0F1cGroqiNssTw9jmhwLTcEbrjz07wRYruVDdWcns/nCuht6IiyXEREBERAREQEREBEUugqIiAiIgLHY0+zBpe7h5aFZFY/Gfu/zD6qY7jVtoMZjoqaWqlPUjbewNi43s1jebiQPO/BePtiMscmNYi89NN/ZYxujYHCzg07mjstHO+9bV6TH/a6ugwoOtG5z6qcjhHHduvgBJ7wtSxm1fM+WR3RUcJ6KNotrlFgBwDW6AnmVz58nzRWJ9f8AX6unh8M5O0b/AC/fkwjsbLWCOIySk3OaUd7iew0m513k93cLcTG10h63SNaOLgWNaONhoPIfBbbCYI2hkLGsabAkkXPeRbUn3/p0amGoNslgHOIe9wu5gLtA0XIcbd/dwWcZt+GvV3W/h/w9bnc+TX8Tq5YHNDXmRoawuD7OaHEfC4F9Oe8LlocahfLHJKHizejcy46NzSdcxOtrXHG3kuPHsVAcY4nbnAueDcucGZA2/ENBIvxJJWAa6y6KxzVedliK3mIerbPVwwmsiayQuwytf6tzj/Z5TYWd3cAe8WP4V6vUaW5Ob/MF4DsxU/bKafDXm5czPCT+GRou238vmF67sXjhrMNp5XG8rWiKW+/PGchJ5kNDvzJhtPWlu8eyuasdLV7S9PRQKq7MREQEREBERAREQFFUQEREBERAWPxo+rHtt+qyCxuOsBiHKRtvkpgeE4zXWqsVrP8AtU0MDDzmvM75kfmWu0c7vsUb2XuyOZzsuY3fd9yRa2+3kV29pKi9HiD93SV7GeUcEbbf/SzGH19NFQw1IpYmMdG17g1kZPVkDLnTU31uvPy21Mzre7a+kf8AXq8HHhvXyzP3aThWJyOe/NPHDljc7rtbZ5uTa1xuvw1sNAdV2Kun6V7y7EoTpwzNaRZugbcd5G7W3mtxrsKpJqmJksAdmEkbQC5oaWDpDfKRbqhwtu6vC66c2zWGj1joRFHEDI8CSTrNOZozEuu0AtJ0HADUlTHFU7zWUZODzRuObpE/n+vs0x2CQndW0+ojNibG7iQ4G50y2HjdYRwNyOdtDf5b16lW7O4ZCOvTMa3q9YyzgdY5RqTpqd50HFdeLZ6hZHY0zJMnUc9zpcxIaHEuDX2Bsd2muivHF1mN6lT+nZObl3HbfdqtLh82Hz0k7y0GQ3sDqw3HVfz1aT3XtvC9P9H8uSoxKmHYEzahg7hK0OFvK/uWjbQy0r6SOrEDsz+jbG50kpc0BzhZ13EWGR27fcLbtiJP6ykv/wBTDad/m0hqvitNrRM+cMs+OKU1HlP1h7xH2R4D5L6XzF2W+A+S+l0OMREQEREBERAREQEuiiCoiICIiAsfjR9UPbb81kFi9oCeiFv22/IqYH5u2ib/AMFXDizFZwf8MD+VZbCDD/RtJ0wBi6F5dd2UWFQTq7uuB71NqaE58cp7aieCsaO9skZ+pA8Vrx28YYxE6kGQM6MMEjAzLbdl6Ldf/fFcGTHa8zWPC2/s9PhctMfzX8azHqztDtCypxOBkZDmtbVPc5oIaXGmeAG3AJAA323uKwG359bD/cu/znr52O6WnJqBSmYvbkje17AWXc5hsDxcbtF99jZd+oca77NM3DppWCR2t22exocXMBBH4gT5HvU1xTTJExHSITbia5cFovb5ptE/pHRltvP7G/2I/wDOauhsj/y0855R/hhcuJYzJUMcH0Ejmujj0Low3LI60btxsMwvflwutcwnaOShY6mkiLhmEgs4Nc0lrdQbEEWAKpTDf4XLrrvbeeJw/wAxW/N05dfZ2MUF8Jox+83+eoW77Dg/0lu3YVEDyvKCF5/XY8+ukhhDCxge02zZibX4gACwJsAOK9L2EiviFe/hG2lpQeF2sJd8QujHWYtET5y4eItWazNZ3Hyx66h7fT9hvst+S5Fxwdhvsj5LkXQ4hERAREQEREBERAUVRAREQEREBdDGh6r8zV31j8bPqT7TfmkDyDbWAQ4pTTP0hrad9DI7g14N4yfe3+Ery7FsEbTVQbK3LHmLHAaZXAEW5C9j717ntrs8cQopINBILSROv2ZW9nwB1b58l5vABisRglGXEYB0csTuqZwzTMP3xbUcvNYZf7d+fwnv5ebfH89eTx8GBnwCUNJgMjTmuxvTDK1rh1stncfiubD9nMRljyRO6JsfVPrGhhdv0IO9cUElTRkxlhljabZdQ9nIX3+FvctjwjaikfAIpJOgex7yOlYDobE6E6FVzZL1runV0cJhx5MnLlnTUqvAsRD3Rvc4OaQCHS23ajS+7isdiGDzRtzzOboA0XfmJ7g0La8b2sjklP2eN8uWNkbXHQODR2nH6cl0cLwGorZQ+QEkXOUizI2g73X0A0v+u5WrkmKc1+jLJhr8WaY+r52Ow1seaslHUhYZTfuHZb4uNvevSPRpRuZRiZ/3lVK+pd4ONm/AX/MtQNM2umZhdK4mmjcJaqdu59juae7eG95N+BXqlLG1oa1os1oDWgaAACwA8lfDE23efH2ZZ7RERjr4e70GDsN9kfJci4qbsM9lvyC5VoyEREBERAREQEREBEUQVERAREQF0MZt0Lr97fLVd9YzaM2pnnuMZN/7xqDW5JeC07a3YWOtcKmGT7NWN1bKL2dbcJMuv5hqOIPDaJalhFw8O9nVcDasE6Ndz7A+F1pqJZ708zr8cq6b1WL4cZgOqKqLQuHf0jeq7v19y64xnA3i/TVkX7ro2utfmB9V60axoFjfUb9fisdPglHKS51LTOIFyTBCSdQN+XmuWeFr/jMx6OiOJv2nr69Xmbto8Gi7EdVVP4B2SMfAX4LI02F4tirRGIW4ZQHf1S1zx7PbkPuC9EoKGCH7mCCO+t44omHyLW3XfAIs4i536hxv46aqa8NSJ3PWfPqW4i9o12jy6MPgWzdPQwiCFthvc52rpHftPPf3DcFkmsA9xX3NiIvYs82sH6rhq8UpQ5kRY/O85RfNvIsNd2+y6JnTnegQdlvsj5L7XzG2wA7gAvpUaCIiAiIgIiICIiAiIgIiICIiAuvX0bZopIX9l7S0+fEc12EQeV4jMaOfoJWdE23VleHuYQBvGXfutYE79bLoS7VhhNgCAN9yc3Dqi3zXr8sLXtLXNa5p0LXAEHxB3rX6z0e4bKcxpWMd3xF0fwabJ1V5XnEu2LS3UNJNwGtI04DMdLLkoMbe4H1Zt2RlOYaG18w0OoO5blP6KaJ26Spb/wCwH4lt1kcL2Do4L3aZrgN9dlcGj90W3nvUdSavPKjakxOs6MAbgS6x15Hu4kC2oXxUbWZhmjyu4W6xI+h94W7Vfoto5Hl4lqGAm+VrxZvIXB08brmi9GVCG5XGeQaaPlNjY33AAKdyaaDHtdI0WIYHXBaXG4NjuLN5B5EFbxstFNWET1FKIIWkOjacwJc11w6ztbaXvYeaz2G7LUVMQYaaJhH4soLv4nXKyyg5UCqIpWEREBERAREQEREBREQVERAREQFERBQoiIBQIiAqiICIiAiIgIiICIiAiIgIiIP/2Q=="/>
          <p:cNvSpPr>
            <a:spLocks noChangeAspect="1" noChangeArrowheads="1"/>
          </p:cNvSpPr>
          <p:nvPr/>
        </p:nvSpPr>
        <p:spPr bwMode="auto">
          <a:xfrm>
            <a:off x="1555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0722" name="Picture 2" descr="http://opilcovorano.cz/wp-content/uploads/2013/04/301-1.jpg"/>
          <p:cNvPicPr>
            <a:picLocks noChangeAspect="1" noChangeArrowheads="1"/>
          </p:cNvPicPr>
          <p:nvPr/>
        </p:nvPicPr>
        <p:blipFill>
          <a:blip r:embed="rId3" cstate="print"/>
          <a:srcRect/>
          <a:stretch>
            <a:fillRect/>
          </a:stretch>
        </p:blipFill>
        <p:spPr bwMode="auto">
          <a:xfrm>
            <a:off x="6429388" y="785794"/>
            <a:ext cx="1629296" cy="2214578"/>
          </a:xfrm>
          <a:prstGeom prst="rect">
            <a:avLst/>
          </a:prstGeom>
          <a:noFill/>
        </p:spPr>
      </p:pic>
      <p:pic>
        <p:nvPicPr>
          <p:cNvPr id="30724" name="Picture 4" descr="http://www.upb.cz/imageResize/index/cachaca-velho2.jpg"/>
          <p:cNvPicPr>
            <a:picLocks noChangeAspect="1" noChangeArrowheads="1"/>
          </p:cNvPicPr>
          <p:nvPr/>
        </p:nvPicPr>
        <p:blipFill>
          <a:blip r:embed="rId4"/>
          <a:srcRect/>
          <a:stretch>
            <a:fillRect/>
          </a:stretch>
        </p:blipFill>
        <p:spPr bwMode="auto">
          <a:xfrm>
            <a:off x="1500166" y="3786190"/>
            <a:ext cx="2824152" cy="2457137"/>
          </a:xfrm>
          <a:prstGeom prst="rect">
            <a:avLst/>
          </a:prstGeom>
          <a:noFill/>
        </p:spPr>
      </p:pic>
      <p:pic>
        <p:nvPicPr>
          <p:cNvPr id="30726" name="Picture 6" descr="http://cdn.nuvemshop.com.br/stores/045/415/products/DSC03562-480-0.jpg"/>
          <p:cNvPicPr>
            <a:picLocks noChangeAspect="1" noChangeArrowheads="1"/>
          </p:cNvPicPr>
          <p:nvPr/>
        </p:nvPicPr>
        <p:blipFill>
          <a:blip r:embed="rId5" cstate="print"/>
          <a:srcRect/>
          <a:stretch>
            <a:fillRect/>
          </a:stretch>
        </p:blipFill>
        <p:spPr bwMode="auto">
          <a:xfrm>
            <a:off x="5000628" y="3500438"/>
            <a:ext cx="1741683" cy="264320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latin typeface="Arial" pitchFamily="34" charset="0"/>
                <a:cs typeface="Arial" pitchFamily="34" charset="0"/>
              </a:rPr>
              <a:t>Absinth</a:t>
            </a:r>
            <a:endParaRPr lang="cs-CZ"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b="1" dirty="0" smtClean="0">
                <a:latin typeface="Arial" pitchFamily="34" charset="0"/>
                <a:cs typeface="Arial" pitchFamily="34" charset="0"/>
              </a:rPr>
              <a:t>Základní surovina: </a:t>
            </a:r>
            <a:r>
              <a:rPr lang="cs-CZ" sz="2400" dirty="0">
                <a:latin typeface="Arial" pitchFamily="34" charset="0"/>
                <a:cs typeface="Arial" pitchFamily="34" charset="0"/>
              </a:rPr>
              <a:t>Pelyněk pravý, který je nejen zdrojem chuťových vlastností nápoje, ale také zdrojem obávaného </a:t>
            </a:r>
            <a:r>
              <a:rPr lang="cs-CZ" sz="2400" dirty="0" smtClean="0">
                <a:latin typeface="Arial" pitchFamily="34" charset="0"/>
                <a:cs typeface="Arial" pitchFamily="34" charset="0"/>
              </a:rPr>
              <a:t>Thujonu</a:t>
            </a:r>
          </a:p>
          <a:p>
            <a:pPr>
              <a:buNone/>
            </a:pPr>
            <a:r>
              <a:rPr lang="cs-CZ" sz="2400" b="1" dirty="0" smtClean="0">
                <a:latin typeface="Arial" pitchFamily="34" charset="0"/>
                <a:cs typeface="Arial" pitchFamily="34" charset="0"/>
              </a:rPr>
              <a:t>Postup výroby: </a:t>
            </a:r>
          </a:p>
          <a:p>
            <a:pPr marL="457200" indent="-457200">
              <a:buFont typeface="+mj-lt"/>
              <a:buAutoNum type="arabicPeriod"/>
            </a:pPr>
            <a:r>
              <a:rPr lang="cs-CZ" sz="2400" b="1" dirty="0" smtClean="0">
                <a:latin typeface="Arial" pitchFamily="34" charset="0"/>
                <a:cs typeface="Arial" pitchFamily="34" charset="0"/>
              </a:rPr>
              <a:t>Macerování pelyňku a jiných sušených bylin</a:t>
            </a:r>
          </a:p>
          <a:p>
            <a:pPr marL="457200" indent="-457200">
              <a:buFont typeface="+mj-lt"/>
              <a:buAutoNum type="arabicPeriod"/>
            </a:pPr>
            <a:r>
              <a:rPr lang="cs-CZ" sz="2400" b="1" dirty="0" smtClean="0">
                <a:latin typeface="Arial" pitchFamily="34" charset="0"/>
                <a:cs typeface="Arial" pitchFamily="34" charset="0"/>
              </a:rPr>
              <a:t>Destilace macerátu</a:t>
            </a:r>
          </a:p>
          <a:p>
            <a:pPr marL="457200" indent="-457200">
              <a:buFont typeface="+mj-lt"/>
              <a:buAutoNum type="arabicPeriod"/>
            </a:pPr>
            <a:r>
              <a:rPr lang="cs-CZ" sz="2400" b="1" dirty="0" smtClean="0">
                <a:latin typeface="Arial" pitchFamily="34" charset="0"/>
                <a:cs typeface="Arial" pitchFamily="34" charset="0"/>
              </a:rPr>
              <a:t>Přidání pelyňku (obvykle Artemisia pontica) a ostatních bylin k bezbarvému destilátu</a:t>
            </a:r>
          </a:p>
          <a:p>
            <a:pPr>
              <a:buNone/>
            </a:pPr>
            <a:endParaRPr lang="cs-CZ" sz="2400" dirty="0" smtClean="0">
              <a:latin typeface="Arial" pitchFamily="34" charset="0"/>
              <a:cs typeface="Arial" pitchFamily="34" charset="0"/>
            </a:endParaRPr>
          </a:p>
          <a:p>
            <a:pPr>
              <a:buNone/>
            </a:pPr>
            <a:endParaRPr lang="cs-CZ"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1. Macerování pelyňku a jiných sušených bylin</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	Macerát je rostlinný výluh za studena (30 minut až několik dní starý).</a:t>
            </a:r>
          </a:p>
          <a:p>
            <a:pPr>
              <a:buNone/>
            </a:pPr>
            <a:r>
              <a:rPr lang="cs-CZ" sz="2400" dirty="0" smtClean="0">
                <a:latin typeface="Arial" pitchFamily="34" charset="0"/>
                <a:cs typeface="Arial" pitchFamily="34" charset="0"/>
              </a:rPr>
              <a:t>	Macerát pelyňkových bylin má zelenohnědou barvu, aromatickou vůni jako všechny byliny druhu Artemisia a připomíná složené byliny jako je heřmánek. Chuť je lehce štiplavá, silně hořká a kafrová.</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Arial" pitchFamily="34" charset="0"/>
                <a:cs typeface="Arial" pitchFamily="34" charset="0"/>
              </a:rPr>
              <a:t>Destilát</a:t>
            </a:r>
            <a:endParaRPr lang="cs-CZ"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b="1" dirty="0" smtClean="0">
                <a:latin typeface="Arial" pitchFamily="34" charset="0"/>
                <a:cs typeface="Arial" pitchFamily="34" charset="0"/>
              </a:rPr>
              <a:t>Destilát</a:t>
            </a:r>
            <a:r>
              <a:rPr lang="cs-CZ" sz="2400" dirty="0" smtClean="0">
                <a:latin typeface="Arial" pitchFamily="34" charset="0"/>
                <a:cs typeface="Arial" pitchFamily="34" charset="0"/>
              </a:rPr>
              <a:t> – z latinského distillo ( dis – oddělit, tillo – po kapkách), je silný alkoholický nápoj</a:t>
            </a:r>
            <a:r>
              <a:rPr lang="cs-CZ" sz="2400" dirty="0" smtClean="0">
                <a:latin typeface="Arial" pitchFamily="34" charset="0"/>
                <a:cs typeface="Arial" pitchFamily="34" charset="0"/>
              </a:rPr>
              <a:t>.</a:t>
            </a:r>
          </a:p>
          <a:p>
            <a:pPr>
              <a:buNone/>
            </a:pPr>
            <a:r>
              <a:rPr lang="cs-CZ" sz="2400" dirty="0" smtClean="0">
                <a:latin typeface="Arial" pitchFamily="34" charset="0"/>
                <a:cs typeface="Arial" pitchFamily="34" charset="0"/>
              </a:rPr>
              <a:t> </a:t>
            </a:r>
          </a:p>
          <a:p>
            <a:pPr>
              <a:buNone/>
            </a:pPr>
            <a:r>
              <a:rPr lang="cs-CZ" sz="2400" dirty="0" smtClean="0">
                <a:latin typeface="Arial" pitchFamily="34" charset="0"/>
                <a:cs typeface="Arial" pitchFamily="34" charset="0"/>
              </a:rPr>
              <a:t>Na </a:t>
            </a:r>
            <a:r>
              <a:rPr lang="cs-CZ" sz="2400" dirty="0" smtClean="0">
                <a:latin typeface="Arial" pitchFamily="34" charset="0"/>
                <a:cs typeface="Arial" pitchFamily="34" charset="0"/>
              </a:rPr>
              <a:t>jeho výrobu se používá ovoce, obilí a rostliny, nebo jejich částí  obsahující sacharidy.</a:t>
            </a:r>
            <a:endParaRPr lang="cs-CZ" sz="24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2. Destilace macerátu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	Následná destilace macerátu vyústí v destilát, který je zredukován z hořkých směsí, které jsou relativně netěkavé. Destilace je prováděna v destilačním přístroji s velmi plochou helmou pomalu zahřívanou ve vodě nebo parní lázní, aby se zabránilo převaření, které má negativní vliv na kvalitu výrobku. Destilační proces je obvykle zastaven, když je dosaženo 60% objemu alkoholu.</a:t>
            </a:r>
            <a:r>
              <a:rPr lang="cs-CZ" sz="2400" dirty="0" smtClean="0"/>
              <a:t> </a:t>
            </a:r>
            <a:r>
              <a:rPr lang="cs-CZ" sz="2400" dirty="0" smtClean="0">
                <a:latin typeface="Arial" pitchFamily="34" charset="0"/>
                <a:cs typeface="Arial" pitchFamily="34" charset="0"/>
              </a:rPr>
              <a:t>Destilace absinthu by nikdy neměla být dovedena až do konce, protože chuť výrobku by byla příliš silná a méně jemná. Proto jsou pro výrobu vysoce kvalitního absinthu použity pouze hlavní části (srdce).</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3. Přidání pelyňku a ostatních bylin</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dirty="0" smtClean="0"/>
              <a:t>	</a:t>
            </a:r>
            <a:r>
              <a:rPr lang="cs-CZ" sz="2400" dirty="0" smtClean="0">
                <a:latin typeface="Arial" pitchFamily="34" charset="0"/>
                <a:cs typeface="Arial" pitchFamily="34" charset="0"/>
              </a:rPr>
              <a:t>Přidání pelyňku (obvykle Artemisia pontica) a ostatních bylin k bezbarvému destilátu - To se dělá, aby se docílilo charakteristického zeleného zbarvení chlorofylem a dosáhlo jemně hořké chuti, a také aby se extrahovaly jiné aromatické látky. Protože chlorofyl se snadno denaturuje světlem a teplem, charakteristická barva tradičně vyrobeného absinthu je zelenožlutá. Poté je nápoj zředěn vodou až je dosaženo pitelné úrovně.</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Odlišnosti podle země výroby</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fontScale="92500" lnSpcReduction="10000"/>
          </a:bodyPr>
          <a:lstStyle/>
          <a:p>
            <a:pPr>
              <a:buNone/>
            </a:pPr>
            <a:r>
              <a:rPr lang="cs-CZ" sz="2400" dirty="0" smtClean="0">
                <a:latin typeface="Arial" pitchFamily="34" charset="0"/>
                <a:cs typeface="Arial" pitchFamily="34" charset="0"/>
              </a:rPr>
              <a:t>	Složení bylin použitých spolu s pelyňkem se liší recept od receptu. Pro zlepšení chuti nebo pro dodání barvy se přidával anýz, badyán, meduňka, yzop, jalovec, muškátový oříšek, rozrazil, kořen anděliky, meduňka, koriandr, heřmánek nebo petržel. Každá země vyrábí svůj vlastní typ absinthu. Například v České republice byla přidána máta peprná, ale ne anýz ani fenykl. Ve Švýcarsku se přidávala meduňka, yzop nebo kořen anděliky ke švýcarskému alpském pelyňku, což je hodnotná surovina vzhledem ke své silné vůni, zatímco ve Francii byl přidáván koriandr.</a:t>
            </a:r>
          </a:p>
          <a:p>
            <a:pPr>
              <a:buNone/>
            </a:pPr>
            <a:r>
              <a:rPr lang="cs-CZ" sz="2400" dirty="0" smtClean="0">
                <a:latin typeface="Arial" pitchFamily="34" charset="0"/>
                <a:cs typeface="Arial" pitchFamily="34" charset="0"/>
              </a:rPr>
              <a:t>	Protože silice z různých bylin mohou být uchovávány pouze v roztoku s vysokou koncentrací alkoholu, způsobuje přidání vody sražení viditelné jako matné zakalení absinthu. Tento fenomén se nazývá efekt </a:t>
            </a:r>
            <a:r>
              <a:rPr lang="cs-CZ" sz="2400" i="1" dirty="0" smtClean="0">
                <a:latin typeface="Arial" pitchFamily="34" charset="0"/>
                <a:cs typeface="Arial" pitchFamily="34" charset="0"/>
              </a:rPr>
              <a:t>louche</a:t>
            </a:r>
            <a:r>
              <a:rPr lang="cs-CZ" sz="2400" dirty="0" smtClean="0">
                <a:latin typeface="Arial" pitchFamily="34" charset="0"/>
                <a:cs typeface="Arial" pitchFamily="34" charset="0"/>
              </a:rPr>
              <a:t>.</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Thujon a jeho obsah v absinthu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lnSpcReduction="10000"/>
          </a:bodyPr>
          <a:lstStyle/>
          <a:p>
            <a:pPr>
              <a:buNone/>
            </a:pPr>
            <a:r>
              <a:rPr lang="cs-CZ" sz="2400" dirty="0" smtClean="0">
                <a:latin typeface="Arial" pitchFamily="34" charset="0"/>
                <a:cs typeface="Arial" pitchFamily="34" charset="0"/>
              </a:rPr>
              <a:t>	Thujon je éterický olej, který se přirozeně vyskytuje v mnoha rostlinách, jako například šalvěj, koriandr nebo estragon. Pelyněk pravý (</a:t>
            </a:r>
            <a:r>
              <a:rPr lang="cs-CZ" sz="2400" i="1" dirty="0" smtClean="0">
                <a:latin typeface="Arial" pitchFamily="34" charset="0"/>
                <a:cs typeface="Arial" pitchFamily="34" charset="0"/>
              </a:rPr>
              <a:t>Artemisia absinthium L.</a:t>
            </a:r>
            <a:r>
              <a:rPr lang="cs-CZ" sz="2400" dirty="0" smtClean="0">
                <a:latin typeface="Arial" pitchFamily="34" charset="0"/>
                <a:cs typeface="Arial" pitchFamily="34" charset="0"/>
              </a:rPr>
              <a:t>), který obsahuje zvláště velké množství tohoto oleje, je hlavní ingrediencí při výrobě absinthu.</a:t>
            </a:r>
          </a:p>
          <a:p>
            <a:pPr>
              <a:buNone/>
            </a:pPr>
            <a:r>
              <a:rPr lang="cs-CZ" sz="2400" dirty="0" smtClean="0">
                <a:latin typeface="Arial" pitchFamily="34" charset="0"/>
                <a:cs typeface="Arial" pitchFamily="34" charset="0"/>
              </a:rPr>
              <a:t>	Mnoho nezávislích studií potvrdilo teorii, že odhad obsahu thujonu v absinthu byl dříve silně nadhodnocený. Na základě v současnosti dostupných důkazů nemohla koncentrace thujonu v absinthu před zákazem a v moderním absinthu způsobovat nežádoucí zdravotní následky kromě těch, se kterými se setkáváme při obyčejném alkoholismu. </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dirty="0"/>
          </a:p>
        </p:txBody>
      </p:sp>
      <p:sp>
        <p:nvSpPr>
          <p:cNvPr id="5" name="Zástupný symbol pro obsah 4"/>
          <p:cNvSpPr>
            <a:spLocks noGrp="1"/>
          </p:cNvSpPr>
          <p:nvPr>
            <p:ph idx="1"/>
          </p:nvPr>
        </p:nvSpPr>
        <p:spPr/>
        <p:txBody>
          <a:bodyPr>
            <a:normAutofit/>
          </a:bodyPr>
          <a:lstStyle/>
          <a:p>
            <a:pPr>
              <a:buNone/>
            </a:pPr>
            <a:r>
              <a:rPr lang="cs-CZ" sz="2400" dirty="0" smtClean="0">
                <a:latin typeface="Arial" pitchFamily="34" charset="0"/>
                <a:cs typeface="Arial" pitchFamily="34" charset="0"/>
              </a:rPr>
              <a:t>	V současnosti se setkáváme s pochybnou snahou výrobců absinthu používat starodávné teorie o absinthu k cílené marketingové strategii, aby zařadili absinth do sféry legálních drog.</a:t>
            </a:r>
          </a:p>
          <a:p>
            <a:pPr>
              <a:buNone/>
            </a:pPr>
            <a:r>
              <a:rPr lang="cs-CZ" sz="2400" dirty="0" smtClean="0">
                <a:latin typeface="Arial" pitchFamily="34" charset="0"/>
                <a:cs typeface="Arial" pitchFamily="34" charset="0"/>
              </a:rPr>
              <a:t>	Většina značek absinthu, které jsou dnes k dispozici obsahuje převážně stejné bylinné složky a výtažky jako předzákazový absinth. Absinth vyrobený v rámci Evropské unie má obsah thujonu omezený na 35 mg/l (maximální limit pro hořké lihoviny).</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Země jeho původu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fontScale="92500" lnSpcReduction="10000"/>
          </a:bodyPr>
          <a:lstStyle/>
          <a:p>
            <a:pPr>
              <a:buNone/>
            </a:pPr>
            <a:r>
              <a:rPr lang="cs-CZ" dirty="0" smtClean="0"/>
              <a:t>	</a:t>
            </a:r>
            <a:r>
              <a:rPr lang="cs-CZ" sz="2600" dirty="0" smtClean="0">
                <a:latin typeface="Arial" pitchFamily="34" charset="0"/>
                <a:cs typeface="Arial" pitchFamily="34" charset="0"/>
              </a:rPr>
              <a:t>Absinth pochází ze Švýcarska, konkrétně z města Couvet v Traverském údolí. V druhé polovině 18. století se tu připravoval jako místní bylinná specialita. Nejvíce se rozšířil v době napoleonských válek.  Napoleonovi muži si na svých dlouhých bojových cestách nosili povinně lahvinku absinthu. Voják posilněný absinthem byl zbaven strachu ze smrti. Francouzští vojáci roznesli absinth po celé Evropě i do Ruska. V Čechách, v Rakousku, v Německu, všude přibývalo vášnivých konzumentů absinthu. Díky mohutným migračním vlnám si podmanil i Severní Ameriku. V některých zemích absinth doslova zamořil trh. </a:t>
            </a:r>
          </a:p>
          <a:p>
            <a:pPr>
              <a:buNone/>
            </a:pP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Známé značky absinthu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Staroplzenecký absint</a:t>
            </a:r>
          </a:p>
          <a:p>
            <a:pPr>
              <a:buNone/>
            </a:pPr>
            <a:r>
              <a:rPr lang="cs-CZ" sz="2400" dirty="0" smtClean="0">
                <a:latin typeface="Arial" pitchFamily="34" charset="0"/>
                <a:cs typeface="Arial" pitchFamily="34" charset="0"/>
              </a:rPr>
              <a:t>King of Spirits</a:t>
            </a:r>
          </a:p>
          <a:p>
            <a:pPr>
              <a:buNone/>
            </a:pPr>
            <a:r>
              <a:rPr lang="cs-CZ" sz="2400" dirty="0" smtClean="0">
                <a:latin typeface="Arial" pitchFamily="34" charset="0"/>
                <a:cs typeface="Arial" pitchFamily="34" charset="0"/>
              </a:rPr>
              <a:t>Absinte original</a:t>
            </a:r>
          </a:p>
          <a:p>
            <a:pPr>
              <a:buNone/>
            </a:pPr>
            <a:r>
              <a:rPr lang="cs-CZ" sz="2400" dirty="0" smtClean="0">
                <a:latin typeface="Arial" pitchFamily="34" charset="0"/>
                <a:cs typeface="Arial" pitchFamily="34" charset="0"/>
              </a:rPr>
              <a:t>Logan</a:t>
            </a:r>
          </a:p>
          <a:p>
            <a:pPr>
              <a:buNone/>
            </a:pPr>
            <a:r>
              <a:rPr lang="cs-CZ" sz="2400" dirty="0" smtClean="0">
                <a:latin typeface="Arial" pitchFamily="34" charset="0"/>
                <a:cs typeface="Arial" pitchFamily="34" charset="0"/>
              </a:rPr>
              <a:t>Sebor absint				</a:t>
            </a:r>
          </a:p>
          <a:p>
            <a:pPr>
              <a:buNone/>
            </a:pPr>
            <a:r>
              <a:rPr lang="cs-CZ" sz="2400" dirty="0" smtClean="0">
                <a:latin typeface="Arial" pitchFamily="34" charset="0"/>
                <a:cs typeface="Arial" pitchFamily="34" charset="0"/>
              </a:rPr>
              <a:t>						</a:t>
            </a:r>
          </a:p>
          <a:p>
            <a:pPr>
              <a:buNone/>
            </a:pPr>
            <a:r>
              <a:rPr lang="cs-CZ" sz="2400" dirty="0" smtClean="0">
                <a:latin typeface="Arial" pitchFamily="34" charset="0"/>
                <a:cs typeface="Arial" pitchFamily="34" charset="0"/>
              </a:rPr>
              <a:t>						</a:t>
            </a:r>
          </a:p>
        </p:txBody>
      </p:sp>
      <p:pic>
        <p:nvPicPr>
          <p:cNvPr id="1026" name="Picture 2" descr="http://napoje.eshopicek.eu/upload/5338absinth-king-of-spirit.jpg"/>
          <p:cNvPicPr>
            <a:picLocks noChangeAspect="1" noChangeArrowheads="1"/>
          </p:cNvPicPr>
          <p:nvPr/>
        </p:nvPicPr>
        <p:blipFill>
          <a:blip r:embed="rId2"/>
          <a:srcRect/>
          <a:stretch>
            <a:fillRect/>
          </a:stretch>
        </p:blipFill>
        <p:spPr bwMode="auto">
          <a:xfrm>
            <a:off x="4500562" y="1785926"/>
            <a:ext cx="2500305" cy="2500306"/>
          </a:xfrm>
          <a:prstGeom prst="rect">
            <a:avLst/>
          </a:prstGeom>
          <a:noFill/>
        </p:spPr>
      </p:pic>
      <p:pic>
        <p:nvPicPr>
          <p:cNvPr id="1028" name="Picture 4" descr="http://www.absintheoriginal.com/images/absintheoriginal_70_01.jpg"/>
          <p:cNvPicPr>
            <a:picLocks noChangeAspect="1" noChangeArrowheads="1"/>
          </p:cNvPicPr>
          <p:nvPr/>
        </p:nvPicPr>
        <p:blipFill>
          <a:blip r:embed="rId3"/>
          <a:srcRect/>
          <a:stretch>
            <a:fillRect/>
          </a:stretch>
        </p:blipFill>
        <p:spPr bwMode="auto">
          <a:xfrm>
            <a:off x="3286116" y="3071810"/>
            <a:ext cx="1836977" cy="2857520"/>
          </a:xfrm>
          <a:prstGeom prst="rect">
            <a:avLst/>
          </a:prstGeom>
          <a:noFill/>
        </p:spPr>
      </p:pic>
      <p:pic>
        <p:nvPicPr>
          <p:cNvPr id="1030" name="Picture 6" descr="http://www.absinth.com/images/loganfils.jpg"/>
          <p:cNvPicPr>
            <a:picLocks noChangeAspect="1" noChangeArrowheads="1"/>
          </p:cNvPicPr>
          <p:nvPr/>
        </p:nvPicPr>
        <p:blipFill>
          <a:blip r:embed="rId4"/>
          <a:srcRect/>
          <a:stretch>
            <a:fillRect/>
          </a:stretch>
        </p:blipFill>
        <p:spPr bwMode="auto">
          <a:xfrm>
            <a:off x="6786578" y="2857496"/>
            <a:ext cx="1193119" cy="2857520"/>
          </a:xfrm>
          <a:prstGeom prst="rect">
            <a:avLst/>
          </a:prstGeom>
          <a:noFill/>
        </p:spPr>
      </p:pic>
      <p:pic>
        <p:nvPicPr>
          <p:cNvPr id="1032" name="Picture 8" descr="http://www.thespiritcellar.com/content/images/products/Sebor-Absinth/Absinth-55/main/Absinth-55-product.jpg"/>
          <p:cNvPicPr>
            <a:picLocks noChangeAspect="1" noChangeArrowheads="1"/>
          </p:cNvPicPr>
          <p:nvPr/>
        </p:nvPicPr>
        <p:blipFill>
          <a:blip r:embed="rId5"/>
          <a:srcRect/>
          <a:stretch>
            <a:fillRect/>
          </a:stretch>
        </p:blipFill>
        <p:spPr bwMode="auto">
          <a:xfrm>
            <a:off x="428596" y="4214818"/>
            <a:ext cx="1285868" cy="1714491"/>
          </a:xfrm>
          <a:prstGeom prst="rect">
            <a:avLst/>
          </a:prstGeom>
          <a:noFill/>
        </p:spPr>
      </p:pic>
      <p:pic>
        <p:nvPicPr>
          <p:cNvPr id="1034" name="Picture 10" descr="http://www.alkoexpert.cz/fotocache/bigorig/staroplzenecky_50cl.jpg"/>
          <p:cNvPicPr>
            <a:picLocks noChangeAspect="1" noChangeArrowheads="1"/>
          </p:cNvPicPr>
          <p:nvPr/>
        </p:nvPicPr>
        <p:blipFill>
          <a:blip r:embed="rId6" cstate="print"/>
          <a:srcRect/>
          <a:stretch>
            <a:fillRect/>
          </a:stretch>
        </p:blipFill>
        <p:spPr bwMode="auto">
          <a:xfrm>
            <a:off x="4357686" y="214290"/>
            <a:ext cx="599441" cy="264320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Arial" pitchFamily="34" charset="0"/>
                <a:cs typeface="Arial" pitchFamily="34" charset="0"/>
              </a:rPr>
              <a:t>Gin</a:t>
            </a:r>
            <a:endParaRPr lang="cs-CZ" b="1" dirty="0">
              <a:latin typeface="Arial" pitchFamily="34" charset="0"/>
              <a:cs typeface="Arial" pitchFamily="34" charset="0"/>
            </a:endParaRPr>
          </a:p>
        </p:txBody>
      </p:sp>
      <p:sp>
        <p:nvSpPr>
          <p:cNvPr id="3" name="Zástupný symbol pro obsah 2"/>
          <p:cNvSpPr>
            <a:spLocks noGrp="1"/>
          </p:cNvSpPr>
          <p:nvPr>
            <p:ph idx="1"/>
          </p:nvPr>
        </p:nvSpPr>
        <p:spPr/>
        <p:txBody>
          <a:bodyPr>
            <a:normAutofit lnSpcReduction="10000"/>
          </a:bodyPr>
          <a:lstStyle/>
          <a:p>
            <a:pPr>
              <a:buNone/>
            </a:pPr>
            <a:r>
              <a:rPr lang="cs-CZ" sz="2400" b="1" u="sng" dirty="0" smtClean="0">
                <a:latin typeface="Arial" pitchFamily="34" charset="0"/>
                <a:cs typeface="Arial" pitchFamily="34" charset="0"/>
              </a:rPr>
              <a:t>Jenever</a:t>
            </a:r>
          </a:p>
          <a:p>
            <a:pPr>
              <a:buNone/>
            </a:pPr>
            <a:r>
              <a:rPr lang="cs-CZ" sz="2400" b="1" dirty="0" smtClean="0">
                <a:latin typeface="Arial" pitchFamily="34" charset="0"/>
                <a:cs typeface="Arial" pitchFamily="34" charset="0"/>
              </a:rPr>
              <a:t>Zakladní surovina: </a:t>
            </a:r>
            <a:r>
              <a:rPr lang="cs-CZ" sz="2400" dirty="0" smtClean="0">
                <a:latin typeface="Arial" pitchFamily="34" charset="0"/>
                <a:cs typeface="Arial" pitchFamily="34" charset="0"/>
              </a:rPr>
              <a:t>Jalovec (a destilát z obilí)</a:t>
            </a:r>
          </a:p>
          <a:p>
            <a:pPr>
              <a:buNone/>
            </a:pPr>
            <a:endParaRPr lang="cs-CZ" sz="2400" dirty="0" smtClean="0">
              <a:latin typeface="Arial" pitchFamily="34" charset="0"/>
              <a:cs typeface="Arial" pitchFamily="34" charset="0"/>
            </a:endParaRPr>
          </a:p>
          <a:p>
            <a:pPr>
              <a:buNone/>
            </a:pPr>
            <a:r>
              <a:rPr lang="cs-CZ" sz="2400" b="1" dirty="0" smtClean="0">
                <a:latin typeface="Arial" pitchFamily="34" charset="0"/>
                <a:cs typeface="Arial" pitchFamily="34" charset="0"/>
              </a:rPr>
              <a:t>Postup výroby:</a:t>
            </a:r>
            <a:r>
              <a:rPr lang="cs-CZ" sz="2400" dirty="0" smtClean="0">
                <a:latin typeface="Arial" pitchFamily="34" charset="0"/>
                <a:cs typeface="Arial" pitchFamily="34" charset="0"/>
              </a:rPr>
              <a:t> Vyrábí se perodickou destilací</a:t>
            </a:r>
          </a:p>
          <a:p>
            <a:pPr marL="457200" indent="-457200">
              <a:buFont typeface="+mj-lt"/>
              <a:buAutoNum type="arabicPeriod"/>
            </a:pPr>
            <a:r>
              <a:rPr lang="cs-CZ" sz="2400" b="1" dirty="0" smtClean="0">
                <a:latin typeface="Arial" pitchFamily="34" charset="0"/>
                <a:cs typeface="Arial" pitchFamily="34" charset="0"/>
              </a:rPr>
              <a:t>Destilace fermentovaného obilný (nejčastěji ječný) slad</a:t>
            </a:r>
          </a:p>
          <a:p>
            <a:pPr marL="457200" indent="-457200">
              <a:buFont typeface="+mj-lt"/>
              <a:buAutoNum type="arabicPeriod"/>
            </a:pPr>
            <a:r>
              <a:rPr lang="cs-CZ" sz="2400" b="1" dirty="0" smtClean="0">
                <a:latin typeface="Arial" pitchFamily="34" charset="0"/>
                <a:cs typeface="Arial" pitchFamily="34" charset="0"/>
              </a:rPr>
              <a:t>Destilace destilátu se směsí oleje z jalovce a dalších bylin a koření</a:t>
            </a:r>
          </a:p>
          <a:p>
            <a:pPr marL="457200" indent="-457200">
              <a:buFont typeface="+mj-lt"/>
              <a:buAutoNum type="arabicPeriod"/>
            </a:pPr>
            <a:r>
              <a:rPr lang="cs-CZ" sz="2400" b="1" dirty="0" smtClean="0">
                <a:latin typeface="Arial" pitchFamily="34" charset="0"/>
                <a:cs typeface="Arial" pitchFamily="34" charset="0"/>
              </a:rPr>
              <a:t>Redestilace </a:t>
            </a:r>
            <a:r>
              <a:rPr lang="cs-CZ" sz="2400" dirty="0" smtClean="0">
                <a:latin typeface="Arial" pitchFamily="34" charset="0"/>
                <a:cs typeface="Arial" pitchFamily="34" charset="0"/>
              </a:rPr>
              <a:t>(Další destilace opět z olejem z jalovce a dalšími bylinami)</a:t>
            </a:r>
            <a:endParaRPr lang="cs-CZ" sz="2400" b="1" dirty="0" smtClean="0">
              <a:latin typeface="Arial" pitchFamily="34" charset="0"/>
              <a:cs typeface="Arial" pitchFamily="34" charset="0"/>
            </a:endParaRPr>
          </a:p>
          <a:p>
            <a:pPr marL="457200" indent="-457200">
              <a:buFont typeface="+mj-lt"/>
              <a:buAutoNum type="arabicPeriod"/>
            </a:pPr>
            <a:r>
              <a:rPr lang="cs-CZ" sz="2400" b="1" dirty="0" smtClean="0">
                <a:latin typeface="Arial" pitchFamily="34" charset="0"/>
                <a:cs typeface="Arial" pitchFamily="34" charset="0"/>
              </a:rPr>
              <a:t>Zrání v dubových sudech</a:t>
            </a:r>
          </a:p>
          <a:p>
            <a:pPr marL="457200" indent="-457200">
              <a:buFont typeface="+mj-lt"/>
              <a:buAutoNum type="arabicPeriod"/>
            </a:pPr>
            <a:endParaRPr lang="cs-CZ" sz="2400" b="1" dirty="0" smtClean="0">
              <a:latin typeface="Arial" pitchFamily="34" charset="0"/>
              <a:cs typeface="Arial" pitchFamily="34" charset="0"/>
            </a:endParaRPr>
          </a:p>
          <a:p>
            <a:pPr>
              <a:buNone/>
            </a:pPr>
            <a:endParaRPr lang="cs-CZ" sz="2400" b="1" dirty="0" smtClean="0">
              <a:latin typeface="Arial" pitchFamily="34" charset="0"/>
              <a:cs typeface="Arial" pitchFamily="34" charset="0"/>
            </a:endParaRPr>
          </a:p>
          <a:p>
            <a:pPr>
              <a:buNone/>
            </a:pPr>
            <a:endParaRPr lang="cs-CZ"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cs-CZ" sz="2400" b="1" u="sng" dirty="0" smtClean="0">
                <a:latin typeface="Arial" pitchFamily="34" charset="0"/>
                <a:cs typeface="Arial" pitchFamily="34" charset="0"/>
              </a:rPr>
              <a:t>Dry gin</a:t>
            </a:r>
            <a:endParaRPr lang="cs-CZ" sz="2400" b="1" dirty="0" smtClean="0">
              <a:latin typeface="Arial" pitchFamily="34" charset="0"/>
              <a:cs typeface="Arial" pitchFamily="34" charset="0"/>
            </a:endParaRPr>
          </a:p>
          <a:p>
            <a:pPr>
              <a:buNone/>
            </a:pPr>
            <a:r>
              <a:rPr lang="cs-CZ" sz="2400" b="1" dirty="0" smtClean="0">
                <a:latin typeface="Arial" pitchFamily="34" charset="0"/>
                <a:cs typeface="Arial" pitchFamily="34" charset="0"/>
              </a:rPr>
              <a:t>Základní surovina: </a:t>
            </a:r>
            <a:r>
              <a:rPr lang="cs-CZ" sz="2400" dirty="0" smtClean="0">
                <a:latin typeface="Arial" pitchFamily="34" charset="0"/>
                <a:cs typeface="Arial" pitchFamily="34" charset="0"/>
              </a:rPr>
              <a:t>Byliny (a obilný destilát)</a:t>
            </a:r>
          </a:p>
          <a:p>
            <a:pPr>
              <a:buNone/>
            </a:pPr>
            <a:endParaRPr lang="cs-CZ" sz="2400" b="1" dirty="0" smtClean="0">
              <a:latin typeface="Arial" pitchFamily="34" charset="0"/>
              <a:cs typeface="Arial" pitchFamily="34" charset="0"/>
            </a:endParaRPr>
          </a:p>
          <a:p>
            <a:pPr>
              <a:buNone/>
            </a:pPr>
            <a:r>
              <a:rPr lang="cs-CZ" sz="2400" b="1" dirty="0" smtClean="0">
                <a:latin typeface="Arial" pitchFamily="34" charset="0"/>
                <a:cs typeface="Arial" pitchFamily="34" charset="0"/>
              </a:rPr>
              <a:t>Postup výroby: </a:t>
            </a:r>
            <a:r>
              <a:rPr lang="cs-CZ" sz="2400" dirty="0" smtClean="0">
                <a:latin typeface="Arial" pitchFamily="34" charset="0"/>
                <a:cs typeface="Arial" pitchFamily="34" charset="0"/>
              </a:rPr>
              <a:t>Vyrábí se kontinuální destilací</a:t>
            </a:r>
          </a:p>
          <a:p>
            <a:pPr marL="457200" indent="-457200">
              <a:buFont typeface="+mj-lt"/>
              <a:buAutoNum type="arabicPeriod"/>
            </a:pPr>
            <a:r>
              <a:rPr lang="cs-CZ" sz="2400" b="1" dirty="0" smtClean="0">
                <a:latin typeface="Arial" pitchFamily="34" charset="0"/>
                <a:cs typeface="Arial" pitchFamily="34" charset="0"/>
              </a:rPr>
              <a:t>Výroba obilného destilátu</a:t>
            </a:r>
          </a:p>
          <a:p>
            <a:pPr marL="457200" indent="-457200">
              <a:buFont typeface="+mj-lt"/>
              <a:buAutoNum type="arabicPeriod"/>
            </a:pPr>
            <a:r>
              <a:rPr lang="cs-CZ" sz="2400" b="1" dirty="0" smtClean="0">
                <a:latin typeface="Arial" pitchFamily="34" charset="0"/>
                <a:cs typeface="Arial" pitchFamily="34" charset="0"/>
              </a:rPr>
              <a:t>Destilace destilátu </a:t>
            </a:r>
            <a:r>
              <a:rPr lang="cs-CZ" sz="2400" dirty="0" smtClean="0">
                <a:latin typeface="Arial" pitchFamily="34" charset="0"/>
                <a:cs typeface="Arial" pitchFamily="34" charset="0"/>
              </a:rPr>
              <a:t>(Přičemž nad destilovanou kapalinou je zavěšen prodyšný vak naplněný jalovcem a dalšími bylinkami a kořením.</a:t>
            </a:r>
            <a:r>
              <a:rPr lang="cs-CZ" sz="2400" dirty="0" smtClean="0"/>
              <a:t> </a:t>
            </a:r>
            <a:r>
              <a:rPr lang="cs-CZ" sz="2400" dirty="0" smtClean="0">
                <a:latin typeface="Arial" pitchFamily="34" charset="0"/>
                <a:cs typeface="Arial" pitchFamily="34" charset="0"/>
              </a:rPr>
              <a:t>Horké páry projdou touto směsí, kondenzují navrchu kotle a opět odkapávají zpět.)</a:t>
            </a:r>
            <a:endParaRPr lang="cs-CZ" sz="2400" b="1" dirty="0" smtClean="0">
              <a:latin typeface="Arial" pitchFamily="34" charset="0"/>
              <a:cs typeface="Arial" pitchFamily="34" charset="0"/>
            </a:endParaRPr>
          </a:p>
          <a:p>
            <a:pPr marL="457200" indent="-457200">
              <a:buFont typeface="+mj-lt"/>
              <a:buAutoNum type="arabicPeriod"/>
            </a:pPr>
            <a:endParaRPr lang="cs-CZ"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Způsoby ochucování ginu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fontScale="25000" lnSpcReduction="20000"/>
          </a:bodyPr>
          <a:lstStyle/>
          <a:p>
            <a:pPr>
              <a:buNone/>
            </a:pPr>
            <a:r>
              <a:rPr lang="cs-CZ" sz="2400" dirty="0" smtClean="0">
                <a:latin typeface="Arial" pitchFamily="34" charset="0"/>
                <a:cs typeface="Arial" pitchFamily="34" charset="0"/>
              </a:rPr>
              <a:t>	</a:t>
            </a:r>
            <a:r>
              <a:rPr lang="cs-CZ" sz="8000" dirty="0" smtClean="0">
                <a:latin typeface="Arial" pitchFamily="34" charset="0"/>
                <a:cs typeface="Arial" pitchFamily="34" charset="0"/>
              </a:rPr>
              <a:t>Při druhé destilaci se do destilačního přístroje vkládá BOTANICALS - směs jalovce, bylin a koření, která ginu dodává chuť.</a:t>
            </a:r>
          </a:p>
          <a:p>
            <a:pPr marL="457200" indent="-457200">
              <a:buFont typeface="+mj-lt"/>
              <a:buAutoNum type="arabicPeriod"/>
            </a:pPr>
            <a:r>
              <a:rPr lang="cs-CZ" sz="8000" u="sng" dirty="0" smtClean="0">
                <a:latin typeface="Arial" pitchFamily="34" charset="0"/>
                <a:cs typeface="Arial" pitchFamily="34" charset="0"/>
              </a:rPr>
              <a:t>Cold Compouding</a:t>
            </a:r>
            <a:r>
              <a:rPr lang="cs-CZ" sz="8000" dirty="0" smtClean="0">
                <a:latin typeface="Arial" pitchFamily="34" charset="0"/>
                <a:cs typeface="Arial" pitchFamily="34" charset="0"/>
              </a:rPr>
              <a:t/>
            </a:r>
            <a:br>
              <a:rPr lang="cs-CZ" sz="8000" dirty="0" smtClean="0">
                <a:latin typeface="Arial" pitchFamily="34" charset="0"/>
                <a:cs typeface="Arial" pitchFamily="34" charset="0"/>
              </a:rPr>
            </a:br>
            <a:r>
              <a:rPr lang="cs-CZ" sz="8000" dirty="0" smtClean="0">
                <a:latin typeface="Arial" pitchFamily="34" charset="0"/>
                <a:cs typeface="Arial" pitchFamily="34" charset="0"/>
              </a:rPr>
              <a:t>k obilnému lihu se přidá esence a oleje jalovce a ostatních botanicals. Tato metoda je často použita u méně kvalitních ginů.</a:t>
            </a:r>
            <a:r>
              <a:rPr lang="cs-CZ" sz="8000" dirty="0" smtClean="0"/>
              <a:t/>
            </a:r>
            <a:br>
              <a:rPr lang="cs-CZ" sz="8000" dirty="0" smtClean="0"/>
            </a:br>
            <a:endParaRPr lang="cs-CZ" sz="8000" dirty="0" smtClean="0"/>
          </a:p>
          <a:p>
            <a:pPr marL="457200" indent="-457200">
              <a:buFont typeface="+mj-lt"/>
              <a:buAutoNum type="arabicPeriod"/>
            </a:pPr>
            <a:r>
              <a:rPr lang="cs-CZ" sz="8000" u="sng" dirty="0" smtClean="0">
                <a:latin typeface="Arial" pitchFamily="34" charset="0"/>
                <a:cs typeface="Arial" pitchFamily="34" charset="0"/>
              </a:rPr>
              <a:t>Racking</a:t>
            </a:r>
            <a:r>
              <a:rPr lang="cs-CZ" sz="8000" dirty="0" smtClean="0">
                <a:latin typeface="Arial" pitchFamily="34" charset="0"/>
                <a:cs typeface="Arial" pitchFamily="34" charset="0"/>
              </a:rPr>
              <a:t/>
            </a:r>
            <a:br>
              <a:rPr lang="cs-CZ" sz="8000" dirty="0" smtClean="0">
                <a:latin typeface="Arial" pitchFamily="34" charset="0"/>
                <a:cs typeface="Arial" pitchFamily="34" charset="0"/>
              </a:rPr>
            </a:br>
            <a:r>
              <a:rPr lang="cs-CZ" sz="8000" dirty="0" smtClean="0">
                <a:latin typeface="Arial" pitchFamily="34" charset="0"/>
                <a:cs typeface="Arial" pitchFamily="34" charset="0"/>
              </a:rPr>
              <a:t>pytel s botanicals se umístí v šíji destilačního přístroje. Do přístroje se načerpá neutrální lihovina, která se vydestiluje tak, že její páry, předtím než znova zkapalní, procházejí přes botanicals a tím se ochucují.</a:t>
            </a:r>
            <a:r>
              <a:rPr lang="cs-CZ" sz="8000" dirty="0" smtClean="0"/>
              <a:t/>
            </a:r>
            <a:br>
              <a:rPr lang="cs-CZ" sz="8000" dirty="0" smtClean="0"/>
            </a:br>
            <a:endParaRPr lang="cs-CZ" sz="8000" dirty="0" smtClean="0"/>
          </a:p>
          <a:p>
            <a:pPr marL="457200" indent="-457200">
              <a:buFont typeface="+mj-lt"/>
              <a:buAutoNum type="arabicPeriod"/>
            </a:pPr>
            <a:r>
              <a:rPr lang="cs-CZ" sz="8000" u="sng" dirty="0" smtClean="0">
                <a:latin typeface="Arial" pitchFamily="34" charset="0"/>
                <a:cs typeface="Arial" pitchFamily="34" charset="0"/>
              </a:rPr>
              <a:t>Steeping</a:t>
            </a:r>
            <a:r>
              <a:rPr lang="cs-CZ" sz="8000" dirty="0" smtClean="0">
                <a:latin typeface="Arial" pitchFamily="34" charset="0"/>
                <a:cs typeface="Arial" pitchFamily="34" charset="0"/>
              </a:rPr>
              <a:t/>
            </a:r>
            <a:br>
              <a:rPr lang="cs-CZ" sz="8000" dirty="0" smtClean="0">
                <a:latin typeface="Arial" pitchFamily="34" charset="0"/>
                <a:cs typeface="Arial" pitchFamily="34" charset="0"/>
              </a:rPr>
            </a:br>
            <a:r>
              <a:rPr lang="cs-CZ" sz="8000" dirty="0" smtClean="0">
                <a:latin typeface="Arial" pitchFamily="34" charset="0"/>
                <a:cs typeface="Arial" pitchFamily="34" charset="0"/>
              </a:rPr>
              <a:t>botanicals se smíchají s neutrální lihovinou přímo v destilačním přístroji. Ponechají se asi 20 hodin odležet a potom se zvolna destilují. Výsledkem je hluboká chuť ginu, která nevyprchá ani při delším otevření lahve. Tuto metodu využívá převážná část výrobců kvalitního ginu. Například BEEFEATER.</a:t>
            </a:r>
            <a:br>
              <a:rPr lang="cs-CZ" sz="8000" dirty="0" smtClean="0">
                <a:latin typeface="Arial" pitchFamily="34" charset="0"/>
                <a:cs typeface="Arial" pitchFamily="34" charset="0"/>
              </a:rPr>
            </a:br>
            <a:r>
              <a:rPr lang="cs-CZ" sz="2400" dirty="0" smtClean="0"/>
              <a:t/>
            </a:r>
            <a:br>
              <a:rPr lang="cs-CZ" sz="2400" dirty="0" smtClean="0"/>
            </a:br>
            <a:endParaRPr lang="cs-CZ" sz="2400" dirty="0" smtClean="0"/>
          </a:p>
          <a:p>
            <a:pPr>
              <a:buNone/>
            </a:pP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Arial" pitchFamily="34" charset="0"/>
                <a:cs typeface="Arial" pitchFamily="34" charset="0"/>
              </a:rPr>
              <a:t>Rum</a:t>
            </a:r>
            <a:endParaRPr lang="cs-CZ"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b="1" dirty="0" smtClean="0">
                <a:latin typeface="Arial" pitchFamily="34" charset="0"/>
                <a:cs typeface="Arial" pitchFamily="34" charset="0"/>
              </a:rPr>
              <a:t>Základní surovina: </a:t>
            </a:r>
            <a:r>
              <a:rPr lang="cs-CZ" sz="2400" dirty="0" smtClean="0">
                <a:latin typeface="Arial" pitchFamily="34" charset="0"/>
                <a:cs typeface="Arial" pitchFamily="34" charset="0"/>
              </a:rPr>
              <a:t>Melasa, nebo-li</a:t>
            </a:r>
            <a:r>
              <a:rPr lang="cs-CZ" sz="2400" b="1" dirty="0" smtClean="0">
                <a:latin typeface="Arial" pitchFamily="34" charset="0"/>
                <a:cs typeface="Arial" pitchFamily="34" charset="0"/>
              </a:rPr>
              <a:t> </a:t>
            </a:r>
            <a:r>
              <a:rPr lang="cs-CZ" sz="2400" dirty="0" smtClean="0">
                <a:latin typeface="Arial" pitchFamily="34" charset="0"/>
                <a:cs typeface="Arial" pitchFamily="34" charset="0"/>
              </a:rPr>
              <a:t>šťáva </a:t>
            </a:r>
            <a:r>
              <a:rPr lang="cs-CZ" sz="2400" dirty="0">
                <a:latin typeface="Arial" pitchFamily="34" charset="0"/>
                <a:cs typeface="Arial" pitchFamily="34" charset="0"/>
              </a:rPr>
              <a:t>z cukrové třtiny, </a:t>
            </a:r>
            <a:r>
              <a:rPr lang="cs-CZ" sz="2400" dirty="0" smtClean="0">
                <a:latin typeface="Arial" pitchFamily="34" charset="0"/>
                <a:cs typeface="Arial" pitchFamily="34" charset="0"/>
              </a:rPr>
              <a:t>popřípadě</a:t>
            </a:r>
            <a:r>
              <a:rPr lang="cs-CZ" sz="2400" dirty="0">
                <a:latin typeface="Arial" pitchFamily="34" charset="0"/>
                <a:cs typeface="Arial" pitchFamily="34" charset="0"/>
              </a:rPr>
              <a:t> </a:t>
            </a:r>
            <a:r>
              <a:rPr lang="cs-CZ" sz="2400" dirty="0" smtClean="0">
                <a:latin typeface="Arial" pitchFamily="34" charset="0"/>
                <a:cs typeface="Arial" pitchFamily="34" charset="0"/>
              </a:rPr>
              <a:t>vedlejší produkty </a:t>
            </a:r>
            <a:r>
              <a:rPr lang="cs-CZ" sz="2400" dirty="0">
                <a:latin typeface="Arial" pitchFamily="34" charset="0"/>
                <a:cs typeface="Arial" pitchFamily="34" charset="0"/>
              </a:rPr>
              <a:t>při zpracování </a:t>
            </a:r>
            <a:r>
              <a:rPr lang="cs-CZ" sz="2400" dirty="0" smtClean="0">
                <a:latin typeface="Arial" pitchFamily="34" charset="0"/>
                <a:cs typeface="Arial" pitchFamily="34" charset="0"/>
              </a:rPr>
              <a:t>cukru</a:t>
            </a:r>
          </a:p>
          <a:p>
            <a:pPr>
              <a:buNone/>
            </a:pPr>
            <a:r>
              <a:rPr lang="cs-CZ" sz="2400" b="1" dirty="0" smtClean="0">
                <a:latin typeface="Arial" pitchFamily="34" charset="0"/>
                <a:cs typeface="Arial" pitchFamily="34" charset="0"/>
              </a:rPr>
              <a:t>Postup </a:t>
            </a:r>
            <a:r>
              <a:rPr lang="cs-CZ" sz="2400" b="1" smtClean="0">
                <a:latin typeface="Arial" pitchFamily="34" charset="0"/>
                <a:cs typeface="Arial" pitchFamily="34" charset="0"/>
              </a:rPr>
              <a:t>výroby:</a:t>
            </a:r>
            <a:endParaRPr lang="cs-CZ" sz="2400" dirty="0" smtClean="0">
              <a:latin typeface="Arial" pitchFamily="34" charset="0"/>
              <a:cs typeface="Arial" pitchFamily="34" charset="0"/>
            </a:endParaRPr>
          </a:p>
          <a:p>
            <a:pPr marL="457200" indent="-457200">
              <a:buFont typeface="+mj-lt"/>
              <a:buAutoNum type="arabicPeriod"/>
            </a:pPr>
            <a:r>
              <a:rPr lang="cs-CZ" sz="2400" b="1" dirty="0" smtClean="0">
                <a:latin typeface="Arial" pitchFamily="34" charset="0"/>
                <a:cs typeface="Arial" pitchFamily="34" charset="0"/>
              </a:rPr>
              <a:t>Zpracování cukrové třtiny</a:t>
            </a:r>
          </a:p>
          <a:p>
            <a:pPr marL="457200" indent="-457200">
              <a:buFont typeface="+mj-lt"/>
              <a:buAutoNum type="arabicPeriod"/>
            </a:pPr>
            <a:r>
              <a:rPr lang="cs-CZ" sz="2400" b="1" dirty="0" smtClean="0">
                <a:latin typeface="Arial" pitchFamily="34" charset="0"/>
                <a:cs typeface="Arial" pitchFamily="34" charset="0"/>
              </a:rPr>
              <a:t>Fermentace </a:t>
            </a:r>
          </a:p>
          <a:p>
            <a:pPr marL="457200" indent="-457200">
              <a:buFont typeface="+mj-lt"/>
              <a:buAutoNum type="arabicPeriod"/>
            </a:pPr>
            <a:r>
              <a:rPr lang="cs-CZ" sz="2400" b="1" dirty="0" smtClean="0">
                <a:latin typeface="Arial" pitchFamily="34" charset="0"/>
                <a:cs typeface="Arial" pitchFamily="34" charset="0"/>
              </a:rPr>
              <a:t>Destilace</a:t>
            </a:r>
          </a:p>
          <a:p>
            <a:pPr marL="457200" indent="-457200">
              <a:buFont typeface="+mj-lt"/>
              <a:buAutoNum type="arabicPeriod"/>
            </a:pPr>
            <a:r>
              <a:rPr lang="cs-CZ" sz="2400" b="1" dirty="0" smtClean="0">
                <a:latin typeface="Arial" pitchFamily="34" charset="0"/>
                <a:cs typeface="Arial" pitchFamily="34" charset="0"/>
              </a:rPr>
              <a:t>Zrání (Staření rumu)</a:t>
            </a:r>
          </a:p>
          <a:p>
            <a:pPr marL="457200" indent="-457200">
              <a:buFont typeface="+mj-lt"/>
              <a:buAutoNum type="arabicPeriod"/>
            </a:pPr>
            <a:r>
              <a:rPr lang="cs-CZ" sz="2400" b="1" dirty="0" smtClean="0">
                <a:latin typeface="Arial" pitchFamily="34" charset="0"/>
                <a:cs typeface="Arial" pitchFamily="34" charset="0"/>
              </a:rPr>
              <a:t>Filtrace</a:t>
            </a:r>
          </a:p>
          <a:p>
            <a:pPr marL="457200" indent="-457200">
              <a:buFont typeface="+mj-lt"/>
              <a:buAutoNum type="arabicPeriod"/>
            </a:pPr>
            <a:r>
              <a:rPr lang="cs-CZ" sz="2400" b="1" dirty="0" smtClean="0">
                <a:latin typeface="Arial" pitchFamily="34" charset="0"/>
                <a:cs typeface="Arial" pitchFamily="34" charset="0"/>
              </a:rPr>
              <a:t>Blending a lahvování</a:t>
            </a:r>
          </a:p>
          <a:p>
            <a:pPr marL="457200" indent="-457200">
              <a:buFont typeface="+mj-lt"/>
              <a:buAutoNum type="arabicPeriod"/>
            </a:pPr>
            <a:endParaRPr lang="cs-CZ" sz="2400" b="1" dirty="0" smtClean="0">
              <a:latin typeface="Arial" pitchFamily="34" charset="0"/>
              <a:cs typeface="Arial" pitchFamily="34" charset="0"/>
            </a:endParaRPr>
          </a:p>
          <a:p>
            <a:pPr>
              <a:buNone/>
            </a:pPr>
            <a:endParaRPr lang="cs-CZ" sz="2400" dirty="0">
              <a:latin typeface="Arial" pitchFamily="34" charset="0"/>
              <a:cs typeface="Arial" pitchFamily="34" charset="0"/>
            </a:endParaRPr>
          </a:p>
          <a:p>
            <a:pPr>
              <a:buNone/>
            </a:pP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Země jeho původu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	Zemí jeho původu je Holandsko, za jeho vynálezce je považován profesor medicíny působící na univerzitě v Leidenu Dr. Sylvius. To se ale psal rok 1650. (Ale první zmínky o nápoji z obilného destilátu a jalovce jsou zaznamenány už z 11. století.) Prosefor vytvořil něco, co nečekal.Jeho záměrem totiž bylo vytvořit účinné a přesto levné diuretikum na léčbu ledvinových obtíží.</a:t>
            </a:r>
          </a:p>
          <a:p>
            <a:pPr>
              <a:buNone/>
            </a:pPr>
            <a:r>
              <a:rPr lang="cs-CZ" sz="2400" dirty="0" smtClean="0">
                <a:latin typeface="Arial" pitchFamily="34" charset="0"/>
                <a:cs typeface="Arial" pitchFamily="34" charset="0"/>
              </a:rPr>
              <a:t>	O jeho rozšíření z Holandska se postarali angličtí vojáci, kteří bojovali proti Španělům.</a:t>
            </a:r>
            <a:r>
              <a:rPr lang="cs-CZ" sz="2400" dirty="0" smtClean="0"/>
              <a:t> </a:t>
            </a:r>
            <a:r>
              <a:rPr lang="cs-CZ" sz="2400" dirty="0" smtClean="0">
                <a:latin typeface="Arial" pitchFamily="34" charset="0"/>
                <a:cs typeface="Arial" pitchFamily="34" charset="0"/>
              </a:rPr>
              <a:t>Největšího rozšíření dosáhl gin v Anglii během vlády Viléma III. Oranžského, který byl původem Holanďan.</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Rozdělění ginu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fontScale="25000" lnSpcReduction="20000"/>
          </a:bodyPr>
          <a:lstStyle/>
          <a:p>
            <a:pPr>
              <a:buNone/>
            </a:pPr>
            <a:r>
              <a:rPr lang="cs-CZ" sz="8000" u="sng" dirty="0" smtClean="0">
                <a:latin typeface="Arial" pitchFamily="34" charset="0"/>
                <a:cs typeface="Arial" pitchFamily="34" charset="0"/>
              </a:rPr>
              <a:t>Odle (starý)</a:t>
            </a:r>
            <a:r>
              <a:rPr lang="cs-CZ" sz="8000" dirty="0" smtClean="0">
                <a:latin typeface="Arial" pitchFamily="34" charset="0"/>
                <a:cs typeface="Arial" pitchFamily="34" charset="0"/>
              </a:rPr>
              <a:t>     –  nažloutlý gin sladší chuti a výrazným aroma.</a:t>
            </a:r>
          </a:p>
          <a:p>
            <a:pPr>
              <a:buNone/>
            </a:pPr>
            <a:r>
              <a:rPr lang="cs-CZ" sz="8000" u="sng" dirty="0" smtClean="0">
                <a:latin typeface="Arial" pitchFamily="34" charset="0"/>
                <a:cs typeface="Arial" pitchFamily="34" charset="0"/>
              </a:rPr>
              <a:t>Jonge (mladý) </a:t>
            </a:r>
            <a:r>
              <a:rPr lang="cs-CZ" sz="8000" dirty="0" smtClean="0">
                <a:latin typeface="Arial" pitchFamily="34" charset="0"/>
                <a:cs typeface="Arial" pitchFamily="34" charset="0"/>
              </a:rPr>
              <a:t> – mladý moderní gin, který se svou charakteristikou blíží suchému ginu.</a:t>
            </a:r>
          </a:p>
          <a:p>
            <a:pPr>
              <a:buNone/>
            </a:pPr>
            <a:r>
              <a:rPr lang="cs-CZ" sz="8000" u="sng" dirty="0" smtClean="0">
                <a:latin typeface="Arial" pitchFamily="34" charset="0"/>
                <a:cs typeface="Arial" pitchFamily="34" charset="0"/>
              </a:rPr>
              <a:t>London Dry gin </a:t>
            </a:r>
            <a:r>
              <a:rPr lang="cs-CZ" sz="8000" dirty="0" smtClean="0">
                <a:latin typeface="Arial" pitchFamily="34" charset="0"/>
                <a:cs typeface="Arial" pitchFamily="34" charset="0"/>
              </a:rPr>
              <a:t>– suchý, původně především skutečně londýnský gin, který se objevil poté, co se prosadil kontinuální způsob destilace. </a:t>
            </a:r>
          </a:p>
          <a:p>
            <a:pPr>
              <a:buNone/>
            </a:pPr>
            <a:r>
              <a:rPr lang="cs-CZ" sz="8000" u="sng" dirty="0" smtClean="0">
                <a:latin typeface="Arial" pitchFamily="34" charset="0"/>
                <a:cs typeface="Arial" pitchFamily="34" charset="0"/>
              </a:rPr>
              <a:t>Old Tom gin </a:t>
            </a:r>
            <a:r>
              <a:rPr lang="cs-CZ" sz="8000" dirty="0" smtClean="0">
                <a:latin typeface="Arial" pitchFamily="34" charset="0"/>
                <a:cs typeface="Arial" pitchFamily="34" charset="0"/>
              </a:rPr>
              <a:t>- nasládlý gin, který byl velmi populární v 18. a 19. století, kdy destilační přístroje byly méně účinné a vyráběly surové destiláty s hrubší chutí, již bylo potřeba maskovat dalšími látkami. Jeho chvíle slávy nastává nyní. Vrací se na scénu jako miláček progresívních barmanů.</a:t>
            </a:r>
          </a:p>
          <a:p>
            <a:pPr>
              <a:buNone/>
            </a:pPr>
            <a:r>
              <a:rPr lang="cs-CZ" sz="8000" u="sng" dirty="0" smtClean="0">
                <a:latin typeface="Arial" pitchFamily="34" charset="0"/>
                <a:cs typeface="Arial" pitchFamily="34" charset="0"/>
              </a:rPr>
              <a:t>Plymouth gin </a:t>
            </a:r>
            <a:r>
              <a:rPr lang="cs-CZ" sz="8000" dirty="0" smtClean="0">
                <a:latin typeface="Arial" pitchFamily="34" charset="0"/>
                <a:cs typeface="Arial" pitchFamily="34" charset="0"/>
              </a:rPr>
              <a:t>- Může být vyráběn jedině v jihoanglickém Plymouthu za použití vody z rašelinišť Dartmooru. Jeho místo původu je uznáno i legislativou Evropské unie. </a:t>
            </a:r>
          </a:p>
          <a:p>
            <a:pPr>
              <a:buNone/>
            </a:pPr>
            <a:r>
              <a:rPr lang="cs-CZ" sz="8000" u="sng" dirty="0" smtClean="0">
                <a:latin typeface="Arial" pitchFamily="34" charset="0"/>
                <a:cs typeface="Arial" pitchFamily="34" charset="0"/>
              </a:rPr>
              <a:t>Xoriguer gin </a:t>
            </a:r>
            <a:r>
              <a:rPr lang="cs-CZ" sz="8000" dirty="0" smtClean="0">
                <a:latin typeface="Arial" pitchFamily="34" charset="0"/>
                <a:cs typeface="Arial" pitchFamily="34" charset="0"/>
              </a:rPr>
              <a:t>– je další gin, jehož místo původu chrání EU. Smí být vyráběn pouze na ostrově Menorca. Kromě typické láhve s ouškem je pro něj charakteristické, že je připraven k lahvování tak, jak vytekl z destilačního zařízení.</a:t>
            </a:r>
          </a:p>
          <a:p>
            <a:pPr>
              <a:buNone/>
            </a:pPr>
            <a:r>
              <a:rPr lang="cs-CZ" dirty="0" smtClean="0"/>
              <a:t/>
            </a:r>
            <a:br>
              <a:rPr lang="cs-CZ" dirty="0" smtClean="0"/>
            </a:br>
            <a:endParaRPr lang="cs-CZ" dirty="0" smtClean="0"/>
          </a:p>
          <a:p>
            <a:pPr>
              <a:buNone/>
            </a:pPr>
            <a:r>
              <a:rPr lang="cs-CZ" dirty="0" smtClean="0"/>
              <a:t/>
            </a:r>
            <a:br>
              <a:rPr lang="cs-CZ" dirty="0" smtClean="0"/>
            </a:b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Známé značky ginu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lstStyle/>
          <a:p>
            <a:pPr>
              <a:buNone/>
            </a:pPr>
            <a:r>
              <a:rPr lang="cs-CZ" sz="2400" dirty="0" smtClean="0">
                <a:latin typeface="Arial" pitchFamily="34" charset="0"/>
                <a:cs typeface="Arial" pitchFamily="34" charset="0"/>
              </a:rPr>
              <a:t>Beefeater</a:t>
            </a:r>
          </a:p>
          <a:p>
            <a:pPr>
              <a:buNone/>
            </a:pPr>
            <a:r>
              <a:rPr lang="cs-CZ" sz="2400" dirty="0" smtClean="0">
                <a:latin typeface="Arial" pitchFamily="34" charset="0"/>
                <a:cs typeface="Arial" pitchFamily="34" charset="0"/>
              </a:rPr>
              <a:t>Beefeater 24</a:t>
            </a:r>
          </a:p>
          <a:p>
            <a:pPr>
              <a:buNone/>
            </a:pPr>
            <a:r>
              <a:rPr lang="cs-CZ" sz="2400" dirty="0" smtClean="0">
                <a:latin typeface="Arial" pitchFamily="34" charset="0"/>
                <a:cs typeface="Arial" pitchFamily="34" charset="0"/>
              </a:rPr>
              <a:t>HENDRICK´S</a:t>
            </a:r>
          </a:p>
          <a:p>
            <a:pPr>
              <a:buNone/>
            </a:pPr>
            <a:r>
              <a:rPr lang="cs-CZ" sz="2400" dirty="0" smtClean="0">
                <a:latin typeface="Arial" pitchFamily="34" charset="0"/>
                <a:cs typeface="Arial" pitchFamily="34" charset="0"/>
              </a:rPr>
              <a:t>DYNYBYL</a:t>
            </a:r>
          </a:p>
          <a:p>
            <a:pPr>
              <a:buNone/>
            </a:pPr>
            <a:r>
              <a:rPr lang="cs-CZ" sz="2400" dirty="0" smtClean="0">
                <a:latin typeface="Arial" pitchFamily="34" charset="0"/>
                <a:cs typeface="Arial" pitchFamily="34" charset="0"/>
              </a:rPr>
              <a:t>GORDON´S</a:t>
            </a:r>
          </a:p>
          <a:p>
            <a:pPr>
              <a:buNone/>
            </a:pPr>
            <a:endParaRPr lang="cs-CZ" sz="2400" dirty="0" smtClean="0">
              <a:latin typeface="Arial" pitchFamily="34" charset="0"/>
              <a:cs typeface="Arial" pitchFamily="34" charset="0"/>
            </a:endParaRPr>
          </a:p>
          <a:p>
            <a:pPr>
              <a:buNone/>
            </a:pPr>
            <a:endParaRPr lang="cs-CZ" sz="2400" dirty="0" smtClean="0">
              <a:latin typeface="Arial" pitchFamily="34" charset="0"/>
              <a:cs typeface="Arial" pitchFamily="34" charset="0"/>
            </a:endParaRPr>
          </a:p>
          <a:p>
            <a:pPr>
              <a:buNone/>
            </a:pPr>
            <a:endParaRPr lang="cs-CZ" sz="2400" dirty="0" smtClean="0">
              <a:latin typeface="Arial" pitchFamily="34" charset="0"/>
              <a:cs typeface="Arial" pitchFamily="34" charset="0"/>
            </a:endParaRPr>
          </a:p>
          <a:p>
            <a:pPr>
              <a:buNone/>
            </a:pPr>
            <a:endParaRPr lang="cs-CZ" sz="2400" dirty="0" smtClean="0">
              <a:latin typeface="Arial" pitchFamily="34" charset="0"/>
              <a:cs typeface="Arial" pitchFamily="34" charset="0"/>
            </a:endParaRPr>
          </a:p>
          <a:p>
            <a:pPr>
              <a:buNone/>
            </a:pPr>
            <a:endParaRPr lang="cs-CZ" dirty="0"/>
          </a:p>
        </p:txBody>
      </p:sp>
      <p:pic>
        <p:nvPicPr>
          <p:cNvPr id="1026" name="Picture 2" descr="Beefeater"/>
          <p:cNvPicPr>
            <a:picLocks noChangeAspect="1" noChangeArrowheads="1"/>
          </p:cNvPicPr>
          <p:nvPr/>
        </p:nvPicPr>
        <p:blipFill>
          <a:blip r:embed="rId2"/>
          <a:srcRect/>
          <a:stretch>
            <a:fillRect/>
          </a:stretch>
        </p:blipFill>
        <p:spPr bwMode="auto">
          <a:xfrm>
            <a:off x="4143372" y="428604"/>
            <a:ext cx="1266825" cy="2047876"/>
          </a:xfrm>
          <a:prstGeom prst="rect">
            <a:avLst/>
          </a:prstGeom>
          <a:noFill/>
        </p:spPr>
      </p:pic>
      <p:pic>
        <p:nvPicPr>
          <p:cNvPr id="1028" name="Picture 4" descr="Beefeater 24"/>
          <p:cNvPicPr>
            <a:picLocks noChangeAspect="1" noChangeArrowheads="1"/>
          </p:cNvPicPr>
          <p:nvPr/>
        </p:nvPicPr>
        <p:blipFill>
          <a:blip r:embed="rId3"/>
          <a:srcRect/>
          <a:stretch>
            <a:fillRect/>
          </a:stretch>
        </p:blipFill>
        <p:spPr bwMode="auto">
          <a:xfrm>
            <a:off x="5857884" y="1500174"/>
            <a:ext cx="1266825" cy="2047876"/>
          </a:xfrm>
          <a:prstGeom prst="rect">
            <a:avLst/>
          </a:prstGeom>
          <a:noFill/>
        </p:spPr>
      </p:pic>
      <p:pic>
        <p:nvPicPr>
          <p:cNvPr id="1030" name="Picture 6" descr="HENDRICK´S"/>
          <p:cNvPicPr>
            <a:picLocks noChangeAspect="1" noChangeArrowheads="1"/>
          </p:cNvPicPr>
          <p:nvPr/>
        </p:nvPicPr>
        <p:blipFill>
          <a:blip r:embed="rId4"/>
          <a:srcRect/>
          <a:stretch>
            <a:fillRect/>
          </a:stretch>
        </p:blipFill>
        <p:spPr bwMode="auto">
          <a:xfrm>
            <a:off x="4000496" y="3286124"/>
            <a:ext cx="1266825" cy="2047876"/>
          </a:xfrm>
          <a:prstGeom prst="rect">
            <a:avLst/>
          </a:prstGeom>
          <a:noFill/>
        </p:spPr>
      </p:pic>
      <p:pic>
        <p:nvPicPr>
          <p:cNvPr id="1032" name="Picture 8" descr="DYNYBYL"/>
          <p:cNvPicPr>
            <a:picLocks noChangeAspect="1" noChangeArrowheads="1"/>
          </p:cNvPicPr>
          <p:nvPr/>
        </p:nvPicPr>
        <p:blipFill>
          <a:blip r:embed="rId5"/>
          <a:srcRect/>
          <a:stretch>
            <a:fillRect/>
          </a:stretch>
        </p:blipFill>
        <p:spPr bwMode="auto">
          <a:xfrm>
            <a:off x="5857884" y="4500570"/>
            <a:ext cx="1266825" cy="2047876"/>
          </a:xfrm>
          <a:prstGeom prst="rect">
            <a:avLst/>
          </a:prstGeom>
          <a:noFill/>
        </p:spPr>
      </p:pic>
      <p:pic>
        <p:nvPicPr>
          <p:cNvPr id="1034" name="Picture 10" descr="GORDON´S"/>
          <p:cNvPicPr>
            <a:picLocks noChangeAspect="1" noChangeArrowheads="1"/>
          </p:cNvPicPr>
          <p:nvPr/>
        </p:nvPicPr>
        <p:blipFill>
          <a:blip r:embed="rId6"/>
          <a:srcRect/>
          <a:stretch>
            <a:fillRect/>
          </a:stretch>
        </p:blipFill>
        <p:spPr bwMode="auto">
          <a:xfrm>
            <a:off x="1857356" y="4286256"/>
            <a:ext cx="1266825" cy="20478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Arial" pitchFamily="34" charset="0"/>
                <a:cs typeface="Arial" pitchFamily="34" charset="0"/>
              </a:rPr>
              <a:t>Tequila</a:t>
            </a:r>
            <a:endParaRPr lang="cs-CZ"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b="1" dirty="0" smtClean="0">
                <a:latin typeface="Arial" pitchFamily="34" charset="0"/>
                <a:cs typeface="Arial" pitchFamily="34" charset="0"/>
              </a:rPr>
              <a:t>Základní surovina: </a:t>
            </a:r>
            <a:r>
              <a:rPr lang="cs-CZ" sz="2400" dirty="0" smtClean="0">
                <a:latin typeface="Arial" pitchFamily="34" charset="0"/>
                <a:cs typeface="Arial" pitchFamily="34" charset="0"/>
              </a:rPr>
              <a:t>Agave tequilana, zvané Weberova modrá agáve</a:t>
            </a:r>
          </a:p>
          <a:p>
            <a:pPr>
              <a:buNone/>
            </a:pPr>
            <a:r>
              <a:rPr lang="cs-CZ" sz="2400" b="1" dirty="0" smtClean="0">
                <a:latin typeface="Arial" pitchFamily="34" charset="0"/>
                <a:cs typeface="Arial" pitchFamily="34" charset="0"/>
              </a:rPr>
              <a:t>Postup výroby:</a:t>
            </a:r>
          </a:p>
          <a:p>
            <a:pPr marL="457200" indent="-457200">
              <a:buFont typeface="+mj-lt"/>
              <a:buAutoNum type="arabicPeriod"/>
            </a:pPr>
            <a:r>
              <a:rPr lang="cs-CZ" sz="2400" b="1" dirty="0" smtClean="0">
                <a:latin typeface="Arial" pitchFamily="34" charset="0"/>
                <a:cs typeface="Arial" pitchFamily="34" charset="0"/>
              </a:rPr>
              <a:t>Zpracování modré agáve</a:t>
            </a:r>
          </a:p>
          <a:p>
            <a:pPr marL="457200" indent="-457200">
              <a:buFont typeface="+mj-lt"/>
              <a:buAutoNum type="alphaLcParenR"/>
            </a:pPr>
            <a:r>
              <a:rPr lang="cs-CZ" sz="2400" b="1" dirty="0" smtClean="0">
                <a:latin typeface="Arial" pitchFamily="34" charset="0"/>
                <a:cs typeface="Arial" pitchFamily="34" charset="0"/>
              </a:rPr>
              <a:t>Sklízení</a:t>
            </a:r>
          </a:p>
          <a:p>
            <a:pPr marL="457200" indent="-457200">
              <a:buFont typeface="+mj-lt"/>
              <a:buAutoNum type="alphaLcParenR"/>
            </a:pPr>
            <a:r>
              <a:rPr lang="cs-CZ" sz="2400" b="1" dirty="0" smtClean="0">
                <a:latin typeface="Arial" pitchFamily="34" charset="0"/>
                <a:cs typeface="Arial" pitchFamily="34" charset="0"/>
              </a:rPr>
              <a:t>Vaření</a:t>
            </a:r>
          </a:p>
          <a:p>
            <a:pPr marL="457200" indent="-457200">
              <a:buFont typeface="+mj-lt"/>
              <a:buAutoNum type="alphaLcParenR"/>
            </a:pPr>
            <a:r>
              <a:rPr lang="cs-CZ" sz="2400" b="1" dirty="0" smtClean="0">
                <a:latin typeface="Arial" pitchFamily="34" charset="0"/>
                <a:cs typeface="Arial" pitchFamily="34" charset="0"/>
              </a:rPr>
              <a:t>Kvašení</a:t>
            </a:r>
          </a:p>
          <a:p>
            <a:pPr marL="457200" indent="-457200">
              <a:buAutoNum type="arabicPeriod" startAt="2"/>
            </a:pPr>
            <a:r>
              <a:rPr lang="cs-CZ" sz="2400" b="1" dirty="0" smtClean="0">
                <a:latin typeface="Arial" pitchFamily="34" charset="0"/>
                <a:cs typeface="Arial" pitchFamily="34" charset="0"/>
              </a:rPr>
              <a:t>Destilace</a:t>
            </a:r>
          </a:p>
          <a:p>
            <a:pPr marL="457200" indent="-457200">
              <a:buAutoNum type="arabicPeriod" startAt="2"/>
            </a:pPr>
            <a:r>
              <a:rPr lang="cs-CZ" sz="2400" b="1" dirty="0" smtClean="0">
                <a:latin typeface="Arial" pitchFamily="34" charset="0"/>
                <a:cs typeface="Arial" pitchFamily="34" charset="0"/>
              </a:rPr>
              <a:t>Zrání</a:t>
            </a:r>
            <a:endParaRPr lang="cs-CZ"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1. Zpracování modré agáve</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lnSpcReduction="10000"/>
          </a:bodyPr>
          <a:lstStyle/>
          <a:p>
            <a:pPr marL="514350" indent="-514350">
              <a:buNone/>
            </a:pPr>
            <a:r>
              <a:rPr lang="cs-CZ" sz="2400" b="1" dirty="0" smtClean="0">
                <a:latin typeface="Arial" pitchFamily="34" charset="0"/>
                <a:cs typeface="Arial" pitchFamily="34" charset="0"/>
              </a:rPr>
              <a:t>	Sklízení</a:t>
            </a:r>
          </a:p>
          <a:p>
            <a:pPr marL="514350" indent="-514350">
              <a:buNone/>
            </a:pPr>
            <a:r>
              <a:rPr lang="cs-CZ" sz="2400" dirty="0" smtClean="0">
                <a:latin typeface="Arial" pitchFamily="34" charset="0"/>
                <a:cs typeface="Arial" pitchFamily="34" charset="0"/>
              </a:rPr>
              <a:t>	Po deseti letech pěstování a ošetřování Weberovy modré agáve nastává období zralosti, kdy se tuhé listy rostliny osekají ze srdce agáve tzv. pini. Pina se posléze dopraví do palírny, kde je s pomocí speciálního nože (jima</a:t>
            </a:r>
            <a:r>
              <a:rPr lang="cs-CZ" sz="2400" i="1" dirty="0" smtClean="0">
                <a:latin typeface="Arial" pitchFamily="34" charset="0"/>
                <a:cs typeface="Arial" pitchFamily="34" charset="0"/>
              </a:rPr>
              <a:t>)</a:t>
            </a:r>
            <a:r>
              <a:rPr lang="cs-CZ" sz="2400" dirty="0" smtClean="0">
                <a:latin typeface="Arial" pitchFamily="34" charset="0"/>
                <a:cs typeface="Arial" pitchFamily="34" charset="0"/>
              </a:rPr>
              <a:t> půlena</a:t>
            </a:r>
            <a:r>
              <a:rPr lang="cs-CZ" sz="2400" dirty="0" smtClean="0"/>
              <a:t>.</a:t>
            </a:r>
          </a:p>
          <a:p>
            <a:pPr marL="514350" indent="-514350">
              <a:buNone/>
            </a:pPr>
            <a:r>
              <a:rPr lang="cs-CZ" sz="2400" dirty="0" smtClean="0">
                <a:latin typeface="Arial" pitchFamily="34" charset="0"/>
                <a:cs typeface="Arial" pitchFamily="34" charset="0"/>
              </a:rPr>
              <a:t>	</a:t>
            </a:r>
            <a:r>
              <a:rPr lang="cs-CZ" sz="2400" b="1" dirty="0" smtClean="0">
                <a:latin typeface="Arial" pitchFamily="34" charset="0"/>
                <a:cs typeface="Arial" pitchFamily="34" charset="0"/>
              </a:rPr>
              <a:t>Vaření</a:t>
            </a:r>
          </a:p>
          <a:p>
            <a:pPr marL="514350" indent="-514350">
              <a:buNone/>
            </a:pPr>
            <a:r>
              <a:rPr lang="cs-CZ" sz="2400" b="1" dirty="0" smtClean="0">
                <a:latin typeface="Arial" pitchFamily="34" charset="0"/>
                <a:cs typeface="Arial" pitchFamily="34" charset="0"/>
              </a:rPr>
              <a:t>	</a:t>
            </a:r>
            <a:r>
              <a:rPr lang="cs-CZ" sz="2400" dirty="0" smtClean="0">
                <a:latin typeface="Arial" pitchFamily="34" charset="0"/>
                <a:cs typeface="Arial" pitchFamily="34" charset="0"/>
              </a:rPr>
              <a:t>Rozřezané části se vloží do kotle vytápěného parou, kde se budou několik hodin vařit. Vůně varu připomíná marmeládu. Dlouhý var rozruší pletiva, škrob se rozloží na zkvasitelné cukry, šťáva se zahustí a dojde ke změně barvy z bílé až na hnědou.</a:t>
            </a:r>
          </a:p>
          <a:p>
            <a:pPr marL="514350" indent="-514350">
              <a:buNone/>
            </a:pPr>
            <a:endParaRPr lang="cs-CZ"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pPr>
              <a:buNone/>
            </a:pPr>
            <a:r>
              <a:rPr lang="cs-CZ" sz="2400" b="1" dirty="0" smtClean="0">
                <a:latin typeface="Arial" pitchFamily="34" charset="0"/>
                <a:cs typeface="Arial" pitchFamily="34" charset="0"/>
              </a:rPr>
              <a:t>	Kvašení</a:t>
            </a:r>
          </a:p>
          <a:p>
            <a:pPr>
              <a:buNone/>
            </a:pPr>
            <a:r>
              <a:rPr lang="cs-CZ" sz="2400" b="1" dirty="0" smtClean="0">
                <a:latin typeface="Arial" pitchFamily="34" charset="0"/>
                <a:cs typeface="Arial" pitchFamily="34" charset="0"/>
              </a:rPr>
              <a:t>	</a:t>
            </a:r>
            <a:r>
              <a:rPr lang="cs-CZ" sz="2400" dirty="0" smtClean="0">
                <a:latin typeface="Arial" pitchFamily="34" charset="0"/>
                <a:cs typeface="Arial" pitchFamily="34" charset="0"/>
              </a:rPr>
              <a:t>Hmota připomínající povidla se lisuje a naředí vodou, protože nyní bude tři dny kvasit v kádích.</a:t>
            </a:r>
          </a:p>
          <a:p>
            <a:pPr>
              <a:buNone/>
            </a:pPr>
            <a:endParaRPr lang="cs-CZ" sz="2400" b="1" dirty="0" smtClean="0">
              <a:latin typeface="Arial" pitchFamily="34" charset="0"/>
              <a:cs typeface="Arial" pitchFamily="34" charset="0"/>
            </a:endParaRPr>
          </a:p>
          <a:p>
            <a:pPr>
              <a:buNone/>
            </a:pPr>
            <a:r>
              <a:rPr lang="cs-CZ" sz="2400" b="1" dirty="0" smtClean="0">
                <a:latin typeface="Arial" pitchFamily="34" charset="0"/>
                <a:cs typeface="Arial" pitchFamily="34" charset="0"/>
              </a:rPr>
              <a:t>2. Destilace</a:t>
            </a:r>
          </a:p>
          <a:p>
            <a:pPr>
              <a:buNone/>
            </a:pPr>
            <a:r>
              <a:rPr lang="cs-CZ" sz="2400" b="1" dirty="0" smtClean="0">
                <a:latin typeface="Arial" pitchFamily="34" charset="0"/>
                <a:cs typeface="Arial" pitchFamily="34" charset="0"/>
              </a:rPr>
              <a:t>	</a:t>
            </a:r>
            <a:r>
              <a:rPr lang="cs-CZ" sz="2400" dirty="0" smtClean="0">
                <a:latin typeface="Arial" pitchFamily="34" charset="0"/>
                <a:cs typeface="Arial" pitchFamily="34" charset="0"/>
              </a:rPr>
              <a:t>Destiluje se dvakrát až třikrát na lihovost v rozmezí 50 - 60%. Vzniklý destilát ještě není tequilou ale tzv. tubou (tuba). </a:t>
            </a:r>
          </a:p>
          <a:p>
            <a:pPr>
              <a:buNone/>
            </a:pPr>
            <a:endParaRPr lang="cs-CZ" sz="2400" dirty="0" smtClean="0">
              <a:latin typeface="Arial" pitchFamily="34" charset="0"/>
              <a:cs typeface="Arial" pitchFamily="34" charset="0"/>
            </a:endParaRPr>
          </a:p>
          <a:p>
            <a:pPr>
              <a:buNone/>
            </a:pPr>
            <a:r>
              <a:rPr lang="cs-CZ" sz="2400" b="1" dirty="0" smtClean="0">
                <a:latin typeface="Arial" pitchFamily="34" charset="0"/>
                <a:cs typeface="Arial" pitchFamily="34" charset="0"/>
              </a:rPr>
              <a:t>3. Zrání</a:t>
            </a:r>
          </a:p>
          <a:p>
            <a:pPr>
              <a:buNone/>
            </a:pPr>
            <a:r>
              <a:rPr lang="cs-CZ" sz="2400" b="1" dirty="0" smtClean="0">
                <a:latin typeface="Arial" pitchFamily="34" charset="0"/>
                <a:cs typeface="Arial" pitchFamily="34" charset="0"/>
              </a:rPr>
              <a:t>	</a:t>
            </a:r>
            <a:r>
              <a:rPr lang="cs-CZ" sz="2400" dirty="0" smtClean="0">
                <a:latin typeface="Arial" pitchFamily="34" charset="0"/>
                <a:cs typeface="Arial" pitchFamily="34" charset="0"/>
              </a:rPr>
              <a:t>Ve finální fázi se může tuba uložit k zaokrouhlení chuti a vůně do inertních nádob nebo se nechá zrát v dubových sudech.</a:t>
            </a:r>
            <a:endParaRPr lang="cs-CZ" sz="2400" b="1" dirty="0" smtClean="0">
              <a:latin typeface="Arial" pitchFamily="34" charset="0"/>
              <a:cs typeface="Arial" pitchFamily="34" charset="0"/>
            </a:endParaRPr>
          </a:p>
          <a:p>
            <a:pPr>
              <a:buNone/>
            </a:pPr>
            <a:r>
              <a:rPr lang="cs-CZ" sz="2400" b="1" dirty="0" smtClean="0">
                <a:latin typeface="Arial" pitchFamily="34" charset="0"/>
                <a:cs typeface="Arial" pitchFamily="34" charset="0"/>
              </a:rPr>
              <a:t>	</a:t>
            </a:r>
            <a:endParaRPr lang="cs-CZ"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Země jejího původu </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	Tequila pochází z Mexika a získala své jméno podle jednoho z měst, ve kterém je vyráběna. Město Tequila (stát Jalisco) bylo založeno roku 1656 několika osadníky. Ti v kraji obdrželi dostatek půdy a začali budovat své farmy a domy. Později bylo území předáno majoru Juanu Lopezu Villasadovi, který již měl zkušenosti s pěstováním cukrové třtiny a modré agáve. Současně s nárůstem počtu obyvatel se i zvyšovala výroba tradiční tequily. Během druhé poloviny 20. století se tequila stala světoznámým drinkem a přinesla tak slávu malému mexickému městu s 15.000 obyvateli.</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Kritéria pro označení tequila</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Aby mohl být destilát označen jako tequila, musí dle zákona být vyroben:</a:t>
            </a:r>
          </a:p>
          <a:p>
            <a:pPr>
              <a:buNone/>
            </a:pPr>
            <a:endParaRPr lang="cs-CZ" sz="2400" dirty="0" smtClean="0">
              <a:latin typeface="Arial" pitchFamily="34" charset="0"/>
              <a:cs typeface="Arial" pitchFamily="34" charset="0"/>
            </a:endParaRPr>
          </a:p>
          <a:p>
            <a:r>
              <a:rPr lang="cs-CZ" sz="2400" dirty="0" smtClean="0">
                <a:latin typeface="Arial" pitchFamily="34" charset="0"/>
                <a:cs typeface="Arial" pitchFamily="34" charset="0"/>
              </a:rPr>
              <a:t>ve stanovené oblasti (Mexiko, stát Jalisco)</a:t>
            </a:r>
          </a:p>
          <a:p>
            <a:r>
              <a:rPr lang="cs-CZ" sz="2400" dirty="0" smtClean="0">
                <a:latin typeface="Arial" pitchFamily="34" charset="0"/>
                <a:cs typeface="Arial" pitchFamily="34" charset="0"/>
              </a:rPr>
              <a:t>předepsaným způsobem (minimálně 51 % zkvasitelných cukrů musí pocházet ze schválené modré agáve) </a:t>
            </a:r>
          </a:p>
          <a:p>
            <a:r>
              <a:rPr lang="cs-CZ" sz="2400" dirty="0" smtClean="0">
                <a:latin typeface="Arial" pitchFamily="34" charset="0"/>
                <a:cs typeface="Arial" pitchFamily="34" charset="0"/>
              </a:rPr>
              <a:t>ze schválené suroviny </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Jak poznat že jde o tequilu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fontScale="92500" lnSpcReduction="20000"/>
          </a:bodyPr>
          <a:lstStyle/>
          <a:p>
            <a:pPr>
              <a:buNone/>
            </a:pPr>
            <a:r>
              <a:rPr lang="cs-CZ" sz="2400" dirty="0" smtClean="0">
                <a:latin typeface="Arial" pitchFamily="34" charset="0"/>
                <a:cs typeface="Arial" pitchFamily="34" charset="0"/>
              </a:rPr>
              <a:t>Na každé etiketě autentické tequily z Mexika musí být uvedeno:</a:t>
            </a:r>
          </a:p>
          <a:p>
            <a:r>
              <a:rPr lang="cs-CZ" sz="2400" dirty="0" smtClean="0">
                <a:latin typeface="Arial" pitchFamily="34" charset="0"/>
                <a:cs typeface="Arial" pitchFamily="34" charset="0"/>
              </a:rPr>
              <a:t>kdo tequilu vyrobil, případně kdo ji vyváží </a:t>
            </a:r>
          </a:p>
          <a:p>
            <a:r>
              <a:rPr lang="cs-CZ" sz="2400" b="1" dirty="0" smtClean="0">
                <a:latin typeface="Arial" pitchFamily="34" charset="0"/>
                <a:cs typeface="Arial" pitchFamily="34" charset="0"/>
              </a:rPr>
              <a:t>symbol NOM</a:t>
            </a:r>
            <a:r>
              <a:rPr lang="cs-CZ" sz="2400" dirty="0" smtClean="0">
                <a:latin typeface="Arial" pitchFamily="34" charset="0"/>
                <a:cs typeface="Arial" pitchFamily="34" charset="0"/>
              </a:rPr>
              <a:t/>
            </a:r>
            <a:br>
              <a:rPr lang="cs-CZ" sz="2400" dirty="0" smtClean="0">
                <a:latin typeface="Arial" pitchFamily="34" charset="0"/>
                <a:cs typeface="Arial" pitchFamily="34" charset="0"/>
              </a:rPr>
            </a:br>
            <a:r>
              <a:rPr lang="cs-CZ" sz="2400" dirty="0" smtClean="0">
                <a:latin typeface="Arial" pitchFamily="34" charset="0"/>
                <a:cs typeface="Arial" pitchFamily="34" charset="0"/>
              </a:rPr>
              <a:t>(označení pro Normas Official Mexicana) a čtyřmístné číslo, které potvrzuje shodu s mexickým standardem – Official Mexican Standards </a:t>
            </a:r>
          </a:p>
          <a:p>
            <a:r>
              <a:rPr lang="cs-CZ" sz="2400" b="1" dirty="0" smtClean="0">
                <a:latin typeface="Arial" pitchFamily="34" charset="0"/>
                <a:cs typeface="Arial" pitchFamily="34" charset="0"/>
              </a:rPr>
              <a:t>symbol CRT</a:t>
            </a:r>
            <a:r>
              <a:rPr lang="cs-CZ" sz="2400" dirty="0" smtClean="0">
                <a:latin typeface="Arial" pitchFamily="34" charset="0"/>
                <a:cs typeface="Arial" pitchFamily="34" charset="0"/>
              </a:rPr>
              <a:t/>
            </a:r>
            <a:br>
              <a:rPr lang="cs-CZ" sz="2400" dirty="0" smtClean="0">
                <a:latin typeface="Arial" pitchFamily="34" charset="0"/>
                <a:cs typeface="Arial" pitchFamily="34" charset="0"/>
              </a:rPr>
            </a:br>
            <a:r>
              <a:rPr lang="cs-CZ" sz="2400" dirty="0" smtClean="0">
                <a:latin typeface="Arial" pitchFamily="34" charset="0"/>
                <a:cs typeface="Arial" pitchFamily="34" charset="0"/>
              </a:rPr>
              <a:t>(Consejo Regulador de Tequila) výroba kontrolována úřadem pro tequilu</a:t>
            </a:r>
          </a:p>
          <a:p>
            <a:r>
              <a:rPr lang="cs-CZ" sz="2400" b="1" dirty="0" smtClean="0">
                <a:latin typeface="Arial" pitchFamily="34" charset="0"/>
                <a:cs typeface="Arial" pitchFamily="34" charset="0"/>
              </a:rPr>
              <a:t>symbol DO</a:t>
            </a:r>
            <a:r>
              <a:rPr lang="cs-CZ" sz="2400" dirty="0" smtClean="0">
                <a:latin typeface="Arial" pitchFamily="34" charset="0"/>
                <a:cs typeface="Arial" pitchFamily="34" charset="0"/>
              </a:rPr>
              <a:t> a dvojmístné číslo</a:t>
            </a:r>
            <a:br>
              <a:rPr lang="cs-CZ" sz="2400" dirty="0" smtClean="0">
                <a:latin typeface="Arial" pitchFamily="34" charset="0"/>
                <a:cs typeface="Arial" pitchFamily="34" charset="0"/>
              </a:rPr>
            </a:br>
            <a:r>
              <a:rPr lang="cs-CZ" sz="2400" dirty="0" smtClean="0">
                <a:latin typeface="Arial" pitchFamily="34" charset="0"/>
                <a:cs typeface="Arial" pitchFamily="34" charset="0"/>
              </a:rPr>
              <a:t>doklad o souladu použití názvu tequila s geografickým původem a technickými požadavky </a:t>
            </a:r>
          </a:p>
          <a:p>
            <a:r>
              <a:rPr lang="cs-CZ" sz="2400" b="1" dirty="0" smtClean="0">
                <a:latin typeface="Arial" pitchFamily="34" charset="0"/>
                <a:cs typeface="Arial" pitchFamily="34" charset="0"/>
              </a:rPr>
              <a:t>označení DGN</a:t>
            </a:r>
            <a:r>
              <a:rPr lang="cs-CZ" sz="2400" dirty="0" smtClean="0">
                <a:latin typeface="Arial" pitchFamily="34" charset="0"/>
                <a:cs typeface="Arial" pitchFamily="34" charset="0"/>
              </a:rPr>
              <a:t/>
            </a:r>
            <a:br>
              <a:rPr lang="cs-CZ" sz="2400" dirty="0" smtClean="0">
                <a:latin typeface="Arial" pitchFamily="34" charset="0"/>
                <a:cs typeface="Arial" pitchFamily="34" charset="0"/>
              </a:rPr>
            </a:br>
            <a:r>
              <a:rPr lang="cs-CZ" sz="2400" dirty="0" smtClean="0">
                <a:latin typeface="Arial" pitchFamily="34" charset="0"/>
                <a:cs typeface="Arial" pitchFamily="34" charset="0"/>
              </a:rPr>
              <a:t>(Direction General de Normas) objevuje se jen výjimečně, používá mexická vláda jako známku kvality a původu </a:t>
            </a:r>
          </a:p>
          <a:p>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Typy tequily podle délky zrání</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fontScale="85000" lnSpcReduction="10000"/>
          </a:bodyPr>
          <a:lstStyle/>
          <a:p>
            <a:pPr>
              <a:buNone/>
            </a:pPr>
            <a:r>
              <a:rPr lang="cs-CZ" sz="2400" b="1" dirty="0" smtClean="0">
                <a:latin typeface="Arial" pitchFamily="34" charset="0"/>
                <a:cs typeface="Arial" pitchFamily="34" charset="0"/>
              </a:rPr>
              <a:t>Plata, blanca </a:t>
            </a:r>
            <a:r>
              <a:rPr lang="cs-CZ" sz="2400" dirty="0" smtClean="0">
                <a:latin typeface="Arial" pitchFamily="34" charset="0"/>
                <a:cs typeface="Arial" pitchFamily="34" charset="0"/>
              </a:rPr>
              <a:t>nebo </a:t>
            </a:r>
            <a:r>
              <a:rPr lang="cs-CZ" sz="2400" b="1" dirty="0" smtClean="0">
                <a:latin typeface="Arial" pitchFamily="34" charset="0"/>
                <a:cs typeface="Arial" pitchFamily="34" charset="0"/>
              </a:rPr>
              <a:t>silver - </a:t>
            </a:r>
            <a:r>
              <a:rPr lang="cs-CZ" sz="2400" dirty="0" smtClean="0">
                <a:latin typeface="Arial" pitchFamily="34" charset="0"/>
                <a:cs typeface="Arial" pitchFamily="34" charset="0"/>
              </a:rPr>
              <a:t>označující tequilu nezrající vůbec nebo několik málo týdnů</a:t>
            </a:r>
          </a:p>
          <a:p>
            <a:pPr>
              <a:buNone/>
            </a:pPr>
            <a:r>
              <a:rPr lang="pt-BR" sz="2400" b="1" dirty="0" smtClean="0">
                <a:latin typeface="Arial" pitchFamily="34" charset="0"/>
                <a:cs typeface="Arial" pitchFamily="34" charset="0"/>
              </a:rPr>
              <a:t>Oro </a:t>
            </a:r>
            <a:r>
              <a:rPr lang="pt-BR" sz="2400" dirty="0" smtClean="0">
                <a:latin typeface="Arial" pitchFamily="34" charset="0"/>
                <a:cs typeface="Arial" pitchFamily="34" charset="0"/>
              </a:rPr>
              <a:t>(zlatá) nebo </a:t>
            </a:r>
            <a:r>
              <a:rPr lang="pt-BR" sz="2400" b="1" dirty="0" smtClean="0">
                <a:latin typeface="Arial" pitchFamily="34" charset="0"/>
                <a:cs typeface="Arial" pitchFamily="34" charset="0"/>
              </a:rPr>
              <a:t>joven </a:t>
            </a:r>
            <a:r>
              <a:rPr lang="pt-BR" sz="2400" dirty="0" smtClean="0">
                <a:latin typeface="Arial" pitchFamily="34" charset="0"/>
                <a:cs typeface="Arial" pitchFamily="34" charset="0"/>
              </a:rPr>
              <a:t>(mladá)</a:t>
            </a:r>
            <a:r>
              <a:rPr lang="cs-CZ" sz="2400" dirty="0" smtClean="0">
                <a:latin typeface="Arial" pitchFamily="34" charset="0"/>
                <a:cs typeface="Arial" pitchFamily="34" charset="0"/>
              </a:rPr>
              <a:t> - je stejná tequila jako předchozí v kategorii přibarvená tak, aby přípomínala zralé produkty.</a:t>
            </a:r>
          </a:p>
          <a:p>
            <a:pPr>
              <a:buNone/>
            </a:pPr>
            <a:r>
              <a:rPr lang="cs-CZ" sz="2400" b="1" dirty="0" smtClean="0">
                <a:latin typeface="Arial" pitchFamily="34" charset="0"/>
                <a:cs typeface="Arial" pitchFamily="34" charset="0"/>
              </a:rPr>
              <a:t>Reposado - </a:t>
            </a:r>
            <a:r>
              <a:rPr lang="cs-CZ" sz="2400" dirty="0" smtClean="0">
                <a:latin typeface="Arial" pitchFamily="34" charset="0"/>
                <a:cs typeface="Arial" pitchFamily="34" charset="0"/>
              </a:rPr>
              <a:t>(uleželá) tequila zraje v dřevěných sudech 3-12 měsíců</a:t>
            </a:r>
          </a:p>
          <a:p>
            <a:pPr>
              <a:buNone/>
            </a:pPr>
            <a:r>
              <a:rPr lang="cs-CZ" sz="2400" b="1" dirty="0" smtClean="0">
                <a:latin typeface="Arial" pitchFamily="34" charset="0"/>
                <a:cs typeface="Arial" pitchFamily="34" charset="0"/>
              </a:rPr>
              <a:t>Aňejo  - </a:t>
            </a:r>
            <a:r>
              <a:rPr lang="cs-CZ" sz="2400" dirty="0" smtClean="0">
                <a:latin typeface="Arial" pitchFamily="34" charset="0"/>
                <a:cs typeface="Arial" pitchFamily="34" charset="0"/>
              </a:rPr>
              <a:t>(stará) zraje 1 až 3 roky. </a:t>
            </a:r>
          </a:p>
          <a:p>
            <a:pPr>
              <a:buNone/>
            </a:pPr>
            <a:r>
              <a:rPr lang="cs-CZ" sz="2400" dirty="0" smtClean="0">
                <a:latin typeface="Arial" pitchFamily="34" charset="0"/>
                <a:cs typeface="Arial" pitchFamily="34" charset="0"/>
              </a:rPr>
              <a:t>Každá společnost má svůj oblíbený druh sudů. Nejrozšířenější sudy jsou vyrobené z francouzského dubu anebo bílého (amerického) dubu. Druh sudu a technika zrání ovlivňuje výslednou chuť tequily. </a:t>
            </a:r>
            <a:br>
              <a:rPr lang="cs-CZ" sz="2400" dirty="0" smtClean="0">
                <a:latin typeface="Arial" pitchFamily="34" charset="0"/>
                <a:cs typeface="Arial" pitchFamily="34" charset="0"/>
              </a:rPr>
            </a:br>
            <a:r>
              <a:rPr lang="cs-CZ" sz="2400" dirty="0" smtClean="0">
                <a:latin typeface="Arial" pitchFamily="34" charset="0"/>
                <a:cs typeface="Arial" pitchFamily="34" charset="0"/>
              </a:rPr>
              <a:t>Tequila (i mezcal) zraje rychleji než lihoviny vyráběné v mírném pásu, a proto jsou kvalitní variace zřídka starší než 5-6 let. Tyto tequily se často nazývají muy anejo.</a:t>
            </a:r>
          </a:p>
          <a:p>
            <a:pPr>
              <a:buNone/>
            </a:pPr>
            <a:endParaRPr lang="cs-CZ" sz="2400" dirty="0" smtClean="0">
              <a:latin typeface="Arial" pitchFamily="34" charset="0"/>
              <a:cs typeface="Arial" pitchFamily="34" charset="0"/>
            </a:endParaRPr>
          </a:p>
          <a:p>
            <a:pPr>
              <a:buNone/>
            </a:pPr>
            <a:r>
              <a:rPr lang="cs-CZ" sz="2400" dirty="0" smtClean="0">
                <a:latin typeface="Arial" pitchFamily="34" charset="0"/>
                <a:cs typeface="Arial" pitchFamily="34" charset="0"/>
              </a:rPr>
              <a:t> </a:t>
            </a:r>
            <a:r>
              <a:rPr lang="cs-CZ" sz="1600" dirty="0" smtClean="0">
                <a:latin typeface="Arial" pitchFamily="34" charset="0"/>
                <a:cs typeface="Arial" pitchFamily="34" charset="0"/>
              </a:rPr>
              <a:t>Pozn.: Podobné názvosloví se používá i u mezcalů s jediným rozdílem - hranice mezi joven a reposado je 2 měsíce.</a:t>
            </a:r>
            <a:endParaRPr lang="cs-CZ"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1. Zpracování cukrové třtiny</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	Každý lihovar se odlišuje specifickou výrobou od ostatních výrobců. Hlavním rozdílem je použití druhu cukrové třtiny a použití suroviny, ze které bude vyroben výsledný produkt. Většina výrobců používá pro výrobu rumu melasu z cukrové třtiny. Ostatní používají pro výrobu přímo vylisovanou šťávu z cukrové třtiny. Důležité je také to, kde cukrová třtina byla pěstována. </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Jak se pije tequila</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fontScale="92500" lnSpcReduction="10000"/>
          </a:bodyPr>
          <a:lstStyle/>
          <a:p>
            <a:pPr>
              <a:buNone/>
            </a:pPr>
            <a:r>
              <a:rPr lang="cs-CZ" sz="2400" dirty="0" smtClean="0">
                <a:latin typeface="Arial" pitchFamily="34" charset="0"/>
                <a:cs typeface="Arial" pitchFamily="34" charset="0"/>
              </a:rPr>
              <a:t>	V Mexiku se tequila pije přímo ze sklenice. Spolu s tequilou se podává sůl a plátky citronu, které se vymačkávají do sklenice. Mexičané poté tequilu usrkávají, aby vychutnali její nezaměnitelnou chuť. Použití soli má své odůvodnění: když pijete nadměrné množství tequily v prostředí, jako je v Mexiku (vysoká vlhkost a horko), tak sůl zadržuje vodu v těle, aby nedošlo k odvodnění. Citrón, též podávaný k tequile, obsahuje enzym s názvem purin, který napomáhá rychlejšímu odbourání alkoholu v těle. Tequila ze 100% agáve obsahuje velké množství fruktózy, kterou náš organismus mění rychle na energii.</a:t>
            </a:r>
          </a:p>
          <a:p>
            <a:pPr>
              <a:buNone/>
            </a:pPr>
            <a:r>
              <a:rPr lang="cs-CZ" sz="2400" dirty="0" smtClean="0">
                <a:latin typeface="Arial" pitchFamily="34" charset="0"/>
                <a:cs typeface="Arial" pitchFamily="34" charset="0"/>
              </a:rPr>
              <a:t>	V Mexiku se Tequila nepodává s pomerančem a skořicí, jak jsme zvyklí, protože jde jen o komerční tah výrobců Zlatých tequil pro trhy, jako je Evropa.</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Známé značky tequily</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lstStyle/>
          <a:p>
            <a:pPr>
              <a:buNone/>
            </a:pPr>
            <a:r>
              <a:rPr lang="cs-CZ" sz="2400" dirty="0" smtClean="0">
                <a:latin typeface="Arial" pitchFamily="34" charset="0"/>
                <a:cs typeface="Arial" pitchFamily="34" charset="0"/>
              </a:rPr>
              <a:t>Olmeca</a:t>
            </a:r>
          </a:p>
          <a:p>
            <a:pPr>
              <a:buNone/>
            </a:pPr>
            <a:r>
              <a:rPr lang="cs-CZ" sz="2400" dirty="0" smtClean="0">
                <a:latin typeface="Arial" pitchFamily="34" charset="0"/>
                <a:cs typeface="Arial" pitchFamily="34" charset="0"/>
              </a:rPr>
              <a:t>Sierra</a:t>
            </a:r>
          </a:p>
          <a:p>
            <a:pPr>
              <a:buNone/>
            </a:pPr>
            <a:r>
              <a:rPr lang="cs-CZ" sz="2400" dirty="0" smtClean="0">
                <a:latin typeface="Arial" pitchFamily="34" charset="0"/>
                <a:cs typeface="Arial" pitchFamily="34" charset="0"/>
              </a:rPr>
              <a:t>Jose Cuevro</a:t>
            </a:r>
            <a:endParaRPr lang="cs-CZ" dirty="0" smtClean="0"/>
          </a:p>
          <a:p>
            <a:pPr>
              <a:buNone/>
            </a:pPr>
            <a:r>
              <a:rPr lang="cs-CZ" sz="2400" dirty="0" smtClean="0">
                <a:latin typeface="Arial" pitchFamily="34" charset="0"/>
                <a:cs typeface="Arial" pitchFamily="34" charset="0"/>
              </a:rPr>
              <a:t>El Pedrito</a:t>
            </a:r>
            <a:endParaRPr lang="cs-CZ" sz="2400" dirty="0">
              <a:latin typeface="Arial" pitchFamily="34" charset="0"/>
              <a:cs typeface="Arial" pitchFamily="34" charset="0"/>
            </a:endParaRPr>
          </a:p>
        </p:txBody>
      </p:sp>
      <p:pic>
        <p:nvPicPr>
          <p:cNvPr id="40962" name="Picture 2" descr="http://creativeroots.org/wp-content/uploads/2009/04/olmeca_tequila_silver_gold.jpg"/>
          <p:cNvPicPr>
            <a:picLocks noChangeAspect="1" noChangeArrowheads="1"/>
          </p:cNvPicPr>
          <p:nvPr/>
        </p:nvPicPr>
        <p:blipFill>
          <a:blip r:embed="rId2" cstate="print"/>
          <a:srcRect/>
          <a:stretch>
            <a:fillRect/>
          </a:stretch>
        </p:blipFill>
        <p:spPr bwMode="auto">
          <a:xfrm>
            <a:off x="3571868" y="1071546"/>
            <a:ext cx="1928826" cy="1928826"/>
          </a:xfrm>
          <a:prstGeom prst="rect">
            <a:avLst/>
          </a:prstGeom>
          <a:noFill/>
        </p:spPr>
      </p:pic>
      <p:pic>
        <p:nvPicPr>
          <p:cNvPr id="40964" name="Picture 4" descr="http://im9.cz/iR/importprodukt-orig/6d9/6d9eea3637da803adcff2e5e13bea17b.jpg"/>
          <p:cNvPicPr>
            <a:picLocks noChangeAspect="1" noChangeArrowheads="1"/>
          </p:cNvPicPr>
          <p:nvPr/>
        </p:nvPicPr>
        <p:blipFill>
          <a:blip r:embed="rId3"/>
          <a:srcRect/>
          <a:stretch>
            <a:fillRect/>
          </a:stretch>
        </p:blipFill>
        <p:spPr bwMode="auto">
          <a:xfrm>
            <a:off x="6215074" y="1000108"/>
            <a:ext cx="1741803" cy="2214578"/>
          </a:xfrm>
          <a:prstGeom prst="rect">
            <a:avLst/>
          </a:prstGeom>
          <a:noFill/>
        </p:spPr>
      </p:pic>
      <p:pic>
        <p:nvPicPr>
          <p:cNvPr id="40966" name="Picture 6" descr="http://angeliqueca.files.wordpress.com/2010/06/jose_cuervo_tequila.jpg"/>
          <p:cNvPicPr>
            <a:picLocks noChangeAspect="1" noChangeArrowheads="1"/>
          </p:cNvPicPr>
          <p:nvPr/>
        </p:nvPicPr>
        <p:blipFill>
          <a:blip r:embed="rId4"/>
          <a:srcRect/>
          <a:stretch>
            <a:fillRect/>
          </a:stretch>
        </p:blipFill>
        <p:spPr bwMode="auto">
          <a:xfrm>
            <a:off x="428596" y="3643314"/>
            <a:ext cx="2317015" cy="2928958"/>
          </a:xfrm>
          <a:prstGeom prst="rect">
            <a:avLst/>
          </a:prstGeom>
          <a:noFill/>
        </p:spPr>
      </p:pic>
      <p:pic>
        <p:nvPicPr>
          <p:cNvPr id="40968" name="Picture 8" descr="http://www.gentlestore.cz/shop/image/cache/data/shop5/Tequila-El-Pedrito-Silver-38-70CL-Pinch-500x500.jpg"/>
          <p:cNvPicPr>
            <a:picLocks noChangeAspect="1" noChangeArrowheads="1"/>
          </p:cNvPicPr>
          <p:nvPr/>
        </p:nvPicPr>
        <p:blipFill>
          <a:blip r:embed="rId5"/>
          <a:srcRect/>
          <a:stretch>
            <a:fillRect/>
          </a:stretch>
        </p:blipFill>
        <p:spPr bwMode="auto">
          <a:xfrm>
            <a:off x="3643306" y="3643314"/>
            <a:ext cx="2357454" cy="2357454"/>
          </a:xfrm>
          <a:prstGeom prst="rect">
            <a:avLst/>
          </a:prstGeom>
          <a:noFill/>
        </p:spPr>
      </p:pic>
      <p:pic>
        <p:nvPicPr>
          <p:cNvPr id="40970" name="Picture 10" descr="http://www.playy.me/playyworld/pix/elpedrito-flasche-kl.png"/>
          <p:cNvPicPr>
            <a:picLocks noChangeAspect="1" noChangeArrowheads="1"/>
          </p:cNvPicPr>
          <p:nvPr/>
        </p:nvPicPr>
        <p:blipFill>
          <a:blip r:embed="rId6"/>
          <a:srcRect/>
          <a:stretch>
            <a:fillRect/>
          </a:stretch>
        </p:blipFill>
        <p:spPr bwMode="auto">
          <a:xfrm>
            <a:off x="5929322" y="3857628"/>
            <a:ext cx="971550" cy="19907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Arial" pitchFamily="34" charset="0"/>
                <a:cs typeface="Arial" pitchFamily="34" charset="0"/>
              </a:rPr>
              <a:t>Mezcal</a:t>
            </a:r>
            <a:endParaRPr lang="cs-CZ"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b="1" dirty="0" smtClean="0">
                <a:latin typeface="Arial" pitchFamily="34" charset="0"/>
                <a:cs typeface="Arial" pitchFamily="34" charset="0"/>
              </a:rPr>
              <a:t>Základní surovina: </a:t>
            </a:r>
            <a:r>
              <a:rPr lang="cs-CZ" sz="2400" dirty="0" smtClean="0">
                <a:latin typeface="Arial" pitchFamily="34" charset="0"/>
                <a:cs typeface="Arial" pitchFamily="34" charset="0"/>
              </a:rPr>
              <a:t>Agáve (je možno použít cca 30 druhů této rostliny)</a:t>
            </a:r>
          </a:p>
          <a:p>
            <a:pPr>
              <a:buNone/>
            </a:pPr>
            <a:r>
              <a:rPr lang="cs-CZ" sz="2400" b="1" dirty="0" smtClean="0">
                <a:latin typeface="Arial" pitchFamily="34" charset="0"/>
                <a:cs typeface="Arial" pitchFamily="34" charset="0"/>
              </a:rPr>
              <a:t>Postup výroby:</a:t>
            </a:r>
          </a:p>
          <a:p>
            <a:pPr marL="457200" indent="-457200">
              <a:buFont typeface="+mj-lt"/>
              <a:buAutoNum type="arabicPeriod"/>
            </a:pPr>
            <a:r>
              <a:rPr lang="cs-CZ" sz="2400" b="1" dirty="0" smtClean="0">
                <a:latin typeface="Arial" pitchFamily="34" charset="0"/>
                <a:cs typeface="Arial" pitchFamily="34" charset="0"/>
              </a:rPr>
              <a:t>Zpracování modré agáve</a:t>
            </a:r>
          </a:p>
          <a:p>
            <a:pPr marL="457200" indent="-457200">
              <a:buFont typeface="+mj-lt"/>
              <a:buAutoNum type="alphaLcParenR"/>
            </a:pPr>
            <a:r>
              <a:rPr lang="cs-CZ" sz="2400" b="1" dirty="0" smtClean="0">
                <a:latin typeface="Arial" pitchFamily="34" charset="0"/>
                <a:cs typeface="Arial" pitchFamily="34" charset="0"/>
              </a:rPr>
              <a:t>Sklízení</a:t>
            </a:r>
          </a:p>
          <a:p>
            <a:pPr marL="457200" indent="-457200">
              <a:buFont typeface="+mj-lt"/>
              <a:buAutoNum type="alphaLcParenR"/>
            </a:pPr>
            <a:r>
              <a:rPr lang="cs-CZ" sz="2400" b="1" dirty="0" smtClean="0">
                <a:latin typeface="Arial" pitchFamily="34" charset="0"/>
                <a:cs typeface="Arial" pitchFamily="34" charset="0"/>
              </a:rPr>
              <a:t>Vaření</a:t>
            </a:r>
          </a:p>
          <a:p>
            <a:pPr marL="457200" indent="-457200">
              <a:buFont typeface="+mj-lt"/>
              <a:buAutoNum type="alphaLcParenR"/>
            </a:pPr>
            <a:r>
              <a:rPr lang="cs-CZ" sz="2400" b="1" dirty="0" smtClean="0">
                <a:latin typeface="Arial" pitchFamily="34" charset="0"/>
                <a:cs typeface="Arial" pitchFamily="34" charset="0"/>
              </a:rPr>
              <a:t>Kvašení</a:t>
            </a:r>
          </a:p>
          <a:p>
            <a:pPr marL="457200" indent="-457200">
              <a:buAutoNum type="arabicPeriod" startAt="2"/>
            </a:pPr>
            <a:r>
              <a:rPr lang="cs-CZ" sz="2400" b="1" dirty="0" smtClean="0">
                <a:latin typeface="Arial" pitchFamily="34" charset="0"/>
                <a:cs typeface="Arial" pitchFamily="34" charset="0"/>
              </a:rPr>
              <a:t>Destilace</a:t>
            </a:r>
          </a:p>
          <a:p>
            <a:pPr marL="457200" indent="-457200">
              <a:buAutoNum type="arabicPeriod" startAt="2"/>
            </a:pPr>
            <a:r>
              <a:rPr lang="cs-CZ" sz="2400" b="1" dirty="0" smtClean="0">
                <a:latin typeface="Arial" pitchFamily="34" charset="0"/>
                <a:cs typeface="Arial" pitchFamily="34" charset="0"/>
              </a:rPr>
              <a:t>Zrání</a:t>
            </a:r>
          </a:p>
          <a:p>
            <a:pPr marL="457200" indent="-457200">
              <a:buNone/>
            </a:pPr>
            <a:endParaRPr lang="cs-CZ" sz="1400" dirty="0" smtClean="0">
              <a:latin typeface="Arial" pitchFamily="34" charset="0"/>
              <a:cs typeface="Arial" pitchFamily="34" charset="0"/>
            </a:endParaRPr>
          </a:p>
          <a:p>
            <a:pPr marL="457200" indent="-457200">
              <a:buNone/>
            </a:pPr>
            <a:r>
              <a:rPr lang="cs-CZ" sz="1400" dirty="0" smtClean="0">
                <a:latin typeface="Arial" pitchFamily="34" charset="0"/>
                <a:cs typeface="Arial" pitchFamily="34" charset="0"/>
              </a:rPr>
              <a:t>Pozn.: Postup výroby mezcalu je podobná jako výroba tequily</a:t>
            </a:r>
          </a:p>
          <a:p>
            <a:pPr>
              <a:buNone/>
            </a:pPr>
            <a:endParaRPr lang="cs-CZ"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Rozdíly mezi mezcalem a tequilou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r>
              <a:rPr lang="cs-CZ" sz="2400" dirty="0" smtClean="0">
                <a:latin typeface="Arial" pitchFamily="34" charset="0"/>
                <a:cs typeface="Arial" pitchFamily="34" charset="0"/>
              </a:rPr>
              <a:t>jiný druh agáve</a:t>
            </a:r>
          </a:p>
          <a:p>
            <a:r>
              <a:rPr lang="cs-CZ" sz="2400" dirty="0" smtClean="0">
                <a:latin typeface="Arial" pitchFamily="34" charset="0"/>
                <a:cs typeface="Arial" pitchFamily="34" charset="0"/>
              </a:rPr>
              <a:t>jiná oblast - mexický stát Oaxaca, ale i Sonora a další</a:t>
            </a:r>
          </a:p>
          <a:p>
            <a:r>
              <a:rPr lang="cs-CZ" sz="2400" dirty="0" smtClean="0">
                <a:latin typeface="Arial" pitchFamily="34" charset="0"/>
                <a:cs typeface="Arial" pitchFamily="34" charset="0"/>
              </a:rPr>
              <a:t>jiný výrobní postup - rostliny agáve se před pálením (vařením) udí</a:t>
            </a:r>
          </a:p>
          <a:p>
            <a:r>
              <a:rPr lang="cs-CZ" sz="2400" dirty="0" smtClean="0">
                <a:latin typeface="Arial" pitchFamily="34" charset="0"/>
                <a:cs typeface="Arial" pitchFamily="34" charset="0"/>
              </a:rPr>
              <a:t>při vaření agáve pro výrobu mezcalu se používají jámy vyhloubené v zemi, které mají průměr tři metry.</a:t>
            </a:r>
          </a:p>
          <a:p>
            <a:r>
              <a:rPr lang="pt-BR" sz="2400" dirty="0" smtClean="0">
                <a:latin typeface="Arial" pitchFamily="34" charset="0"/>
                <a:cs typeface="Arial" pitchFamily="34" charset="0"/>
              </a:rPr>
              <a:t>do mezcalu se vkládá </a:t>
            </a:r>
            <a:r>
              <a:rPr lang="cs-CZ" sz="2400" dirty="0" smtClean="0">
                <a:latin typeface="Arial" pitchFamily="34" charset="0"/>
                <a:cs typeface="Arial" pitchFamily="34" charset="0"/>
              </a:rPr>
              <a:t>červ</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Červ v mezcalu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lnSpcReduction="10000"/>
          </a:bodyPr>
          <a:lstStyle/>
          <a:p>
            <a:pPr>
              <a:buNone/>
            </a:pPr>
            <a:r>
              <a:rPr lang="cs-CZ" dirty="0" smtClean="0"/>
              <a:t>	</a:t>
            </a:r>
            <a:r>
              <a:rPr lang="cs-CZ" sz="2400" dirty="0" smtClean="0">
                <a:latin typeface="Arial" pitchFamily="34" charset="0"/>
                <a:cs typeface="Arial" pitchFamily="34" charset="0"/>
              </a:rPr>
              <a:t>Lahve mezcalu často obsahují červa, občas i několik kusů na lahev. Tento červ je larvou jednoho ze dvou druhů hmyzu žijících uvnitř rostlin agáve. Nejčastěji se jedná o larvu nosatce, místně nazývaného picudo del agave. Druhým typem červa v mezcalu je gusano rojo, anebo červený červ chinicuiles, který je housenkou můry Hypopta agavis. Zvyk ukládání červa do mezcalu je relativně novodobý. Jedná se o celé tělo červa, který byl předem máčený v čistém alkoholu. Nikdo neví přesně, kde a kdy tato praxe začala, ale pravděpodobně to poprvé udělal Jacobo Lozano Páez embotellador mezcalu z Matatlánu.</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a:bodyPr>
          <a:lstStyle/>
          <a:p>
            <a:pPr>
              <a:buNone/>
            </a:pPr>
            <a:r>
              <a:rPr lang="cs-CZ" dirty="0" smtClean="0"/>
              <a:t>	</a:t>
            </a:r>
            <a:r>
              <a:rPr lang="cs-CZ" sz="2600" dirty="0" smtClean="0">
                <a:latin typeface="Arial" pitchFamily="34" charset="0"/>
                <a:cs typeface="Arial" pitchFamily="34" charset="0"/>
              </a:rPr>
              <a:t>V roce 1940, při ochutnávání připraveného agáve zjistil, že červ změnil chuť agáve (červi se často po sklizni dají najít v pinas). Lihovina  s červem se označuje jako “con gusano”. Používání červa je exklusivní pro mezcal, Mexický patentový úřad (NOM) zakazuje používání hmyzu anebo larev v případě tequily. Konzumace červa není zdraví škodlivá, naopak v některých tradicích se pokládá za zdravou pro duši. Ať již je to pravda nebo ne, popularita červů v mezcalu málem zapříčinila jejich vyhubení a dnes jsou proto do agáve nasazování uměle, aby výrobci mezcalu meli jejich dostatečný přísun. </a:t>
            </a:r>
            <a:endParaRPr lang="cs-CZ"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Známé značky mezcalu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Scorpion</a:t>
            </a:r>
          </a:p>
          <a:p>
            <a:pPr>
              <a:buNone/>
            </a:pPr>
            <a:r>
              <a:rPr lang="cs-CZ" sz="2400" dirty="0" smtClean="0">
                <a:latin typeface="Arial" pitchFamily="34" charset="0"/>
                <a:cs typeface="Arial" pitchFamily="34" charset="0"/>
              </a:rPr>
              <a:t>El Famoso</a:t>
            </a:r>
          </a:p>
          <a:p>
            <a:pPr>
              <a:buNone/>
            </a:pPr>
            <a:r>
              <a:rPr lang="cs-CZ" sz="2400" dirty="0" smtClean="0">
                <a:latin typeface="Arial" pitchFamily="34" charset="0"/>
                <a:cs typeface="Arial" pitchFamily="34" charset="0"/>
              </a:rPr>
              <a:t>Tehuana</a:t>
            </a:r>
          </a:p>
          <a:p>
            <a:pPr>
              <a:buNone/>
            </a:pPr>
            <a:r>
              <a:rPr lang="cs-CZ" sz="2400" dirty="0" smtClean="0">
                <a:latin typeface="Arial" pitchFamily="34" charset="0"/>
                <a:cs typeface="Arial" pitchFamily="34" charset="0"/>
              </a:rPr>
              <a:t>Monte Alban</a:t>
            </a:r>
            <a:endParaRPr lang="cs-CZ" sz="2400" dirty="0">
              <a:latin typeface="Arial" pitchFamily="34" charset="0"/>
              <a:cs typeface="Arial" pitchFamily="34" charset="0"/>
            </a:endParaRPr>
          </a:p>
        </p:txBody>
      </p:sp>
      <p:pic>
        <p:nvPicPr>
          <p:cNvPr id="49154" name="Picture 2" descr="http://assets0.webkite.com/datas/477020.best/original/scorpion_mezcal_01.jpg?1330713107"/>
          <p:cNvPicPr>
            <a:picLocks noChangeAspect="1" noChangeArrowheads="1"/>
          </p:cNvPicPr>
          <p:nvPr/>
        </p:nvPicPr>
        <p:blipFill>
          <a:blip r:embed="rId2"/>
          <a:srcRect/>
          <a:stretch>
            <a:fillRect/>
          </a:stretch>
        </p:blipFill>
        <p:spPr bwMode="auto">
          <a:xfrm>
            <a:off x="4643438" y="714356"/>
            <a:ext cx="3771892" cy="2258749"/>
          </a:xfrm>
          <a:prstGeom prst="rect">
            <a:avLst/>
          </a:prstGeom>
          <a:noFill/>
        </p:spPr>
      </p:pic>
      <p:pic>
        <p:nvPicPr>
          <p:cNvPr id="49156" name="Picture 4" descr="http://www.ranchocalypso.com/bloga/MezcalBot.JPG"/>
          <p:cNvPicPr>
            <a:picLocks noChangeAspect="1" noChangeArrowheads="1"/>
          </p:cNvPicPr>
          <p:nvPr/>
        </p:nvPicPr>
        <p:blipFill>
          <a:blip r:embed="rId3"/>
          <a:srcRect/>
          <a:stretch>
            <a:fillRect/>
          </a:stretch>
        </p:blipFill>
        <p:spPr bwMode="auto">
          <a:xfrm>
            <a:off x="2714612" y="3214686"/>
            <a:ext cx="2671745" cy="2524135"/>
          </a:xfrm>
          <a:prstGeom prst="rect">
            <a:avLst/>
          </a:prstGeom>
          <a:noFill/>
        </p:spPr>
      </p:pic>
      <p:sp>
        <p:nvSpPr>
          <p:cNvPr id="7" name="Obdélník 6"/>
          <p:cNvSpPr/>
          <p:nvPr/>
        </p:nvSpPr>
        <p:spPr>
          <a:xfrm>
            <a:off x="4500562" y="3214686"/>
            <a:ext cx="1000132" cy="2643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9158" name="Picture 6" descr="http://liquorbanks.com/bottle%20images/Tehuana%20Mezcal.jpg"/>
          <p:cNvPicPr>
            <a:picLocks noChangeAspect="1" noChangeArrowheads="1"/>
          </p:cNvPicPr>
          <p:nvPr/>
        </p:nvPicPr>
        <p:blipFill>
          <a:blip r:embed="rId4" cstate="print"/>
          <a:srcRect/>
          <a:stretch>
            <a:fillRect/>
          </a:stretch>
        </p:blipFill>
        <p:spPr bwMode="auto">
          <a:xfrm>
            <a:off x="6000760" y="3143248"/>
            <a:ext cx="1862121" cy="2353923"/>
          </a:xfrm>
          <a:prstGeom prst="rect">
            <a:avLst/>
          </a:prstGeom>
          <a:noFill/>
        </p:spPr>
      </p:pic>
      <p:pic>
        <p:nvPicPr>
          <p:cNvPr id="49160" name="Picture 8" descr="http://static.wine-searcher.net/images/labels/72/67/monte-alban-mezcal-con-gusano-oxaca-mexico-10377267.jpg"/>
          <p:cNvPicPr>
            <a:picLocks noChangeAspect="1" noChangeArrowheads="1"/>
          </p:cNvPicPr>
          <p:nvPr/>
        </p:nvPicPr>
        <p:blipFill>
          <a:blip r:embed="rId5"/>
          <a:srcRect/>
          <a:stretch>
            <a:fillRect/>
          </a:stretch>
        </p:blipFill>
        <p:spPr bwMode="auto">
          <a:xfrm>
            <a:off x="500034" y="3714752"/>
            <a:ext cx="2214578" cy="221457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450506"/>
          </a:xfrm>
        </p:spPr>
        <p:txBody>
          <a:bodyPr/>
          <a:lstStyle/>
          <a:p>
            <a:endParaRPr lang="cs-CZ" dirty="0"/>
          </a:p>
        </p:txBody>
      </p:sp>
      <p:sp>
        <p:nvSpPr>
          <p:cNvPr id="3" name="Zástupný symbol pro obsah 2"/>
          <p:cNvSpPr>
            <a:spLocks noGrp="1"/>
          </p:cNvSpPr>
          <p:nvPr>
            <p:ph idx="1"/>
          </p:nvPr>
        </p:nvSpPr>
        <p:spPr>
          <a:xfrm>
            <a:off x="314324" y="5085184"/>
            <a:ext cx="8229600" cy="968971"/>
          </a:xfrm>
        </p:spPr>
        <p:txBody>
          <a:bodyPr>
            <a:normAutofit fontScale="25000" lnSpcReduction="20000"/>
          </a:bodyPr>
          <a:lstStyle/>
          <a:p>
            <a:pPr>
              <a:buNone/>
            </a:pPr>
            <a:endParaRPr lang="cs-CZ" dirty="0" smtClean="0"/>
          </a:p>
          <a:p>
            <a:pPr>
              <a:buNone/>
            </a:pPr>
            <a:r>
              <a:rPr lang="cs-CZ" dirty="0" smtClean="0"/>
              <a:t>		    </a:t>
            </a:r>
          </a:p>
          <a:p>
            <a:pPr>
              <a:buNone/>
            </a:pPr>
            <a:endParaRPr lang="cs-CZ" dirty="0" smtClean="0"/>
          </a:p>
          <a:p>
            <a:pPr algn="ctr">
              <a:buNone/>
            </a:pPr>
            <a:r>
              <a:rPr lang="cs-CZ" sz="9600" dirty="0" smtClean="0">
                <a:latin typeface="Arial" panose="020B0604020202020204" pitchFamily="34" charset="0"/>
                <a:cs typeface="Arial" panose="020B0604020202020204" pitchFamily="34" charset="0"/>
              </a:rPr>
              <a:t>Vypracoval: Mgr. Alexandr Burda </a:t>
            </a:r>
            <a:endParaRPr lang="cs-CZ" sz="9600" dirty="0" smtClean="0">
              <a:latin typeface="Arial" panose="020B0604020202020204" pitchFamily="34" charset="0"/>
              <a:cs typeface="Arial" panose="020B0604020202020204" pitchFamily="34" charset="0"/>
            </a:endParaRPr>
          </a:p>
          <a:p>
            <a:pPr algn="ctr">
              <a:buNone/>
            </a:pPr>
            <a:endParaRPr lang="cs-CZ" sz="1800" dirty="0" smtClean="0">
              <a:latin typeface="Arial" pitchFamily="34" charset="0"/>
              <a:cs typeface="Arial" pitchFamily="34" charset="0"/>
            </a:endParaRPr>
          </a:p>
          <a:p>
            <a:pPr>
              <a:buNone/>
            </a:pPr>
            <a:r>
              <a:rPr lang="cs-CZ" sz="1800" dirty="0" smtClean="0">
                <a:latin typeface="Arial" pitchFamily="34" charset="0"/>
                <a:cs typeface="Arial" pitchFamily="34" charset="0"/>
              </a:rPr>
              <a:t>				</a:t>
            </a:r>
            <a:r>
              <a:rPr lang="cs-CZ"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2. Fermentace</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	Fermentace v procesu výroby rumu probíhá tak, že k základní surovině se přidají kvasnice a voda. Vzniká hmota podobná kaši. Každý výrobce upřednostňuje jiný druh kvasinek. Některé kmeny kvasinek jsou velmi rychlé a kvašení může probíhat jen v průběhu několika hodin. Tyto rychlejší kmeny kvasinek jsou využívány pro výrobu jemných rumů. Naopak při využití přírodních kvasinek probíhá kvašení i několik dnů. Přírodní kvasinky jsou používány při výrobě silnějších rumů například na Jamajce.</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3. Destilace</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t>	</a:t>
            </a:r>
            <a:r>
              <a:rPr lang="cs-CZ" sz="2400" dirty="0" smtClean="0">
                <a:latin typeface="Arial" pitchFamily="34" charset="0"/>
                <a:cs typeface="Arial" pitchFamily="34" charset="0"/>
              </a:rPr>
              <a:t>Většina výrobců používá k výrobě rumu kontinuální destilaci za použití destilační kolony. Ta způsobuje několikanásobnou destilaci a výsledný produkt je charakterizován zejména jemností. Naopak rum, který je vyroben za pomoci destilačního přístroje alembik, je aromatičtější a chuťové vlastnosti plnější. Tato metoda je také označována jako „pot – still“. Rumy, které jsou destilovány touto metodou, jsou určené především k dlouhodobému zrání s potenciálem špičkových produktů.</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4. Zrání (Staření rumu)</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fontScale="92500" lnSpcReduction="20000"/>
          </a:bodyPr>
          <a:lstStyle/>
          <a:p>
            <a:pPr>
              <a:buNone/>
            </a:pPr>
            <a:r>
              <a:rPr lang="cs-CZ" sz="2400" dirty="0" smtClean="0">
                <a:latin typeface="Arial" pitchFamily="34" charset="0"/>
                <a:cs typeface="Arial" pitchFamily="34" charset="0"/>
              </a:rPr>
              <a:t>	Rum zraje zejména v dubových sudech o různém obsahu. Rumy nejčastěji zrají v použitých dubových sudech po Bourbonu nebo whisky. Použité sudy jsou jednak mnohem méně nákladné než výroba sudu nových. Dalším faktorem je to, že sudy ve kterých zrál před tím jiný destilát, vytváří další charakteristiky chuti a aroma rumu. Charakter rumu také udává to, zdali byl použit americký či francouzský sud. Francouzské dubové sudy obecně utváří jemnější destiláty. Rum získává tmavší barvu podle toho, jakou dobu v sudech zrál a také podle tloušťky vypalované vrstvy uvnitř sudu.</a:t>
            </a:r>
          </a:p>
          <a:p>
            <a:pPr>
              <a:buNone/>
            </a:pPr>
            <a:r>
              <a:rPr lang="cs-CZ" sz="2400" dirty="0" smtClean="0">
                <a:latin typeface="Arial" pitchFamily="34" charset="0"/>
                <a:cs typeface="Arial" pitchFamily="34" charset="0"/>
              </a:rPr>
              <a:t>	Pro zrání rumu neexistují obecné normy a platná pravidla. To má za následek, že výrobci mohou prakticky uvádět na etiketách, co považují za vhodné. Některé země mají stanovenou jen minimální dobu zrání. Například ve Venezuele je tato doba stanovena minimálně na dva roky.</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5. Filtrace</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a:buNone/>
            </a:pPr>
            <a:r>
              <a:rPr lang="cs-CZ" sz="2400" dirty="0" smtClean="0">
                <a:latin typeface="Arial" pitchFamily="34" charset="0"/>
                <a:cs typeface="Arial" pitchFamily="34" charset="0"/>
              </a:rPr>
              <a:t>	Filtrace rumů má dvojí význam. Za prvé se z rumu odstraní nečistoty vzniklé stařením v sudech. Druhý význam je charakterizován především blanco rumy. Pomocí speciálních metod filtrace se nejen ze stařeného rumu získá naprosto čistý produkt, ale také dochází k odstranění výrazných charakteristik aroma a chuti. Dochází k vytvoření jemného produktu, který je určen především v myologii a tedy tvorbě nejrůznějších koktejlů.</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400" b="1" dirty="0" smtClean="0">
                <a:latin typeface="Arial" pitchFamily="34" charset="0"/>
                <a:cs typeface="Arial" pitchFamily="34" charset="0"/>
              </a:rPr>
              <a:t>6. Blending a lahvování</a:t>
            </a:r>
            <a:endParaRPr lang="cs-CZ" sz="2400" b="1" dirty="0">
              <a:latin typeface="Arial" pitchFamily="34" charset="0"/>
              <a:cs typeface="Arial" pitchFamily="34" charset="0"/>
            </a:endParaRPr>
          </a:p>
        </p:txBody>
      </p:sp>
      <p:sp>
        <p:nvSpPr>
          <p:cNvPr id="3" name="Zástupný symbol pro obsah 2"/>
          <p:cNvSpPr>
            <a:spLocks noGrp="1"/>
          </p:cNvSpPr>
          <p:nvPr>
            <p:ph idx="1"/>
          </p:nvPr>
        </p:nvSpPr>
        <p:spPr/>
        <p:txBody>
          <a:bodyPr>
            <a:normAutofit fontScale="92500" lnSpcReduction="10000"/>
          </a:bodyPr>
          <a:lstStyle/>
          <a:p>
            <a:pPr>
              <a:buNone/>
            </a:pPr>
            <a:r>
              <a:rPr lang="cs-CZ" sz="2400" dirty="0" smtClean="0">
                <a:latin typeface="Arial" pitchFamily="34" charset="0"/>
                <a:cs typeface="Arial" pitchFamily="34" charset="0"/>
              </a:rPr>
              <a:t>	Míšení rumů mají na starosti specializovaní „Master Blenders“. Hlavním úkolem těchto pracovníků je, aby pokaždé namíchali stejný produkt. Tito pracovníci se snaží také vytvářet nové jedinečné produkty. Master Blenders nesmějí jíst výrazná jídla, kouřit, pít jakýkoliv alkohol atd. Za svoji práci jsou však výborně ohodnoceni, jelikož na nich stojí veškerá úspěšnost a kvalita produktu.</a:t>
            </a:r>
          </a:p>
          <a:p>
            <a:pPr>
              <a:buNone/>
            </a:pPr>
            <a:endParaRPr lang="cs-CZ" sz="2400" dirty="0">
              <a:latin typeface="Arial" pitchFamily="34" charset="0"/>
              <a:cs typeface="Arial" pitchFamily="34" charset="0"/>
            </a:endParaRPr>
          </a:p>
          <a:p>
            <a:pPr>
              <a:buNone/>
            </a:pPr>
            <a:r>
              <a:rPr lang="cs-CZ" sz="2400" dirty="0" smtClean="0">
                <a:latin typeface="Arial" pitchFamily="34" charset="0"/>
                <a:cs typeface="Arial" pitchFamily="34" charset="0"/>
              </a:rPr>
              <a:t>	Některé rumy jsou po blendingu a před lahvování ještě na nějakou dobu uloženy do sudů, aby došlo k dokonalému sladění. Poté jsou stáčeny do lahví a určené k prodeji. Obvykle platí pravidlo, že čím významnější produkt, tím estetičtější je láhev.</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653</Words>
  <Application>Microsoft Office PowerPoint</Application>
  <PresentationFormat>Předvádění na obrazovce (4:3)</PresentationFormat>
  <Paragraphs>229</Paragraphs>
  <Slides>47</Slides>
  <Notes>0</Notes>
  <HiddenSlides>0</HiddenSlides>
  <MMClips>0</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Motiv sady Office</vt:lpstr>
      <vt:lpstr>Prezentace aplikace PowerPoint</vt:lpstr>
      <vt:lpstr>Destilát</vt:lpstr>
      <vt:lpstr>Rum</vt:lpstr>
      <vt:lpstr>1. Zpracování cukrové třtiny</vt:lpstr>
      <vt:lpstr>2. Fermentace</vt:lpstr>
      <vt:lpstr>3. Destilace</vt:lpstr>
      <vt:lpstr>4. Zrání (Staření rumu)</vt:lpstr>
      <vt:lpstr>5. Filtrace</vt:lpstr>
      <vt:lpstr>6. Blending a lahvování</vt:lpstr>
      <vt:lpstr>Rum a země jeho původu</vt:lpstr>
      <vt:lpstr>Rozdělění podle barvy rumu</vt:lpstr>
      <vt:lpstr>Známé značky rumu</vt:lpstr>
      <vt:lpstr>Cachaca</vt:lpstr>
      <vt:lpstr>Země jejího původu</vt:lpstr>
      <vt:lpstr>Letitá cachca („aged“ cachaca)</vt:lpstr>
      <vt:lpstr>Caipirinha</vt:lpstr>
      <vt:lpstr>Známé značky cachaca</vt:lpstr>
      <vt:lpstr>Absinth</vt:lpstr>
      <vt:lpstr>1. Macerování pelyňku a jiných sušených bylin</vt:lpstr>
      <vt:lpstr>2. Destilace macerátu</vt:lpstr>
      <vt:lpstr>3. Přidání pelyňku a ostatních bylin</vt:lpstr>
      <vt:lpstr>Odlišnosti podle země výroby</vt:lpstr>
      <vt:lpstr>Thujon a jeho obsah v absinthu</vt:lpstr>
      <vt:lpstr>Prezentace aplikace PowerPoint</vt:lpstr>
      <vt:lpstr>Země jeho původu</vt:lpstr>
      <vt:lpstr>Známé značky absinthu</vt:lpstr>
      <vt:lpstr>Gin</vt:lpstr>
      <vt:lpstr>Prezentace aplikace PowerPoint</vt:lpstr>
      <vt:lpstr>Způsoby ochucování ginu</vt:lpstr>
      <vt:lpstr>Země jeho původu</vt:lpstr>
      <vt:lpstr>Rozdělění ginu</vt:lpstr>
      <vt:lpstr>Známé značky ginu</vt:lpstr>
      <vt:lpstr>Tequila</vt:lpstr>
      <vt:lpstr>1. Zpracování modré agáve</vt:lpstr>
      <vt:lpstr>Prezentace aplikace PowerPoint</vt:lpstr>
      <vt:lpstr>Země jejího původu </vt:lpstr>
      <vt:lpstr>Kritéria pro označení tequila</vt:lpstr>
      <vt:lpstr>Jak poznat že jde o tequilu</vt:lpstr>
      <vt:lpstr>Typy tequily podle délky zrání</vt:lpstr>
      <vt:lpstr>Jak se pije tequila</vt:lpstr>
      <vt:lpstr>Známé značky tequily</vt:lpstr>
      <vt:lpstr>Mezcal</vt:lpstr>
      <vt:lpstr>Rozdíly mezi mezcalem a tequilou</vt:lpstr>
      <vt:lpstr>Červ v mezcalu</vt:lpstr>
      <vt:lpstr>Prezentace aplikace PowerPoint</vt:lpstr>
      <vt:lpstr>Známé značky mezcalu</vt:lpstr>
      <vt:lpstr>Prezentace aplikace PowerPoint</vt:lpstr>
    </vt:vector>
  </TitlesOfParts>
  <Company>Tajtrlíci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Daniela</dc:creator>
  <cp:lastModifiedBy>Uzivatel1</cp:lastModifiedBy>
  <cp:revision>75</cp:revision>
  <dcterms:created xsi:type="dcterms:W3CDTF">2013-10-28T12:37:33Z</dcterms:created>
  <dcterms:modified xsi:type="dcterms:W3CDTF">2014-01-18T19:40:34Z</dcterms:modified>
</cp:coreProperties>
</file>