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6" r:id="rId4"/>
    <p:sldId id="330" r:id="rId5"/>
    <p:sldId id="270" r:id="rId6"/>
    <p:sldId id="269" r:id="rId7"/>
    <p:sldId id="267" r:id="rId8"/>
    <p:sldId id="329" r:id="rId9"/>
    <p:sldId id="332" r:id="rId10"/>
    <p:sldId id="271" r:id="rId11"/>
    <p:sldId id="272" r:id="rId12"/>
    <p:sldId id="275" r:id="rId13"/>
    <p:sldId id="273" r:id="rId14"/>
    <p:sldId id="315" r:id="rId15"/>
    <p:sldId id="316" r:id="rId16"/>
    <p:sldId id="260" r:id="rId17"/>
    <p:sldId id="261" r:id="rId18"/>
    <p:sldId id="262" r:id="rId19"/>
    <p:sldId id="263" r:id="rId20"/>
    <p:sldId id="264" r:id="rId21"/>
    <p:sldId id="303" r:id="rId22"/>
    <p:sldId id="302" r:id="rId23"/>
    <p:sldId id="304" r:id="rId24"/>
    <p:sldId id="306" r:id="rId25"/>
    <p:sldId id="307" r:id="rId26"/>
    <p:sldId id="305" r:id="rId27"/>
    <p:sldId id="265" r:id="rId28"/>
    <p:sldId id="276" r:id="rId29"/>
    <p:sldId id="318" r:id="rId30"/>
    <p:sldId id="317" r:id="rId31"/>
    <p:sldId id="320" r:id="rId32"/>
    <p:sldId id="325" r:id="rId33"/>
    <p:sldId id="319" r:id="rId34"/>
    <p:sldId id="323" r:id="rId35"/>
    <p:sldId id="277" r:id="rId36"/>
    <p:sldId id="293" r:id="rId37"/>
    <p:sldId id="294" r:id="rId38"/>
    <p:sldId id="295" r:id="rId39"/>
    <p:sldId id="296" r:id="rId40"/>
    <p:sldId id="297" r:id="rId41"/>
    <p:sldId id="298" r:id="rId42"/>
    <p:sldId id="310" r:id="rId43"/>
    <p:sldId id="299" r:id="rId44"/>
    <p:sldId id="300" r:id="rId45"/>
    <p:sldId id="301" r:id="rId46"/>
    <p:sldId id="278" r:id="rId47"/>
    <p:sldId id="280" r:id="rId48"/>
    <p:sldId id="281" r:id="rId49"/>
    <p:sldId id="279" r:id="rId50"/>
    <p:sldId id="291" r:id="rId51"/>
    <p:sldId id="292" r:id="rId52"/>
    <p:sldId id="282" r:id="rId53"/>
    <p:sldId id="284" r:id="rId54"/>
    <p:sldId id="311" r:id="rId55"/>
    <p:sldId id="285" r:id="rId56"/>
    <p:sldId id="288" r:id="rId57"/>
    <p:sldId id="286" r:id="rId58"/>
    <p:sldId id="287" r:id="rId59"/>
    <p:sldId id="289" r:id="rId60"/>
    <p:sldId id="290" r:id="rId61"/>
    <p:sldId id="308" r:id="rId62"/>
    <p:sldId id="321" r:id="rId63"/>
    <p:sldId id="322" r:id="rId64"/>
    <p:sldId id="309" r:id="rId65"/>
    <p:sldId id="312" r:id="rId66"/>
    <p:sldId id="313" r:id="rId67"/>
    <p:sldId id="314" r:id="rId68"/>
    <p:sldId id="324" r:id="rId69"/>
    <p:sldId id="326" r:id="rId70"/>
    <p:sldId id="327" r:id="rId71"/>
    <p:sldId id="283" r:id="rId72"/>
    <p:sldId id="328" r:id="rId7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9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95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78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64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82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13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01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26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53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16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89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8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25821-B7E4-4F07-8A12-B948752C5DFA}" type="datetimeFigureOut">
              <a:rPr lang="cs-CZ" smtClean="0"/>
              <a:t>po 11.11.2019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5A67C-6089-46A6-848A-C2ABDB2601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5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/>
          <a:lstStyle/>
          <a:p>
            <a:r>
              <a:rPr lang="cs-CZ" dirty="0" smtClean="0"/>
              <a:t>WHISKY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sz="3600" dirty="0" smtClean="0"/>
          </a:p>
          <a:p>
            <a:pPr marL="0" indent="0" algn="ctr">
              <a:buNone/>
            </a:pPr>
            <a:endParaRPr lang="cs-CZ" sz="3600" dirty="0"/>
          </a:p>
          <a:p>
            <a:pPr marL="0" indent="0" algn="ctr">
              <a:buNone/>
            </a:pPr>
            <a:endParaRPr lang="cs-CZ" sz="3600" dirty="0" smtClean="0"/>
          </a:p>
          <a:p>
            <a:pPr marL="0" indent="0" algn="ctr">
              <a:buNone/>
            </a:pPr>
            <a:endParaRPr lang="cs-CZ" sz="3600" dirty="0"/>
          </a:p>
          <a:p>
            <a:pPr marL="0" indent="0" algn="ctr">
              <a:buNone/>
            </a:pPr>
            <a:r>
              <a:rPr lang="cs-CZ" sz="3600" dirty="0" smtClean="0"/>
              <a:t>Ústav lázeňství, gastronomie a turismu</a:t>
            </a:r>
          </a:p>
          <a:p>
            <a:pPr marL="0" indent="0" algn="ctr">
              <a:buNone/>
            </a:pPr>
            <a:r>
              <a:rPr lang="cs-CZ" sz="3600" dirty="0" smtClean="0"/>
              <a:t>Slezská univerzita v  Opavě </a:t>
            </a:r>
          </a:p>
          <a:p>
            <a:pPr marL="0" indent="0" algn="ctr">
              <a:buNone/>
            </a:pPr>
            <a:r>
              <a:rPr lang="cs-CZ" sz="3600" dirty="0" smtClean="0"/>
              <a:t>Mgr. Alexandr Burda </a:t>
            </a:r>
            <a:endParaRPr lang="cs-CZ" sz="36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3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Původní destilace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Ve skleněných křivulích, spojených s chladiči a jímací baňkou. Později kameninové a měděné nebo  pocínované.</a:t>
            </a:r>
          </a:p>
          <a:p>
            <a:r>
              <a:rPr lang="cs-CZ" dirty="0" smtClean="0"/>
              <a:t>V 16. st. byl měděný vařák uložen v pískové nebo popelové lázni, umístěné v pícce na přímém topení. Vařák měl snímací víko - </a:t>
            </a:r>
            <a:r>
              <a:rPr lang="cs-CZ" dirty="0" err="1" smtClean="0"/>
              <a:t>alembík</a:t>
            </a:r>
            <a:r>
              <a:rPr lang="cs-CZ" dirty="0" smtClean="0"/>
              <a:t>, z něhož vycházela trubka k chladiči a od něho do jímací nádoby. Chladilo se vodou.</a:t>
            </a:r>
          </a:p>
          <a:p>
            <a:r>
              <a:rPr lang="cs-CZ" dirty="0" smtClean="0"/>
              <a:t> Pálenky se vyráběly dvojitou destilací. První destilát (břečka, lutr) nepříjemně páchl a chutnal, teprve druhou destilací se vyrobila pitná pálenka, z níž se oddělila první část zvaná předek či úkap od zbytku - flegma.</a:t>
            </a:r>
          </a:p>
          <a:p>
            <a:r>
              <a:rPr lang="cs-CZ" dirty="0" smtClean="0"/>
              <a:t>Nečisté pálenky se filtrovaly bavlnou nebo papírem a nebo se přepalovaly s jalovcem, vápennou vodou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55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7450"/>
            <a:ext cx="4176464" cy="58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17450"/>
            <a:ext cx="4752528" cy="27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439248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6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3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Domácí destilační přístroj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516724" cy="442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8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Servis whisky </a:t>
            </a: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 err="1" smtClean="0"/>
              <a:t>whiskey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Whiskovka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dirty="0" smtClean="0"/>
              <a:t>Sklenice na Single Malt</a:t>
            </a:r>
          </a:p>
          <a:p>
            <a:endParaRPr lang="cs-CZ" dirty="0"/>
          </a:p>
          <a:p>
            <a:r>
              <a:rPr lang="cs-CZ" dirty="0" smtClean="0"/>
              <a:t>Servisní teplota 15-16 C</a:t>
            </a:r>
          </a:p>
          <a:p>
            <a:endParaRPr lang="cs-CZ" dirty="0"/>
          </a:p>
          <a:p>
            <a:r>
              <a:rPr lang="cs-CZ" dirty="0" smtClean="0"/>
              <a:t>Led a voda je otázkou zvyklostí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0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2" y="251569"/>
            <a:ext cx="3347864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7"/>
            <a:ext cx="3042084" cy="28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1" y="3143821"/>
            <a:ext cx="2653916" cy="345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29" y="3286409"/>
            <a:ext cx="394117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22" y="3053930"/>
            <a:ext cx="2818630" cy="354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00" y="118688"/>
            <a:ext cx="2580626" cy="295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97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248472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24847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8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4006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8"/>
            <a:ext cx="36004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878497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6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Irská </a:t>
            </a:r>
            <a:r>
              <a:rPr lang="cs-CZ" dirty="0" err="1" smtClean="0"/>
              <a:t>whiskey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err="1" smtClean="0"/>
              <a:t>Irish</a:t>
            </a:r>
            <a:r>
              <a:rPr lang="cs-CZ" i="1" dirty="0" smtClean="0"/>
              <a:t> pot-</a:t>
            </a:r>
            <a:r>
              <a:rPr lang="cs-CZ" i="1" dirty="0" err="1" smtClean="0"/>
              <a:t>still</a:t>
            </a:r>
            <a:r>
              <a:rPr lang="cs-CZ" i="1" dirty="0" smtClean="0"/>
              <a:t> </a:t>
            </a:r>
            <a:r>
              <a:rPr lang="cs-CZ" i="1" dirty="0" err="1" smtClean="0"/>
              <a:t>whiskey</a:t>
            </a:r>
            <a:r>
              <a:rPr lang="cs-CZ" dirty="0"/>
              <a:t> </a:t>
            </a:r>
            <a:r>
              <a:rPr lang="cs-CZ" dirty="0" smtClean="0"/>
              <a:t>- vyráběná kotlíkovým destilačním přístrojem.</a:t>
            </a:r>
          </a:p>
          <a:p>
            <a:r>
              <a:rPr lang="cs-CZ" dirty="0" smtClean="0"/>
              <a:t>Nepoužívá rašelinový oheň, chybí kouřový tón.</a:t>
            </a:r>
          </a:p>
          <a:p>
            <a:r>
              <a:rPr lang="cs-CZ" dirty="0" smtClean="0"/>
              <a:t>Původně vyráběna pouze destilováním sladu. Před 150 lety se začal do sladu přimíchávat surový ječmen a vzniká specifický způsob nazývaný </a:t>
            </a:r>
            <a:r>
              <a:rPr lang="cs-CZ" i="1" dirty="0" smtClean="0"/>
              <a:t>pot-</a:t>
            </a:r>
            <a:r>
              <a:rPr lang="cs-CZ" i="1" dirty="0" err="1" smtClean="0"/>
              <a:t>still</a:t>
            </a:r>
            <a:r>
              <a:rPr lang="cs-CZ" i="1" dirty="0" smtClean="0"/>
              <a:t> </a:t>
            </a:r>
            <a:r>
              <a:rPr lang="cs-CZ" i="1" dirty="0" err="1" smtClean="0"/>
              <a:t>whiskey</a:t>
            </a:r>
            <a:r>
              <a:rPr lang="cs-CZ" i="1" dirty="0" smtClean="0"/>
              <a:t>. </a:t>
            </a:r>
            <a:endParaRPr lang="cs-CZ" dirty="0" smtClean="0"/>
          </a:p>
          <a:p>
            <a:r>
              <a:rPr lang="cs-CZ" dirty="0" smtClean="0"/>
              <a:t>Irská </a:t>
            </a:r>
            <a:r>
              <a:rPr lang="cs-CZ" dirty="0" err="1" smtClean="0"/>
              <a:t>whiskey</a:t>
            </a:r>
            <a:r>
              <a:rPr lang="cs-CZ" dirty="0" smtClean="0"/>
              <a:t> je třikrát pálená.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94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Irish</a:t>
            </a:r>
            <a:r>
              <a:rPr lang="cs-CZ" dirty="0" smtClean="0"/>
              <a:t> </a:t>
            </a:r>
            <a:r>
              <a:rPr lang="cs-CZ" dirty="0" err="1" smtClean="0"/>
              <a:t>whiskey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Aby mohla být whisky nazývána pravou irskou </a:t>
            </a:r>
            <a:r>
              <a:rPr lang="cs-CZ" dirty="0" err="1" smtClean="0"/>
              <a:t>whiskey</a:t>
            </a:r>
            <a:r>
              <a:rPr lang="cs-CZ" dirty="0" smtClean="0"/>
              <a:t> (</a:t>
            </a:r>
            <a:r>
              <a:rPr lang="cs-CZ" i="1" dirty="0" err="1" smtClean="0"/>
              <a:t>pure</a:t>
            </a:r>
            <a:r>
              <a:rPr lang="cs-CZ" i="1" dirty="0" smtClean="0"/>
              <a:t> pot-</a:t>
            </a:r>
            <a:r>
              <a:rPr lang="cs-CZ" i="1" dirty="0" err="1" smtClean="0"/>
              <a:t>still</a:t>
            </a:r>
            <a:r>
              <a:rPr lang="cs-CZ" i="1" dirty="0" smtClean="0"/>
              <a:t> </a:t>
            </a:r>
            <a:r>
              <a:rPr lang="cs-CZ" i="1" dirty="0" err="1" smtClean="0"/>
              <a:t>whiskey</a:t>
            </a:r>
            <a:r>
              <a:rPr lang="cs-CZ" dirty="0" smtClean="0"/>
              <a:t>), musí splňovat následující kritéria: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Musí být vyrobena v Irsku.</a:t>
            </a:r>
          </a:p>
          <a:p>
            <a:r>
              <a:rPr lang="cs-CZ" dirty="0" smtClean="0"/>
              <a:t>Musí být třikrát destilovaná.</a:t>
            </a:r>
          </a:p>
          <a:p>
            <a:r>
              <a:rPr lang="cs-CZ" dirty="0" smtClean="0"/>
              <a:t>Nesmí být patrná rašelinová příchuť.</a:t>
            </a:r>
          </a:p>
        </p:txBody>
      </p:sp>
    </p:spTree>
    <p:extLst>
      <p:ext uri="{BB962C8B-B14F-4D97-AF65-F5344CB8AC3E}">
        <p14:creationId xmlns:p14="http://schemas.microsoft.com/office/powerpoint/2010/main" val="12968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908721"/>
            <a:ext cx="8350696" cy="720079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Whisky nebo  </a:t>
            </a:r>
            <a:r>
              <a:rPr lang="cs-CZ" dirty="0" err="1" smtClean="0"/>
              <a:t>whiskey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7992888" cy="4608512"/>
          </a:xfrm>
        </p:spPr>
        <p:txBody>
          <a:bodyPr/>
          <a:lstStyle/>
          <a:p>
            <a:pPr algn="l"/>
            <a:endParaRPr lang="cs-CZ" dirty="0" smtClean="0"/>
          </a:p>
          <a:p>
            <a:pPr algn="l"/>
            <a:endParaRPr lang="cs-CZ" dirty="0"/>
          </a:p>
          <a:p>
            <a:pPr algn="l"/>
            <a:r>
              <a:rPr lang="cs-CZ" dirty="0" smtClean="0"/>
              <a:t>Který název je správný?</a:t>
            </a:r>
          </a:p>
          <a:p>
            <a:pPr algn="l"/>
            <a:r>
              <a:rPr lang="cs-CZ" dirty="0" smtClean="0"/>
              <a:t>Která whisky je nejlepší? </a:t>
            </a:r>
          </a:p>
          <a:p>
            <a:pPr algn="l"/>
            <a:r>
              <a:rPr lang="cs-CZ" dirty="0" smtClean="0"/>
              <a:t>Kde a jak se co vyrábí? </a:t>
            </a:r>
          </a:p>
          <a:p>
            <a:pPr algn="l"/>
            <a:r>
              <a:rPr lang="cs-CZ" dirty="0" smtClean="0"/>
              <a:t>V čem jsou rozdíly? </a:t>
            </a:r>
          </a:p>
          <a:p>
            <a:pPr algn="l"/>
            <a:r>
              <a:rPr lang="cs-CZ" dirty="0" smtClean="0"/>
              <a:t>S ledem nebo bez? 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960440" cy="637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5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Irské palírny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Existují pouze čtyři palírny irské </a:t>
            </a:r>
            <a:r>
              <a:rPr lang="cs-CZ" dirty="0" err="1" smtClean="0"/>
              <a:t>whiskey</a:t>
            </a:r>
            <a:r>
              <a:rPr lang="cs-CZ" dirty="0" smtClean="0"/>
              <a:t>. Avšak množství různých značek.</a:t>
            </a:r>
          </a:p>
          <a:p>
            <a:r>
              <a:rPr lang="cs-CZ" b="1" dirty="0" smtClean="0"/>
              <a:t>New </a:t>
            </a:r>
            <a:r>
              <a:rPr lang="cs-CZ" b="1" dirty="0" err="1" smtClean="0"/>
              <a:t>Midleton</a:t>
            </a:r>
            <a:r>
              <a:rPr lang="cs-CZ" dirty="0" smtClean="0"/>
              <a:t> 1843 – </a:t>
            </a:r>
            <a:r>
              <a:rPr lang="cs-CZ" dirty="0" err="1" smtClean="0"/>
              <a:t>Old</a:t>
            </a:r>
            <a:r>
              <a:rPr lang="cs-CZ" dirty="0" smtClean="0"/>
              <a:t> Dublin, </a:t>
            </a:r>
            <a:r>
              <a:rPr lang="cs-CZ" dirty="0" err="1" smtClean="0"/>
              <a:t>Paddy</a:t>
            </a:r>
            <a:r>
              <a:rPr lang="cs-CZ" dirty="0" smtClean="0"/>
              <a:t>, </a:t>
            </a:r>
            <a:r>
              <a:rPr lang="cs-CZ" dirty="0" err="1" smtClean="0"/>
              <a:t>Jameson</a:t>
            </a:r>
            <a:r>
              <a:rPr lang="cs-CZ" dirty="0" smtClean="0"/>
              <a:t>, </a:t>
            </a:r>
            <a:r>
              <a:rPr lang="cs-CZ" dirty="0" err="1" smtClean="0"/>
              <a:t>Crested</a:t>
            </a:r>
            <a:r>
              <a:rPr lang="cs-CZ" dirty="0" smtClean="0"/>
              <a:t>, </a:t>
            </a:r>
            <a:r>
              <a:rPr lang="cs-CZ" dirty="0" err="1" smtClean="0"/>
              <a:t>Powers</a:t>
            </a:r>
            <a:r>
              <a:rPr lang="cs-CZ" dirty="0" smtClean="0"/>
              <a:t>, </a:t>
            </a:r>
            <a:r>
              <a:rPr lang="cs-CZ" dirty="0" err="1" smtClean="0"/>
              <a:t>Redbreast</a:t>
            </a:r>
            <a:r>
              <a:rPr lang="cs-CZ" dirty="0" smtClean="0"/>
              <a:t>, </a:t>
            </a:r>
            <a:r>
              <a:rPr lang="cs-CZ" dirty="0" err="1" smtClean="0"/>
              <a:t>Midleton</a:t>
            </a:r>
            <a:r>
              <a:rPr lang="cs-CZ" dirty="0" smtClean="0"/>
              <a:t>, </a:t>
            </a:r>
            <a:r>
              <a:rPr lang="cs-CZ" dirty="0" err="1" smtClean="0"/>
              <a:t>Dungourney</a:t>
            </a:r>
            <a:r>
              <a:rPr lang="cs-CZ" dirty="0" smtClean="0"/>
              <a:t>, </a:t>
            </a:r>
            <a:r>
              <a:rPr lang="cs-CZ" dirty="0" err="1" smtClean="0"/>
              <a:t>Old</a:t>
            </a:r>
            <a:r>
              <a:rPr lang="cs-CZ" dirty="0" smtClean="0"/>
              <a:t> </a:t>
            </a:r>
            <a:r>
              <a:rPr lang="cs-CZ" dirty="0" err="1" smtClean="0"/>
              <a:t>Midleton</a:t>
            </a:r>
            <a:r>
              <a:rPr lang="cs-CZ" dirty="0" smtClean="0"/>
              <a:t>, </a:t>
            </a:r>
            <a:r>
              <a:rPr lang="cs-CZ" dirty="0" err="1" smtClean="0"/>
              <a:t>Tulamore</a:t>
            </a:r>
            <a:r>
              <a:rPr lang="cs-CZ" dirty="0" smtClean="0"/>
              <a:t> </a:t>
            </a:r>
            <a:r>
              <a:rPr lang="cs-CZ" dirty="0" err="1" smtClean="0"/>
              <a:t>Dew</a:t>
            </a:r>
            <a:r>
              <a:rPr lang="cs-CZ" dirty="0" smtClean="0"/>
              <a:t>, Green Spot</a:t>
            </a:r>
          </a:p>
          <a:p>
            <a:r>
              <a:rPr lang="cs-CZ" b="1" dirty="0" err="1" smtClean="0"/>
              <a:t>Cooley</a:t>
            </a:r>
            <a:r>
              <a:rPr lang="cs-CZ" dirty="0" smtClean="0"/>
              <a:t> 1989 – </a:t>
            </a:r>
            <a:r>
              <a:rPr lang="cs-CZ" dirty="0" err="1" smtClean="0"/>
              <a:t>O'Hara’s</a:t>
            </a:r>
            <a:r>
              <a:rPr lang="cs-CZ" dirty="0" smtClean="0"/>
              <a:t>, </a:t>
            </a:r>
            <a:r>
              <a:rPr lang="cs-CZ" dirty="0" err="1" smtClean="0"/>
              <a:t>Locke’s</a:t>
            </a:r>
            <a:r>
              <a:rPr lang="cs-CZ" dirty="0" smtClean="0"/>
              <a:t>, </a:t>
            </a:r>
            <a:r>
              <a:rPr lang="cs-CZ" dirty="0" err="1" smtClean="0"/>
              <a:t>Inishowen</a:t>
            </a:r>
            <a:r>
              <a:rPr lang="cs-CZ" dirty="0" smtClean="0"/>
              <a:t>, </a:t>
            </a:r>
            <a:r>
              <a:rPr lang="cs-CZ" dirty="0" err="1" smtClean="0"/>
              <a:t>Millar’s</a:t>
            </a:r>
            <a:r>
              <a:rPr lang="cs-CZ" dirty="0" smtClean="0"/>
              <a:t> 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Reserve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Tyrconnell</a:t>
            </a:r>
            <a:r>
              <a:rPr lang="cs-CZ" dirty="0" smtClean="0"/>
              <a:t>, </a:t>
            </a:r>
            <a:r>
              <a:rPr lang="cs-CZ" dirty="0" err="1" smtClean="0"/>
              <a:t>Connemara</a:t>
            </a:r>
            <a:endParaRPr lang="cs-CZ" dirty="0" smtClean="0"/>
          </a:p>
          <a:p>
            <a:r>
              <a:rPr lang="cs-CZ" b="1" dirty="0" err="1" smtClean="0"/>
              <a:t>Old</a:t>
            </a:r>
            <a:r>
              <a:rPr lang="cs-CZ" b="1" dirty="0" smtClean="0"/>
              <a:t> </a:t>
            </a:r>
            <a:r>
              <a:rPr lang="cs-CZ" b="1" dirty="0" err="1" smtClean="0"/>
              <a:t>Bushmills</a:t>
            </a:r>
            <a:r>
              <a:rPr lang="cs-CZ" dirty="0" smtClean="0"/>
              <a:t> 1784 – </a:t>
            </a:r>
            <a:r>
              <a:rPr lang="cs-CZ" dirty="0" err="1" smtClean="0"/>
              <a:t>Bushmills</a:t>
            </a:r>
            <a:endParaRPr lang="cs-CZ" dirty="0" smtClean="0"/>
          </a:p>
          <a:p>
            <a:r>
              <a:rPr lang="cs-CZ" b="1" dirty="0" err="1" smtClean="0"/>
              <a:t>Kilbeggan</a:t>
            </a:r>
            <a:r>
              <a:rPr lang="cs-CZ" dirty="0" smtClean="0"/>
              <a:t> 2007 – </a:t>
            </a:r>
            <a:r>
              <a:rPr lang="cs-CZ" dirty="0" err="1" smtClean="0"/>
              <a:t>Kilbeggan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25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1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5446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4680520" cy="280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1"/>
            <a:ext cx="3312368" cy="509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0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Irish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3" y="1700808"/>
            <a:ext cx="42484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96044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4" y="169573"/>
            <a:ext cx="206692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16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53780"/>
            <a:ext cx="3096344" cy="295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53780"/>
            <a:ext cx="2808311" cy="295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688632" cy="332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7"/>
            <a:ext cx="2736304" cy="332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653780"/>
            <a:ext cx="2520281" cy="30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6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7"/>
            <a:ext cx="3698354" cy="271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47340"/>
            <a:ext cx="4778473" cy="311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4464496" cy="271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20" y="1988840"/>
            <a:ext cx="302433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7340"/>
            <a:ext cx="3528391" cy="311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8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604867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600"/>
            <a:ext cx="2879862" cy="374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89040"/>
            <a:ext cx="309634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2403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92" y="3909706"/>
            <a:ext cx="1809750" cy="268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6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2469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60648"/>
            <a:ext cx="388843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284984"/>
            <a:ext cx="244827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56871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07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Skotsko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59117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79" y="1484785"/>
            <a:ext cx="305543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96" y="3429001"/>
            <a:ext cx="3106936" cy="317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98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Skotsko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37444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8"/>
            <a:ext cx="3744416" cy="230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4680520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9041"/>
            <a:ext cx="468052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9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Sladování ječmene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Arabové, vynálezci destilace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809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5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81642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41044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7" y="332656"/>
            <a:ext cx="453650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501008"/>
            <a:ext cx="446449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0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          Výroba sudu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                                                     zrání minimálně </a:t>
            </a:r>
          </a:p>
          <a:p>
            <a:r>
              <a:rPr lang="cs-CZ" dirty="0"/>
              <a:t> </a:t>
            </a:r>
            <a:r>
              <a:rPr lang="cs-CZ" dirty="0" smtClean="0"/>
              <a:t>                                                              3 roky </a:t>
            </a:r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944"/>
            <a:ext cx="5184576" cy="350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4852"/>
            <a:ext cx="5184576" cy="303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11" y="3223429"/>
            <a:ext cx="3312368" cy="350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9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2290266"/>
          </a:xfrm>
        </p:spPr>
        <p:txBody>
          <a:bodyPr/>
          <a:lstStyle/>
          <a:p>
            <a:r>
              <a:rPr lang="cs-CZ" dirty="0" smtClean="0"/>
              <a:t>Skladování</a:t>
            </a:r>
            <a:br>
              <a:rPr lang="cs-CZ" dirty="0" smtClean="0"/>
            </a:br>
            <a:r>
              <a:rPr lang="cs-CZ" dirty="0" smtClean="0"/>
              <a:t>minimálně tři roky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8104" y="4005064"/>
            <a:ext cx="3528392" cy="2520280"/>
          </a:xfrm>
        </p:spPr>
        <p:txBody>
          <a:bodyPr/>
          <a:lstStyle/>
          <a:p>
            <a:r>
              <a:rPr lang="cs-CZ" dirty="0" smtClean="0"/>
              <a:t>Andělská daň</a:t>
            </a:r>
          </a:p>
          <a:p>
            <a:r>
              <a:rPr lang="cs-CZ" dirty="0" smtClean="0"/>
              <a:t>Klidné, tiché místo</a:t>
            </a:r>
          </a:p>
          <a:p>
            <a:r>
              <a:rPr lang="cs-CZ" dirty="0" smtClean="0"/>
              <a:t>Různé sudy 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509847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Blendování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42856"/>
            <a:ext cx="8280920" cy="47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37626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16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Míchání více druhů whisky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2805286" cy="507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8245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07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Tradiční značky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65882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44816" cy="1604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3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4" y="3140968"/>
            <a:ext cx="4896544" cy="336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348880"/>
            <a:ext cx="35638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4" y="34993"/>
            <a:ext cx="15525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09" y="188640"/>
            <a:ext cx="496855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62" y="188640"/>
            <a:ext cx="1957738" cy="240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0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8083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26642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88032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31236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5040560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7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9" y="276947"/>
            <a:ext cx="4464496" cy="615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887" y="188640"/>
            <a:ext cx="266429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3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798"/>
            <a:ext cx="3811353" cy="644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73" y="152797"/>
            <a:ext cx="4685591" cy="64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4195450" cy="278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79" y="26146"/>
            <a:ext cx="3981169" cy="240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39713"/>
            <a:ext cx="42090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44" y="2265027"/>
            <a:ext cx="402080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3" y="4257028"/>
            <a:ext cx="410445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13" y="4440722"/>
            <a:ext cx="401743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0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9654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489654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81642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388843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1223"/>
            <a:ext cx="1980220" cy="151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2491223"/>
            <a:ext cx="1908212" cy="151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8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01622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230425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4828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2" y="3284984"/>
            <a:ext cx="263993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31683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56992"/>
            <a:ext cx="3600400" cy="293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6004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16835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16" y="3284984"/>
            <a:ext cx="337867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60648"/>
            <a:ext cx="248993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526228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Single Malt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3"/>
            <a:ext cx="864096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114"/>
            <a:ext cx="2317948" cy="539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14"/>
            <a:ext cx="3995936" cy="59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93" y="263122"/>
            <a:ext cx="2703264" cy="287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94" y="2890177"/>
            <a:ext cx="2703264" cy="396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0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789040"/>
            <a:ext cx="4680519" cy="267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76672"/>
            <a:ext cx="468052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1"/>
            <a:ext cx="3672408" cy="598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8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Kanada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6805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5"/>
            <a:ext cx="3635896" cy="504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5544616" cy="28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9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Zlaté časy kanadské </a:t>
            </a:r>
            <a:r>
              <a:rPr lang="cs-CZ" dirty="0" err="1" smtClean="0"/>
              <a:t>whiskey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38437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48965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48965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 s pašování </a:t>
            </a:r>
            <a:r>
              <a:rPr lang="cs-CZ" dirty="0" err="1" smtClean="0"/>
              <a:t>whiskey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9" y="1196752"/>
            <a:ext cx="2831967" cy="220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9" y="3284984"/>
            <a:ext cx="564027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3604"/>
            <a:ext cx="5400600" cy="20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84984"/>
            <a:ext cx="273630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6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Tradiční značky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3" y="1124744"/>
            <a:ext cx="489654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87" y="1124744"/>
            <a:ext cx="317893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3" y="3671455"/>
            <a:ext cx="7859457" cy="264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8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04800"/>
            <a:ext cx="878205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Jako samet…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10086"/>
            <a:ext cx="14859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4542"/>
            <a:ext cx="1956048" cy="280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52" y="3052936"/>
            <a:ext cx="5151859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5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03" y="3717032"/>
            <a:ext cx="2332261" cy="287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25" y="2172841"/>
            <a:ext cx="3976505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02" y="188640"/>
            <a:ext cx="2332261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188640"/>
            <a:ext cx="252788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26" y="214313"/>
            <a:ext cx="2539614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88640"/>
            <a:ext cx="1705072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11416"/>
            <a:ext cx="1368152" cy="361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80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1" y="1124744"/>
            <a:ext cx="4536504" cy="310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1" y="4077072"/>
            <a:ext cx="475984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36" y="1162027"/>
            <a:ext cx="381000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26324"/>
            <a:ext cx="3590172" cy="284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2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Suroviny-pšenice, žito, kukuřice, ječmen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16943"/>
            <a:ext cx="3513509" cy="235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556792"/>
            <a:ext cx="30707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" y="1700808"/>
            <a:ext cx="2901960" cy="449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12" y="1558249"/>
            <a:ext cx="3057525" cy="23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5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Americká whisky a </a:t>
            </a:r>
            <a:r>
              <a:rPr lang="cs-CZ" dirty="0" err="1" smtClean="0"/>
              <a:t>whiskey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</a:t>
            </a:r>
            <a:r>
              <a:rPr lang="cs-CZ" dirty="0" err="1" smtClean="0"/>
              <a:t>Stright</a:t>
            </a:r>
            <a:r>
              <a:rPr lang="cs-CZ" dirty="0" smtClean="0"/>
              <a:t> </a:t>
            </a:r>
            <a:r>
              <a:rPr lang="cs-CZ" dirty="0" err="1" smtClean="0"/>
              <a:t>whiskey</a:t>
            </a:r>
            <a:r>
              <a:rPr lang="cs-CZ" dirty="0" smtClean="0"/>
              <a:t> -  bourbon </a:t>
            </a:r>
          </a:p>
          <a:p>
            <a:pPr marL="0" indent="0">
              <a:buNone/>
            </a:pPr>
            <a:r>
              <a:rPr lang="cs-CZ" dirty="0" smtClean="0"/>
              <a:t>                              -   </a:t>
            </a:r>
            <a:r>
              <a:rPr lang="cs-CZ" dirty="0" err="1" smtClean="0"/>
              <a:t>tennessee</a:t>
            </a:r>
            <a:r>
              <a:rPr lang="cs-CZ" dirty="0" smtClean="0"/>
              <a:t> (whisky)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whiskey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whiskey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</a:t>
            </a:r>
            <a:r>
              <a:rPr lang="cs-CZ" dirty="0" err="1" smtClean="0"/>
              <a:t>Corn</a:t>
            </a:r>
            <a:r>
              <a:rPr lang="cs-CZ" dirty="0" smtClean="0"/>
              <a:t> </a:t>
            </a:r>
            <a:r>
              <a:rPr lang="cs-CZ" dirty="0" err="1" smtClean="0"/>
              <a:t>whiskey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32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              Bourbon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47542"/>
            <a:ext cx="4536504" cy="299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392488" cy="348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97" y="260648"/>
            <a:ext cx="105727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013665" cy="320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15" y="4098750"/>
            <a:ext cx="173196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36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Jim </a:t>
            </a:r>
            <a:r>
              <a:rPr lang="cs-CZ" dirty="0" err="1" smtClean="0"/>
              <a:t>Beam</a:t>
            </a:r>
            <a:r>
              <a:rPr lang="cs-CZ" dirty="0" smtClean="0"/>
              <a:t> nebo…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8092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9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77072"/>
            <a:ext cx="4176464" cy="26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655272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4" y="4077072"/>
            <a:ext cx="4464494" cy="26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476672"/>
            <a:ext cx="2448272" cy="35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6287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6632"/>
            <a:ext cx="21145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48" y="260648"/>
            <a:ext cx="435556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4" y="3060998"/>
            <a:ext cx="3345548" cy="353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94028"/>
            <a:ext cx="2194750" cy="207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9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Bourbon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2982"/>
            <a:ext cx="136815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69" y="1888347"/>
            <a:ext cx="244827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92" y="2182803"/>
            <a:ext cx="154114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41" y="2100210"/>
            <a:ext cx="189964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83" y="2348880"/>
            <a:ext cx="1820117" cy="356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15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527548" cy="349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76" y="260647"/>
            <a:ext cx="2513012" cy="349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28392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0458"/>
            <a:ext cx="5040560" cy="262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1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  Bourbon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9621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5" y="2731896"/>
            <a:ext cx="2958203" cy="374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95" y="404664"/>
            <a:ext cx="1998289" cy="23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0244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61048"/>
            <a:ext cx="1554088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87" y="2348880"/>
            <a:ext cx="3574085" cy="408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9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9" y="260648"/>
            <a:ext cx="5472608" cy="31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97" y="260648"/>
            <a:ext cx="314137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51486"/>
            <a:ext cx="2304256" cy="340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3451486"/>
            <a:ext cx="4396138" cy="314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05831"/>
            <a:ext cx="14382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4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4" y="248470"/>
            <a:ext cx="2880320" cy="318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31417"/>
            <a:ext cx="352839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2" y="3431417"/>
            <a:ext cx="2867582" cy="31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74" y="3431417"/>
            <a:ext cx="1918598" cy="321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44" y="248469"/>
            <a:ext cx="5414820" cy="318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8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cs-CZ" dirty="0" smtClean="0"/>
              <a:t>Tennessee 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95" y="2226111"/>
            <a:ext cx="6556609" cy="390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18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95232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49" y="3034713"/>
            <a:ext cx="13849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664296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48" y="3284985"/>
            <a:ext cx="1927448" cy="32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17" y="2940117"/>
            <a:ext cx="2088232" cy="364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8234"/>
            <a:ext cx="10763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409" y="332657"/>
            <a:ext cx="2504639" cy="270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75" y="3356507"/>
            <a:ext cx="14668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1" y="3284984"/>
            <a:ext cx="1616456" cy="332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5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2"/>
            <a:ext cx="294992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33" y="2744925"/>
            <a:ext cx="24191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3"/>
            <a:ext cx="302433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974263" cy="279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28" y="188641"/>
            <a:ext cx="241915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5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Japonsko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3529"/>
            <a:ext cx="4320480" cy="267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4320480" cy="26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248472" cy="26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3529"/>
            <a:ext cx="4248472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93" y="3140968"/>
            <a:ext cx="264636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7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7"/>
            <a:ext cx="3672408" cy="319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952328" cy="345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190"/>
            <a:ext cx="2088232" cy="341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9" y="3483200"/>
            <a:ext cx="1662675" cy="325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2808312" cy="333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300722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19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Afrika, Německo, Francie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2186"/>
            <a:ext cx="286681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85" y="1142186"/>
            <a:ext cx="2280887" cy="467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41" y="1451814"/>
            <a:ext cx="2699792" cy="42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4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274638"/>
            <a:ext cx="5338936" cy="1143000"/>
          </a:xfrm>
        </p:spPr>
        <p:txBody>
          <a:bodyPr/>
          <a:lstStyle/>
          <a:p>
            <a:r>
              <a:rPr lang="cs-CZ" dirty="0" smtClean="0"/>
              <a:t>Česká whisky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5" y="69492"/>
            <a:ext cx="3233597" cy="380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95662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9367"/>
            <a:ext cx="1845758" cy="467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3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Destilace v Evropě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sz="4100" dirty="0" smtClean="0"/>
              <a:t>V 11. či 12. stol. destilace v Itálii. </a:t>
            </a:r>
            <a:r>
              <a:rPr lang="cs-CZ" sz="4100" dirty="0" err="1" smtClean="0"/>
              <a:t>Aqua</a:t>
            </a:r>
            <a:r>
              <a:rPr lang="cs-CZ" sz="4100" dirty="0" smtClean="0"/>
              <a:t> vitae, potom likéry. </a:t>
            </a:r>
          </a:p>
          <a:p>
            <a:endParaRPr lang="cs-CZ" sz="4100" dirty="0" smtClean="0"/>
          </a:p>
          <a:p>
            <a:r>
              <a:rPr lang="cs-CZ" sz="4100" dirty="0" smtClean="0"/>
              <a:t>Znalost šíří řádoví kněží. Pálení méně hodnotných vín - pálenka. </a:t>
            </a:r>
          </a:p>
          <a:p>
            <a:endParaRPr lang="cs-CZ" sz="4100" dirty="0" smtClean="0"/>
          </a:p>
          <a:p>
            <a:r>
              <a:rPr lang="cs-CZ" sz="4100" dirty="0" smtClean="0"/>
              <a:t>Jan Lucemburský první destilace v českých zemích.</a:t>
            </a:r>
          </a:p>
          <a:p>
            <a:endParaRPr lang="cs-CZ" sz="4100" dirty="0"/>
          </a:p>
          <a:p>
            <a:r>
              <a:rPr lang="cs-CZ" sz="4100" dirty="0" smtClean="0"/>
              <a:t>Karel IV. , palírna v Kutné Hoře. Pálí se pivo, pivní a vinné kvasnice, obilné i sladové zápary. </a:t>
            </a:r>
            <a:br>
              <a:rPr lang="cs-CZ" sz="4100" dirty="0" smtClean="0"/>
            </a:b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73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 dobré vědět co a proč pijeme….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Protože ten, kdo pije bez duchovní opory…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75252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5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983"/>
            <a:ext cx="4104456" cy="282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5983"/>
            <a:ext cx="4104456" cy="282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0" y="3140968"/>
            <a:ext cx="4065592" cy="328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176464" cy="343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4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0114" y="116632"/>
            <a:ext cx="3656686" cy="3960440"/>
          </a:xfrm>
        </p:spPr>
        <p:txBody>
          <a:bodyPr/>
          <a:lstStyle/>
          <a:p>
            <a:r>
              <a:rPr lang="cs-CZ" dirty="0" smtClean="0"/>
              <a:t>Děkuji za pozornost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>
                <a:sym typeface="Wingdings" panose="05000000000000000000" pitchFamily="2" charset="2"/>
              </a:rPr>
              <a:t>                                      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657"/>
            <a:ext cx="4572914" cy="664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Destilace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Je oddělení </a:t>
            </a:r>
            <a:r>
              <a:rPr lang="cs-CZ" b="1" dirty="0"/>
              <a:t>těkavých látek </a:t>
            </a:r>
            <a:r>
              <a:rPr lang="cs-CZ" b="1" dirty="0" smtClean="0"/>
              <a:t>(etanolu </a:t>
            </a:r>
            <a:r>
              <a:rPr lang="cs-CZ" b="1" dirty="0"/>
              <a:t>a vody) od netěkavých pevných částí</a:t>
            </a:r>
            <a:r>
              <a:rPr lang="cs-CZ" b="1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Kapalná látka se přivede k varu a vznikají páry. Páry se vedou do chladiče, kde se </a:t>
            </a:r>
            <a:r>
              <a:rPr lang="cs-CZ" dirty="0" smtClean="0"/>
              <a:t>kondenzují</a:t>
            </a:r>
            <a:r>
              <a:rPr lang="cs-CZ" dirty="0"/>
              <a:t>) a jednotlivé složky stékají odděleně. Tento postup se provádí opakovaně až třikrát, aby výsledný produkt byl co nejčistší. Tomuto opakování se říká rektifikace.</a:t>
            </a:r>
          </a:p>
          <a:p>
            <a:pPr marL="0" indent="0">
              <a:buNone/>
            </a:pPr>
            <a:r>
              <a:rPr lang="cs-CZ" dirty="0"/>
              <a:t>    </a:t>
            </a:r>
            <a:endParaRPr lang="cs-CZ" dirty="0" smtClean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716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Frakce při destilaci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Při destilaci vznikají destilační zbytky (výpalky) a destilát.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Úkap – </a:t>
            </a:r>
            <a:r>
              <a:rPr lang="cs-CZ" dirty="0"/>
              <a:t>předek, obsahuje množství těkavých látek (aldehydy, </a:t>
            </a:r>
            <a:r>
              <a:rPr lang="cs-CZ" dirty="0" err="1"/>
              <a:t>methanol</a:t>
            </a:r>
            <a:r>
              <a:rPr lang="cs-CZ" dirty="0"/>
              <a:t>, estery kyseliny octové) a jiné nepoživatelné, zdraví silně </a:t>
            </a:r>
            <a:r>
              <a:rPr lang="cs-CZ" b="1" dirty="0"/>
              <a:t>škodlivé látky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Prokap</a:t>
            </a:r>
            <a:r>
              <a:rPr lang="cs-CZ" b="1" dirty="0"/>
              <a:t> – </a:t>
            </a:r>
            <a:r>
              <a:rPr lang="cs-CZ" dirty="0"/>
              <a:t>jádro. Je to </a:t>
            </a:r>
            <a:r>
              <a:rPr lang="cs-CZ" b="1" dirty="0"/>
              <a:t>surový líh</a:t>
            </a:r>
            <a:r>
              <a:rPr lang="cs-CZ" dirty="0"/>
              <a:t>, který se dále čistí v rafinériích a vzniká </a:t>
            </a:r>
            <a:r>
              <a:rPr lang="cs-CZ" dirty="0" smtClean="0"/>
              <a:t>líh velejemný</a:t>
            </a:r>
            <a:r>
              <a:rPr lang="cs-CZ" dirty="0"/>
              <a:t>, jemný a technický.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Dokap </a:t>
            </a:r>
            <a:r>
              <a:rPr lang="cs-CZ" dirty="0"/>
              <a:t>– </a:t>
            </a:r>
            <a:r>
              <a:rPr lang="cs-CZ" dirty="0" err="1"/>
              <a:t>doběžek</a:t>
            </a:r>
            <a:r>
              <a:rPr lang="cs-CZ" dirty="0"/>
              <a:t>, opět obsahuje </a:t>
            </a:r>
            <a:r>
              <a:rPr lang="cs-CZ" b="1" dirty="0"/>
              <a:t>škodlivé látky</a:t>
            </a:r>
            <a:r>
              <a:rPr lang="cs-CZ" dirty="0"/>
              <a:t> a proto se používá k dalšímu zpracování v chemickém průmyslu nebo zemědělství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3754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610</Words>
  <Application>Microsoft Office PowerPoint</Application>
  <PresentationFormat>Předvádění na obrazovce (4:3)</PresentationFormat>
  <Paragraphs>125</Paragraphs>
  <Slides>72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3" baseType="lpstr">
      <vt:lpstr>Motiv systému Office</vt:lpstr>
      <vt:lpstr>WHISKY </vt:lpstr>
      <vt:lpstr>Whisky nebo  whiskey?</vt:lpstr>
      <vt:lpstr>Arabové, vynálezci destilace </vt:lpstr>
      <vt:lpstr>Prezentace aplikace PowerPoint</vt:lpstr>
      <vt:lpstr>Prezentace aplikace PowerPoint</vt:lpstr>
      <vt:lpstr>Prezentace aplikace PowerPoint</vt:lpstr>
      <vt:lpstr>Destilace v Evropě</vt:lpstr>
      <vt:lpstr>Destilace </vt:lpstr>
      <vt:lpstr>Frakce při destilaci </vt:lpstr>
      <vt:lpstr>Původní destilace</vt:lpstr>
      <vt:lpstr>Prezentace aplikace PowerPoint</vt:lpstr>
      <vt:lpstr>Prezentace aplikace PowerPoint</vt:lpstr>
      <vt:lpstr>Domácí destilační přístroj</vt:lpstr>
      <vt:lpstr>Servis whisky a whiskey </vt:lpstr>
      <vt:lpstr>Prezentace aplikace PowerPoint</vt:lpstr>
      <vt:lpstr>IRSKO</vt:lpstr>
      <vt:lpstr>Prezentace aplikace PowerPoint</vt:lpstr>
      <vt:lpstr>Irská whiskey </vt:lpstr>
      <vt:lpstr>Irish whiskey</vt:lpstr>
      <vt:lpstr>Irské palírny</vt:lpstr>
      <vt:lpstr>               1</vt:lpstr>
      <vt:lpstr>Irish</vt:lpstr>
      <vt:lpstr>Prezentace aplikace PowerPoint</vt:lpstr>
      <vt:lpstr>Prezentace aplikace PowerPoint</vt:lpstr>
      <vt:lpstr>Prezentace aplikace PowerPoint</vt:lpstr>
      <vt:lpstr>Prezentace aplikace PowerPoint</vt:lpstr>
      <vt:lpstr>Skotsko</vt:lpstr>
      <vt:lpstr>Skotsko</vt:lpstr>
      <vt:lpstr>Sladování ječmene </vt:lpstr>
      <vt:lpstr>Prezentace aplikace PowerPoint</vt:lpstr>
      <vt:lpstr>          Výroba sudu</vt:lpstr>
      <vt:lpstr>Skladování minimálně tři roky  </vt:lpstr>
      <vt:lpstr>Blendování</vt:lpstr>
      <vt:lpstr>Míchání více druhů whisky</vt:lpstr>
      <vt:lpstr>Tradiční značky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Single Malt </vt:lpstr>
      <vt:lpstr>Prezentace aplikace PowerPoint</vt:lpstr>
      <vt:lpstr>Prezentace aplikace PowerPoint</vt:lpstr>
      <vt:lpstr>Kanada</vt:lpstr>
      <vt:lpstr>Zlaté časy kanadské whiskey</vt:lpstr>
      <vt:lpstr>Boj s pašování whiskey</vt:lpstr>
      <vt:lpstr>Tradiční značky </vt:lpstr>
      <vt:lpstr>Jako samet…</vt:lpstr>
      <vt:lpstr>Prezentace aplikace PowerPoint</vt:lpstr>
      <vt:lpstr>USA</vt:lpstr>
      <vt:lpstr>Suroviny-pšenice, žito, kukuřice, ječmen </vt:lpstr>
      <vt:lpstr>Americká whisky a whiskey </vt:lpstr>
      <vt:lpstr>                             Bourbon</vt:lpstr>
      <vt:lpstr>Jim Beam nebo… </vt:lpstr>
      <vt:lpstr>Prezentace aplikace PowerPoint</vt:lpstr>
      <vt:lpstr>Prezentace aplikace PowerPoint</vt:lpstr>
      <vt:lpstr>Bourbon</vt:lpstr>
      <vt:lpstr>                 Bourbon</vt:lpstr>
      <vt:lpstr>Prezentace aplikace PowerPoint</vt:lpstr>
      <vt:lpstr>Prezentace aplikace PowerPoint</vt:lpstr>
      <vt:lpstr>Tennessee …</vt:lpstr>
      <vt:lpstr>Prezentace aplikace PowerPoint</vt:lpstr>
      <vt:lpstr>Prezentace aplikace PowerPoint</vt:lpstr>
      <vt:lpstr>Japonsko </vt:lpstr>
      <vt:lpstr>Prezentace aplikace PowerPoint</vt:lpstr>
      <vt:lpstr>Afrika, Německo, Francie</vt:lpstr>
      <vt:lpstr>Česká whisky </vt:lpstr>
      <vt:lpstr>Je dobré vědět co a proč pijeme….</vt:lpstr>
      <vt:lpstr>Prezentace aplikace PowerPoint</vt:lpstr>
      <vt:lpstr>Děkuji za pozornost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Whisky a whiskey?</dc:title>
  <dc:creator>Uzivatel1</dc:creator>
  <cp:lastModifiedBy>Burda</cp:lastModifiedBy>
  <cp:revision>56</cp:revision>
  <dcterms:created xsi:type="dcterms:W3CDTF">2013-01-05T16:23:55Z</dcterms:created>
  <dcterms:modified xsi:type="dcterms:W3CDTF">2019-11-11T11:10:27Z</dcterms:modified>
</cp:coreProperties>
</file>