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91" r:id="rId2"/>
    <p:sldId id="290" r:id="rId3"/>
    <p:sldId id="286" r:id="rId4"/>
    <p:sldId id="287" r:id="rId5"/>
    <p:sldId id="288" r:id="rId6"/>
    <p:sldId id="313" r:id="rId7"/>
    <p:sldId id="314" r:id="rId8"/>
    <p:sldId id="315" r:id="rId9"/>
    <p:sldId id="316" r:id="rId10"/>
    <p:sldId id="261" r:id="rId11"/>
    <p:sldId id="263" r:id="rId12"/>
    <p:sldId id="282" r:id="rId13"/>
    <p:sldId id="284" r:id="rId14"/>
    <p:sldId id="283" r:id="rId15"/>
    <p:sldId id="305" r:id="rId16"/>
    <p:sldId id="289" r:id="rId17"/>
    <p:sldId id="292" r:id="rId18"/>
    <p:sldId id="293" r:id="rId19"/>
    <p:sldId id="294" r:id="rId20"/>
    <p:sldId id="295" r:id="rId21"/>
    <p:sldId id="296" r:id="rId22"/>
    <p:sldId id="297" r:id="rId23"/>
    <p:sldId id="298" r:id="rId24"/>
    <p:sldId id="299" r:id="rId25"/>
    <p:sldId id="300" r:id="rId26"/>
    <p:sldId id="301" r:id="rId27"/>
    <p:sldId id="302" r:id="rId28"/>
    <p:sldId id="303" r:id="rId29"/>
    <p:sldId id="304" r:id="rId30"/>
    <p:sldId id="306" r:id="rId31"/>
    <p:sldId id="307" r:id="rId32"/>
    <p:sldId id="308" r:id="rId33"/>
    <p:sldId id="309" r:id="rId34"/>
    <p:sldId id="310" r:id="rId35"/>
    <p:sldId id="312" r:id="rId36"/>
    <p:sldId id="311" r:id="rId37"/>
    <p:sldId id="285" r:id="rId38"/>
  </p:sldIdLst>
  <p:sldSz cx="12192000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C89EF96-8CEA-46FF-86C4-4CE0E760980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29" autoAdjust="0"/>
    <p:restoredTop sz="94706" autoAdjust="0"/>
  </p:normalViewPr>
  <p:slideViewPr>
    <p:cSldViewPr snapToGrid="0">
      <p:cViewPr varScale="1">
        <p:scale>
          <a:sx n="83" d="100"/>
          <a:sy n="83" d="100"/>
        </p:scale>
        <p:origin x="706" y="106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0" d="100"/>
          <a:sy n="70" d="100"/>
        </p:scale>
        <p:origin x="413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9005708-FB3A-40DB-8DFF-AAF7C27DC961}" type="datetime1">
              <a:rPr lang="cs-CZ" smtClean="0"/>
              <a:t>29.04.2022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604A0D4-B89B-4ADD-AF9E-38636B40EE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73891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752B4D9-8D2A-4183-8CC2-4D15CBCC0C07}" type="datetime1">
              <a:rPr lang="cs-CZ" noProof="0" smtClean="0"/>
              <a:t>29.04.2022</a:t>
            </a:fld>
            <a:endParaRPr lang="cs-CZ" noProof="0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dirty="0"/>
              <a:t>Upravte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2869989-EB00-4EE7-BCB5-25BDC5BB29F8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1936361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3796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7601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6660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937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43304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77695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01014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56684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9165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6" name="Přímá spojnice 5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Přímá spojnice 6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Přímá spojnice 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Přímá spojnice 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nice 1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1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1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nice 1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římá spojnice 1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nice 1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nice 1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římá spojnice 1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nice 1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Přímá spojnice 1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římá spojnice 2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Přímá spojnice 2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Skupina 22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1" name="Přímá spojnice 4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Přímá spojnice 4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Přímá spojnice 4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Přímá spojnice 4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Přímá spojnice 4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" name="Skupina 45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2" name="Přímá spojnice 5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Přímá spojnice 5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Přímá spojnice 5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Přímá spojnice 5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Přímá spojnice 5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7" name="Přímá spojnice 4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Přímá spojnice 4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Přímá spojnice 4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Přímá spojnice 4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Přímá spojnice 5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Skupina 23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5" name="Přímá spojnice 2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Přímá spojnice 2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Přímá spojnice 2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Přímá spojnice 2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Přímá spojnice 28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" name="Skupina 2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6" name="Přímá spojnice 3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Přímá spojnice 3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Přímá spojnice 3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Přímá spojnice 3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Přímá spojnice 3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1" name="Přímá spojnice 3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Přímá spojnice 3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Přímá spojnice 3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Přímá spojnice 3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Přímá spojnice 3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93845" y="1909346"/>
            <a:ext cx="9604310" cy="3383280"/>
          </a:xfrm>
        </p:spPr>
        <p:txBody>
          <a:bodyPr rtlCol="0" anchor="b">
            <a:normAutofit/>
          </a:bodyPr>
          <a:lstStyle>
            <a:lvl1pPr algn="l" rtl="0">
              <a:lnSpc>
                <a:spcPct val="76000"/>
              </a:lnSpc>
              <a:defRPr sz="8000" cap="none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93845" y="5432564"/>
            <a:ext cx="9604310" cy="4572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cxnSp>
        <p:nvCxnSpPr>
          <p:cNvPr id="58" name="Přímá spojnice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defRPr/>
            </a:lvl1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1A43803-B34E-4A21-BA63-07358795F49C}" type="datetime1">
              <a:rPr lang="cs-CZ" noProof="0" smtClean="0"/>
              <a:t>29.04.2022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209314" y="489856"/>
            <a:ext cx="1687286" cy="5301343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95399" y="489856"/>
            <a:ext cx="7587344" cy="5301343"/>
          </a:xfrm>
        </p:spPr>
        <p:txBody>
          <a:bodyPr vert="eaVert" rtlCol="0"/>
          <a:lstStyle>
            <a:lvl1pPr>
              <a:defRPr/>
            </a:lvl1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9EDAFAD-3ED0-4A0D-81D7-BE2880302040}" type="datetime1">
              <a:rPr lang="cs-CZ" noProof="0" smtClean="0"/>
              <a:t>29.04.2022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/>
            </a:lvl1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3743B5B-B27E-424D-A85B-0CF2D5A056BB}" type="datetime1">
              <a:rPr lang="cs-CZ" noProof="0" smtClean="0"/>
              <a:t>29.04.2022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gradFill flip="none" rotWithShape="1">
          <a:gsLst>
            <a:gs pos="0">
              <a:schemeClr val="accent1"/>
            </a:gs>
            <a:gs pos="97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8" name="Přímá spojnice 7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Přímá spojnice 8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Přímá spojnice 9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nice 10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11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12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nice 13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římá spojnice 14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nice 15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nice 16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římá spojnice 17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nice 18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Přímá spojnice 19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římá spojnice 20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Přímá spojnice 21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Přímá spojnice 22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Skupina 23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2" name="Přímá spojnice 41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Přímá spojnice 42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Přímá spojnice 43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Přímá spojnice 44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Přímá spojnice 45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Skupina 46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3" name="Přímá spojnice 52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Přímá spojnice 53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Přímá spojnice 54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Přímá spojnice 55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Přímá spojnice 56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8" name="Přímá spojnice 47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Přímá spojnice 48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Přímá spojnice 49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Přímá spojnice 50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Přímá spojnice 51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Skupina 24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6" name="Přímá spojnice 2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Přímá spojnice 2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Přímá spojnice 2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Přímá spojnice 2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Přímá spojnice 29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" name="Skupina 3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7" name="Přímá spojnice 3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Přímá spojnice 3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Přímá spojnice 3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Přímá spojnice 3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Přímá spojnice 4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2" name="Přímá spojnice 3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Přímá spojnice 3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Přímá spojnice 3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Přímá spojnice 3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Přímá spojnice 3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0" y="2541573"/>
            <a:ext cx="9601200" cy="2743200"/>
          </a:xfrm>
        </p:spPr>
        <p:txBody>
          <a:bodyPr rtlCol="0" anchor="b">
            <a:normAutofit/>
          </a:bodyPr>
          <a:lstStyle>
            <a:lvl1pPr rtl="0">
              <a:lnSpc>
                <a:spcPct val="85000"/>
              </a:lnSpc>
              <a:defRPr sz="6000" cap="none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95400" y="5431536"/>
            <a:ext cx="9601200" cy="4572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cxnSp>
        <p:nvCxnSpPr>
          <p:cNvPr id="58" name="Přímá spojnice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67780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95400" y="1981199"/>
            <a:ext cx="4572000" cy="3810001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24600" y="1981199"/>
            <a:ext cx="4572000" cy="3810001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B24BC68-ECE8-4805-9A55-9C2257ECC0C9}" type="datetime1">
              <a:rPr lang="cs-CZ" noProof="0" smtClean="0"/>
              <a:t>29.04.2022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95400" y="1818322"/>
            <a:ext cx="4572000" cy="6413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295400" y="2503713"/>
            <a:ext cx="4572000" cy="3287487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324600" y="1818322"/>
            <a:ext cx="4572000" cy="6413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324600" y="2503713"/>
            <a:ext cx="4572000" cy="3287487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D756997-346B-423B-AA9B-848EE5B64AF5}" type="datetime1">
              <a:rPr lang="cs-CZ" noProof="0" smtClean="0"/>
              <a:t>29.04.2022</a:t>
            </a:fld>
            <a:endParaRPr lang="cs-CZ" noProof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A2B177C-95AC-41FE-9F9F-0B2C1F2EA019}" type="datetime1">
              <a:rPr lang="cs-CZ" noProof="0" smtClean="0"/>
              <a:t>29.04.2022</a:t>
            </a:fld>
            <a:endParaRPr lang="cs-CZ" noProof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Skupina 160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162" name="Přímá spojnice 161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Přímá spojnice 162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Přímá spojnice 163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Přímá spojnice 164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Přímá spojnice 165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Přímá spojnice 166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Přímá spojnice 167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Přímá spojnice 168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Přímá spojnice 169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Přímá spojnice 170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Přímá spojnice 171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Přímá spojnice 172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Přímá spojnice 173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Přímá spojnice 174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Přímá spojnice 175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Přímá spojnice 176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8" name="Skupina 177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96" name="Přímá spojnice 19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Přímá spojnice 19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Přímá spojnice 19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Přímá spojnice 19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Přímá spojnice 199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1" name="Skupina 20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207" name="Přímá spojnice 20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Přímá spojnice 20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Přímá spojnice 20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Přímá spojnice 20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Přímá spojnice 21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02" name="Přímá spojnice 20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Přímá spojnice 20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Přímá spojnice 20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Přímá spojnice 20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Přímá spojnice 20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9" name="Skupina 178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80" name="Přímá spojnice 179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Přímá spojnice 180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Přímá spojnice 181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Přímá spojnice 182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Přímá spojnice 183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5" name="Skupina 184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91" name="Přímá spojnice 190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Přímá spojnice 191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Přímá spojnice 192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Přímá spojnice 193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Přímá spojnice 194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6" name="Přímá spojnice 185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Přímá spojnice 186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Přímá spojnice 187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Přímá spojnice 188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Přímá spojnice 189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3" name="Zástupný symbol pro zápatí 21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212" name="Zástupný symbol pro datum 21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57C3D0C-6EC3-4A33-B5CE-0AAEB0B0515E}" type="datetime1">
              <a:rPr lang="cs-CZ" noProof="0" smtClean="0"/>
              <a:t>29.04.2022</a:t>
            </a:fld>
            <a:endParaRPr lang="cs-CZ" noProof="0"/>
          </a:p>
        </p:txBody>
      </p:sp>
      <p:sp>
        <p:nvSpPr>
          <p:cNvPr id="214" name="Zástupný symbol pro číslo snímku 21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Skupina 8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10" name="Přímá spojnice 9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nice 10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11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12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nice 13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římá spojnice 14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nice 15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nice 16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římá spojnice 17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nice 18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Přímá spojnice 19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římá spojnice 20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Přímá spojnice 21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Přímá spojnice 22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Přímá spojnice 23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Přímá spojnice 24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Skupina 25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4" name="Přímá spojnice 43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Přímá spojnice 44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Přímá spojnice 45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Přímá spojnice 46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Přímá spojnice 47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Skupina 48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5" name="Přímá spojnice 54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Přímá spojnice 55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Přímá spojnice 56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Přímá spojnice 57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Přímá spojnice 58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0" name="Přímá spojnice 49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Přímá spojnice 50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Přímá spojnice 51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Přímá spojnice 52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Přímá spojnice 53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Skupina 26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8" name="Přímá spojnice 27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Přímá spojnice 28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Přímá spojnice 29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Přímá spojnice 30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Přímá spojnice 31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Skupina 32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9" name="Přímá spojnice 38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Přímá spojnice 39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Přímá spojnice 40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Přímá spojnice 41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Přímá spojnice 42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4" name="Přímá spojnice 33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Přímá spojnice 34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Přímá spojnice 35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Přímá spojnice 36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Přímá spojnice 37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Obdélník 6"/>
          <p:cNvSpPr/>
          <p:nvPr userDrawn="1"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13152" y="571500"/>
            <a:ext cx="3657600" cy="2197100"/>
          </a:xfrm>
        </p:spPr>
        <p:txBody>
          <a:bodyPr rtlCol="0" anchor="b">
            <a:normAutofit/>
          </a:bodyPr>
          <a:lstStyle>
            <a:lvl1pPr rtl="0">
              <a:defRPr sz="2600">
                <a:solidFill>
                  <a:schemeClr val="bg1"/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3197" y="571500"/>
            <a:ext cx="6217920" cy="5715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913152" y="2995012"/>
            <a:ext cx="3657600" cy="228595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cxnSp>
        <p:nvCxnSpPr>
          <p:cNvPr id="60" name="Přímá spojnice 59"/>
          <p:cNvCxnSpPr/>
          <p:nvPr userDrawn="1"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D0B7830-527B-46DA-B093-ED03207D3C16}" type="datetime1">
              <a:rPr lang="cs-CZ" noProof="0" smtClean="0"/>
              <a:t>29.04.2022</a:t>
            </a:fld>
            <a:endParaRPr lang="cs-CZ" noProof="0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31375A4-56A4-47D6-9801-1991572033F7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/>
          <p:cNvGrpSpPr/>
          <p:nvPr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9" name="Přímá spojnice 8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Přímá spojnice 9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nice 10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11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12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nice 13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římá spojnice 14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nice 15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nice 16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římá spojnice 17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nice 18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Přímá spojnice 19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římá spojnice 20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Přímá spojnice 21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Přímá spojnice 22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Přímá spojnice 23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Skupina 24"/>
            <p:cNvGrpSpPr/>
            <p:nvPr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3" name="Přímá spojnice 42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Přímá spojnice 43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Přímá spojnice 44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Přímá spojnice 45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Přímá spojnice 46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Skupina 47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4" name="Přímá spojnice 53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Přímá spojnice 54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Přímá spojnice 55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Přímá spojnice 56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Přímá spojnice 57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9" name="Přímá spojnice 48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Přímá spojnice 49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Přímá spojnice 50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Přímá spojnice 51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Přímá spojnice 52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Skupina 25"/>
            <p:cNvGrpSpPr/>
            <p:nvPr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7" name="Přímá spojnice 26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Přímá spojnice 27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Přímá spojnice 28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Přímá spojnice 29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Přímá spojnice 30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Skupina 31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8" name="Přímá spojnice 37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Přímá spojnice 38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Přímá spojnice 39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Přímá spojnice 40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Přímá spojnice 41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" name="Přímá spojnice 32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Přímá spojnice 33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Přímá spojnice 34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Přímá spojnice 35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Přímá spojnice 36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0" name="Obdélník 59"/>
          <p:cNvSpPr/>
          <p:nvPr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cxnSp>
        <p:nvCxnSpPr>
          <p:cNvPr id="59" name="Přímá spojnice 58"/>
          <p:cNvCxnSpPr/>
          <p:nvPr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09560" y="576072"/>
            <a:ext cx="3657600" cy="2194560"/>
          </a:xfrm>
        </p:spPr>
        <p:txBody>
          <a:bodyPr rtlCol="0" anchor="b">
            <a:normAutofit/>
          </a:bodyPr>
          <a:lstStyle>
            <a:lvl1pPr rtl="0">
              <a:defRPr sz="2600">
                <a:solidFill>
                  <a:schemeClr val="bg1"/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 hasCustomPrompt="1"/>
          </p:nvPr>
        </p:nvSpPr>
        <p:spPr>
          <a:xfrm>
            <a:off x="4412" y="-159"/>
            <a:ext cx="7315200" cy="6858000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/>
              <a:t>Po kliknutí na ikonu můžete přidat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909560" y="2999232"/>
            <a:ext cx="3657600" cy="2286000"/>
          </a:xfrm>
        </p:spPr>
        <p:txBody>
          <a:bodyPr rtlCol="0"/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62031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3000">
              <a:schemeClr val="bg1"/>
            </a:gs>
            <a:gs pos="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Skupina 95"/>
          <p:cNvGrpSpPr/>
          <p:nvPr userDrawn="1"/>
        </p:nvGrpSpPr>
        <p:grpSpPr bwMode="hidden">
          <a:xfrm>
            <a:off x="-1" y="-195943"/>
            <a:ext cx="12192002" cy="6858000"/>
            <a:chOff x="-1" y="0"/>
            <a:chExt cx="12192002" cy="6858000"/>
          </a:xfrm>
        </p:grpSpPr>
        <p:cxnSp>
          <p:nvCxnSpPr>
            <p:cNvPr id="97" name="Přímá spojnice 96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Přímá spojnice 97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Přímá spojnice 9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Přímá spojnice 9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Přímá spojnice 10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Přímá spojnice 10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Přímá spojnice 10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Přímá spojnice 10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Přímá spojnice 10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Přímá spojnice 10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Přímá spojnice 10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Přímá spojnice 10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Přímá spojnice 10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Přímá spojnice 10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Přímá spojnice 11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Přímá spojnice 11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3" name="Skupina 112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31" name="Přímá spojnice 13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Přímá spojnice 13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Přímá spojnice 13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Přímá spojnice 13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Přímá spojnice 13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6" name="Skupina 135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42" name="Přímá spojnice 14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Přímá spojnice 14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Přímá spojnice 14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Přímá spojnice 14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Přímá spojnice 14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7" name="Přímá spojnice 13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Přímá spojnice 13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Přímá spojnice 13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Přímá spojnice 13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Přímá spojnice 14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" name="Skupina 113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15" name="Přímá spojnice 11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Přímá spojnice 11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Přímá spojnice 11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Přímá spojnice 11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Přímá spojnice 118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Skupina 11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26" name="Přímá spojnice 12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Přímá spojnice 12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Přímá spojnice 12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Přímá spojnice 12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Přímá spojnice 12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1" name="Přímá spojnice 12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Přímá spojnice 12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Přímá spojnice 12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Přímá spojnice 12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Přímá spojnice 12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11423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dirty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95400" y="1981201"/>
            <a:ext cx="9601200" cy="380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cxnSp>
        <p:nvCxnSpPr>
          <p:cNvPr id="148" name="Přímá spojnice 147"/>
          <p:cNvCxnSpPr/>
          <p:nvPr userDrawn="1"/>
        </p:nvCxnSpPr>
        <p:spPr>
          <a:xfrm>
            <a:off x="609600" y="6172200"/>
            <a:ext cx="10972800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609601" y="6289679"/>
            <a:ext cx="6128030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9294042" y="6289679"/>
            <a:ext cx="965946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fld id="{D58FBA3C-03E1-43C3-A2BE-354EAA2DE5AD}" type="datetime1">
              <a:rPr lang="cs-CZ" noProof="0" smtClean="0"/>
              <a:t>29.04.2022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665311" y="6289679"/>
            <a:ext cx="918882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fld id="{E31375A4-56A4-47D6-9801-1991572033F7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9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79388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878012" indent="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5.jp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.png"/><Relationship Id="rId10" Type="http://schemas.openxmlformats.org/officeDocument/2006/relationships/image" Target="../media/image21.jpg"/><Relationship Id="rId4" Type="http://schemas.openxmlformats.org/officeDocument/2006/relationships/image" Target="../media/image16.jpg"/><Relationship Id="rId9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1.pn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1.pn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algn="r" rtl="0"/>
            <a:endParaRPr lang="cs-CZ" sz="1600" dirty="0"/>
          </a:p>
        </p:txBody>
      </p:sp>
      <p:sp>
        <p:nvSpPr>
          <p:cNvPr id="5" name="Podnadpis 2"/>
          <p:cNvSpPr txBox="1">
            <a:spLocks/>
          </p:cNvSpPr>
          <p:nvPr/>
        </p:nvSpPr>
        <p:spPr>
          <a:xfrm>
            <a:off x="898357" y="5432564"/>
            <a:ext cx="4010527" cy="2784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2000" b="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sz="1600" dirty="0"/>
              <a:t>Právní rámec ochrany kulturního dědictví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788" y="926875"/>
            <a:ext cx="2028421" cy="879103"/>
          </a:xfrm>
          <a:prstGeom prst="rect">
            <a:avLst/>
          </a:prstGeom>
        </p:spPr>
      </p:pic>
      <p:sp>
        <p:nvSpPr>
          <p:cNvPr id="7" name="Nadpis 1"/>
          <p:cNvSpPr>
            <a:spLocks noGrp="1"/>
          </p:cNvSpPr>
          <p:nvPr>
            <p:ph type="ctrTitle"/>
          </p:nvPr>
        </p:nvSpPr>
        <p:spPr>
          <a:xfrm>
            <a:off x="1084564" y="2622051"/>
            <a:ext cx="10022867" cy="161389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/>
          <a:p>
            <a:pPr algn="ctr"/>
            <a:r>
              <a:rPr lang="cs-CZ" sz="5400" b="0" dirty="0"/>
              <a:t>Hmotné dědictví UNESCO v ČR</a:t>
            </a:r>
            <a:br>
              <a:rPr lang="cs-CZ" sz="4400" b="0" dirty="0"/>
            </a:br>
            <a:r>
              <a:rPr lang="cs-CZ" sz="1800" b="0" dirty="0"/>
              <a:t>Přehled památek</a:t>
            </a:r>
            <a:br>
              <a:rPr lang="cs-CZ" sz="4400" b="0" dirty="0"/>
            </a:br>
            <a:endParaRPr lang="cs-CZ" sz="4400" b="0" dirty="0"/>
          </a:p>
        </p:txBody>
      </p:sp>
    </p:spTree>
    <p:extLst>
      <p:ext uri="{BB962C8B-B14F-4D97-AF65-F5344CB8AC3E}">
        <p14:creationId xmlns:p14="http://schemas.microsoft.com/office/powerpoint/2010/main" val="427519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algn="r" rtl="0"/>
            <a:r>
              <a:rPr lang="cs-CZ" sz="1600" dirty="0"/>
              <a:t>Jakub Trembač</a:t>
            </a:r>
          </a:p>
        </p:txBody>
      </p:sp>
      <p:sp>
        <p:nvSpPr>
          <p:cNvPr id="5" name="Podnadpis 2"/>
          <p:cNvSpPr txBox="1">
            <a:spLocks/>
          </p:cNvSpPr>
          <p:nvPr/>
        </p:nvSpPr>
        <p:spPr>
          <a:xfrm>
            <a:off x="898357" y="5432564"/>
            <a:ext cx="4010527" cy="2784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2000" b="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sz="1600" dirty="0"/>
              <a:t>Právní rámec ochrany kulturního dědictví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788" y="926875"/>
            <a:ext cx="2028421" cy="879103"/>
          </a:xfrm>
          <a:prstGeom prst="rect">
            <a:avLst/>
          </a:prstGeom>
        </p:spPr>
      </p:pic>
      <p:sp>
        <p:nvSpPr>
          <p:cNvPr id="7" name="Nadpis 1"/>
          <p:cNvSpPr>
            <a:spLocks noGrp="1"/>
          </p:cNvSpPr>
          <p:nvPr>
            <p:ph type="ctrTitle"/>
          </p:nvPr>
        </p:nvSpPr>
        <p:spPr>
          <a:xfrm>
            <a:off x="3797305" y="3013735"/>
            <a:ext cx="4597388" cy="161389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/>
          <a:p>
            <a:pPr algn="ctr"/>
            <a:r>
              <a:rPr lang="cs-CZ" sz="5400" b="0" dirty="0"/>
              <a:t>Třebíč</a:t>
            </a:r>
            <a:br>
              <a:rPr lang="cs-CZ" sz="4400" b="0" dirty="0"/>
            </a:br>
            <a:r>
              <a:rPr lang="cs-CZ" sz="1800" b="0" dirty="0"/>
              <a:t>Židovská čtvrť a bazilika sv. Prokopa</a:t>
            </a:r>
            <a:br>
              <a:rPr lang="cs-CZ" sz="4400" b="0" dirty="0"/>
            </a:br>
            <a:endParaRPr lang="cs-CZ" sz="4400" b="0" dirty="0"/>
          </a:p>
        </p:txBody>
      </p:sp>
    </p:spTree>
    <p:extLst>
      <p:ext uri="{BB962C8B-B14F-4D97-AF65-F5344CB8AC3E}">
        <p14:creationId xmlns:p14="http://schemas.microsoft.com/office/powerpoint/2010/main" val="10690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cs-CZ" b="0" dirty="0"/>
              <a:t>Poloha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 rtlCol="0">
            <a:normAutofit/>
          </a:bodyPr>
          <a:lstStyle/>
          <a:p>
            <a:r>
              <a:rPr lang="de-DE" sz="1400" dirty="0"/>
              <a:t>35 </a:t>
            </a:r>
            <a:r>
              <a:rPr lang="cs-CZ" sz="1400" dirty="0"/>
              <a:t>km od Jihlavy</a:t>
            </a:r>
          </a:p>
          <a:p>
            <a:r>
              <a:rPr lang="cs-CZ" sz="1400" dirty="0"/>
              <a:t>region Vysočina</a:t>
            </a:r>
          </a:p>
          <a:p>
            <a:r>
              <a:rPr lang="cs-CZ" sz="1400" dirty="0"/>
              <a:t>Vysočina = 3 UNESCO památky</a:t>
            </a:r>
          </a:p>
          <a:p>
            <a:r>
              <a:rPr lang="cs-CZ" sz="1400" dirty="0"/>
              <a:t>Třebíč</a:t>
            </a:r>
          </a:p>
          <a:p>
            <a:endParaRPr lang="cs-CZ" sz="1400" dirty="0"/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r>
              <a:rPr lang="cs-CZ" sz="1400" dirty="0"/>
              <a:t>Židovská čtvrť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699" y="1489294"/>
            <a:ext cx="6698119" cy="3847070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Ovál 3"/>
          <p:cNvSpPr/>
          <p:nvPr/>
        </p:nvSpPr>
        <p:spPr>
          <a:xfrm>
            <a:off x="8886825" y="3633787"/>
            <a:ext cx="90488" cy="10001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8393758" y="4200525"/>
            <a:ext cx="90488" cy="10001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7" name="Přímá spojnice 16"/>
          <p:cNvCxnSpPr>
            <a:endCxn id="8" idx="3"/>
          </p:cNvCxnSpPr>
          <p:nvPr/>
        </p:nvCxnSpPr>
        <p:spPr>
          <a:xfrm flipV="1">
            <a:off x="7429500" y="4285891"/>
            <a:ext cx="977510" cy="152435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/>
          <p:cNvCxnSpPr>
            <a:stCxn id="4" idx="0"/>
          </p:cNvCxnSpPr>
          <p:nvPr/>
        </p:nvCxnSpPr>
        <p:spPr>
          <a:xfrm flipH="1" flipV="1">
            <a:off x="8886825" y="1219200"/>
            <a:ext cx="45244" cy="241458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ovéPole 19"/>
          <p:cNvSpPr txBox="1"/>
          <p:nvPr/>
        </p:nvSpPr>
        <p:spPr>
          <a:xfrm>
            <a:off x="7360296" y="803811"/>
            <a:ext cx="342200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/>
              <a:t>Poutní kostel sv. Jana Nepomuckého na Zelené hoře</a:t>
            </a:r>
            <a:r>
              <a:rPr lang="de-DE" sz="1050" dirty="0"/>
              <a:t> </a:t>
            </a:r>
            <a:r>
              <a:rPr lang="cs-CZ" sz="1050" dirty="0"/>
              <a:t>	</a:t>
            </a:r>
            <a:r>
              <a:rPr lang="de-DE" sz="1050" dirty="0"/>
              <a:t>(</a:t>
            </a:r>
            <a:r>
              <a:rPr lang="de-DE" sz="1050" dirty="0" err="1"/>
              <a:t>Žďár</a:t>
            </a:r>
            <a:r>
              <a:rPr lang="de-DE" sz="1050" dirty="0"/>
              <a:t> </a:t>
            </a:r>
            <a:r>
              <a:rPr lang="de-DE" sz="1050" dirty="0" err="1"/>
              <a:t>nad</a:t>
            </a:r>
            <a:r>
              <a:rPr lang="de-DE" sz="1050" dirty="0"/>
              <a:t> </a:t>
            </a:r>
            <a:r>
              <a:rPr lang="de-DE" sz="1050" dirty="0" err="1"/>
              <a:t>Sázavou</a:t>
            </a:r>
            <a:r>
              <a:rPr lang="de-DE" sz="1050" dirty="0"/>
              <a:t>)</a:t>
            </a:r>
            <a:endParaRPr lang="cs-CZ" sz="1050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7119789" y="5791200"/>
            <a:ext cx="6194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Telč</a:t>
            </a:r>
          </a:p>
        </p:txBody>
      </p:sp>
      <p:sp>
        <p:nvSpPr>
          <p:cNvPr id="22" name="Obdélník 21"/>
          <p:cNvSpPr/>
          <p:nvPr/>
        </p:nvSpPr>
        <p:spPr>
          <a:xfrm>
            <a:off x="3227689" y="4096642"/>
            <a:ext cx="17855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/>
              <a:t>Bazilika sv. Prokopa</a:t>
            </a:r>
          </a:p>
        </p:txBody>
      </p:sp>
      <p:cxnSp>
        <p:nvCxnSpPr>
          <p:cNvPr id="24" name="Přímá spojnice se šipkou 23"/>
          <p:cNvCxnSpPr/>
          <p:nvPr/>
        </p:nvCxnSpPr>
        <p:spPr>
          <a:xfrm flipH="1">
            <a:off x="1866900" y="3562350"/>
            <a:ext cx="113932" cy="134302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se šipkou 26"/>
          <p:cNvCxnSpPr/>
          <p:nvPr/>
        </p:nvCxnSpPr>
        <p:spPr>
          <a:xfrm>
            <a:off x="2191306" y="3391893"/>
            <a:ext cx="1217814" cy="68381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Obrázek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444" y="189875"/>
            <a:ext cx="1569574" cy="68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09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896" y="984761"/>
            <a:ext cx="6681122" cy="4175701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444" y="189875"/>
            <a:ext cx="1569574" cy="68024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145" y="159091"/>
            <a:ext cx="2012299" cy="1340694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826" y="3970860"/>
            <a:ext cx="3096639" cy="2065301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Nadpis 1"/>
          <p:cNvSpPr>
            <a:spLocks noGrp="1"/>
          </p:cNvSpPr>
          <p:nvPr>
            <p:ph type="title"/>
          </p:nvPr>
        </p:nvSpPr>
        <p:spPr>
          <a:xfrm>
            <a:off x="680845" y="131277"/>
            <a:ext cx="9601200" cy="1142385"/>
          </a:xfrm>
        </p:spPr>
        <p:txBody>
          <a:bodyPr rtlCol="0">
            <a:normAutofit/>
          </a:bodyPr>
          <a:lstStyle/>
          <a:p>
            <a:r>
              <a:rPr lang="cs-CZ" sz="2800" b="0" dirty="0"/>
              <a:t>Židovská čtvrť</a:t>
            </a:r>
          </a:p>
        </p:txBody>
      </p:sp>
      <p:sp>
        <p:nvSpPr>
          <p:cNvPr id="19" name="Zástupný symbol pro obsah 2"/>
          <p:cNvSpPr>
            <a:spLocks noGrp="1"/>
          </p:cNvSpPr>
          <p:nvPr>
            <p:ph sz="half" idx="1"/>
          </p:nvPr>
        </p:nvSpPr>
        <p:spPr>
          <a:xfrm>
            <a:off x="680845" y="1932542"/>
            <a:ext cx="4572000" cy="3810001"/>
          </a:xfrm>
        </p:spPr>
        <p:txBody>
          <a:bodyPr rtlCol="0">
            <a:normAutofit/>
          </a:bodyPr>
          <a:lstStyle/>
          <a:p>
            <a:r>
              <a:rPr lang="cs-CZ" sz="1400" dirty="0"/>
              <a:t>dvě synagogy. Rabínský dům</a:t>
            </a:r>
            <a:r>
              <a:rPr lang="de-DE" sz="1400" dirty="0"/>
              <a:t>, </a:t>
            </a:r>
            <a:r>
              <a:rPr lang="cs-CZ" sz="1400" dirty="0"/>
              <a:t>chudobinec</a:t>
            </a:r>
            <a:r>
              <a:rPr lang="de-DE" sz="1400" dirty="0"/>
              <a:t>, </a:t>
            </a:r>
            <a:r>
              <a:rPr lang="cs-CZ" sz="1400" dirty="0"/>
              <a:t>nemocnice</a:t>
            </a:r>
            <a:r>
              <a:rPr lang="de-DE" sz="1400" dirty="0"/>
              <a:t>, </a:t>
            </a:r>
            <a:r>
              <a:rPr lang="cs-CZ" sz="1400" dirty="0"/>
              <a:t>škola a další…</a:t>
            </a:r>
          </a:p>
          <a:p>
            <a:r>
              <a:rPr lang="cs-CZ" sz="1400" dirty="0"/>
              <a:t>123 původně židovských domů</a:t>
            </a:r>
          </a:p>
          <a:p>
            <a:r>
              <a:rPr lang="cs-CZ" sz="1400" dirty="0"/>
              <a:t>židovský hřbitov</a:t>
            </a:r>
          </a:p>
          <a:p>
            <a:r>
              <a:rPr lang="cs-CZ" sz="1400" dirty="0"/>
              <a:t>velice dobře zachovalé</a:t>
            </a:r>
          </a:p>
          <a:p>
            <a:r>
              <a:rPr lang="cs-CZ" sz="1400" dirty="0"/>
              <a:t>r. 2003 =&gt; UNESCO</a:t>
            </a:r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endParaRPr lang="cs-CZ" sz="1400" dirty="0"/>
          </a:p>
        </p:txBody>
      </p:sp>
      <p:pic>
        <p:nvPicPr>
          <p:cNvPr id="24" name="Obrázek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13" y="4503211"/>
            <a:ext cx="1156614" cy="861677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795" y="4412119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24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44" y="3487644"/>
            <a:ext cx="3909310" cy="3102627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299" y="136379"/>
            <a:ext cx="4359215" cy="3269412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735" y="3487644"/>
            <a:ext cx="4655760" cy="3102627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124" y="136379"/>
            <a:ext cx="4906035" cy="3269412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276" y="3487644"/>
            <a:ext cx="2602883" cy="1734577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44" y="624702"/>
            <a:ext cx="1834242" cy="1834242"/>
          </a:xfrm>
          <a:prstGeom prst="rect">
            <a:avLst/>
          </a:prstGeom>
        </p:spPr>
      </p:pic>
      <p:sp>
        <p:nvSpPr>
          <p:cNvPr id="11" name="Nadpis 1"/>
          <p:cNvSpPr txBox="1">
            <a:spLocks/>
          </p:cNvSpPr>
          <p:nvPr/>
        </p:nvSpPr>
        <p:spPr>
          <a:xfrm>
            <a:off x="9050276" y="5684663"/>
            <a:ext cx="3528748" cy="1173337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b="0" dirty="0"/>
              <a:t>Zadní synagoga</a:t>
            </a:r>
            <a:endParaRPr lang="cs-CZ" sz="2400" dirty="0"/>
          </a:p>
        </p:txBody>
      </p:sp>
      <p:sp>
        <p:nvSpPr>
          <p:cNvPr id="12" name="Obdélník 11"/>
          <p:cNvSpPr/>
          <p:nvPr/>
        </p:nvSpPr>
        <p:spPr>
          <a:xfrm>
            <a:off x="417346" y="2458944"/>
            <a:ext cx="14428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Davidova hvězda</a:t>
            </a:r>
          </a:p>
        </p:txBody>
      </p:sp>
    </p:spTree>
    <p:extLst>
      <p:ext uri="{BB962C8B-B14F-4D97-AF65-F5344CB8AC3E}">
        <p14:creationId xmlns:p14="http://schemas.microsoft.com/office/powerpoint/2010/main" val="116996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ázek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148" y="4985150"/>
            <a:ext cx="1881681" cy="1057504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402" y="1014320"/>
            <a:ext cx="4450661" cy="3237856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444" y="189875"/>
            <a:ext cx="1569574" cy="68024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988" y="248159"/>
            <a:ext cx="3083275" cy="1732801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58" y="2990450"/>
            <a:ext cx="3785178" cy="2523452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473" y="4191074"/>
            <a:ext cx="2553218" cy="1704273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5" name="Přímá spojnice se šipkou 14"/>
          <p:cNvCxnSpPr/>
          <p:nvPr/>
        </p:nvCxnSpPr>
        <p:spPr>
          <a:xfrm flipH="1" flipV="1">
            <a:off x="9076227" y="3278660"/>
            <a:ext cx="685611" cy="973516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Nadpis 1"/>
          <p:cNvSpPr>
            <a:spLocks noGrp="1"/>
          </p:cNvSpPr>
          <p:nvPr>
            <p:ph type="title"/>
          </p:nvPr>
        </p:nvSpPr>
        <p:spPr>
          <a:xfrm>
            <a:off x="664758" y="784765"/>
            <a:ext cx="9601200" cy="542457"/>
          </a:xfrm>
        </p:spPr>
        <p:txBody>
          <a:bodyPr rtlCol="0">
            <a:normAutofit/>
          </a:bodyPr>
          <a:lstStyle/>
          <a:p>
            <a:r>
              <a:rPr lang="cs-CZ" sz="2800" b="0" dirty="0"/>
              <a:t>Bazilika sv. Prokopa</a:t>
            </a:r>
          </a:p>
        </p:txBody>
      </p:sp>
      <p:sp>
        <p:nvSpPr>
          <p:cNvPr id="19" name="Zástupný symbol pro obsah 2"/>
          <p:cNvSpPr>
            <a:spLocks noGrp="1"/>
          </p:cNvSpPr>
          <p:nvPr>
            <p:ph sz="half" idx="1"/>
          </p:nvPr>
        </p:nvSpPr>
        <p:spPr>
          <a:xfrm>
            <a:off x="680845" y="1932542"/>
            <a:ext cx="4572000" cy="3810001"/>
          </a:xfrm>
        </p:spPr>
        <p:txBody>
          <a:bodyPr rtlCol="0">
            <a:normAutofit/>
          </a:bodyPr>
          <a:lstStyle/>
          <a:p>
            <a:r>
              <a:rPr lang="cs-CZ" sz="1200" dirty="0"/>
              <a:t>První zmínky již z 12. století,</a:t>
            </a:r>
          </a:p>
          <a:p>
            <a:r>
              <a:rPr lang="cs-CZ" sz="1200" dirty="0"/>
              <a:t>Nástěnné malby, rozetové okno, sochy, krypta (nesena 50 sloupy).</a:t>
            </a:r>
          </a:p>
          <a:p>
            <a:endParaRPr lang="cs-CZ" sz="1200" dirty="0"/>
          </a:p>
          <a:p>
            <a:pPr marL="0" indent="0">
              <a:buNone/>
            </a:pPr>
            <a:endParaRPr lang="cs-CZ" sz="1200" dirty="0"/>
          </a:p>
          <a:p>
            <a:pPr marL="0" indent="0">
              <a:buNone/>
            </a:pPr>
            <a:endParaRPr lang="cs-CZ" sz="1200" dirty="0"/>
          </a:p>
        </p:txBody>
      </p:sp>
      <p:pic>
        <p:nvPicPr>
          <p:cNvPr id="20" name="Obrázek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400" y="90356"/>
            <a:ext cx="1923099" cy="128634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564" y="3338937"/>
            <a:ext cx="2272364" cy="1704273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Obdélník 1"/>
          <p:cNvSpPr/>
          <p:nvPr/>
        </p:nvSpPr>
        <p:spPr>
          <a:xfrm>
            <a:off x="4449936" y="5095279"/>
            <a:ext cx="22134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Malby na stěnách</a:t>
            </a:r>
          </a:p>
        </p:txBody>
      </p:sp>
      <p:sp>
        <p:nvSpPr>
          <p:cNvPr id="3" name="Obdélník 2"/>
          <p:cNvSpPr/>
          <p:nvPr/>
        </p:nvSpPr>
        <p:spPr>
          <a:xfrm>
            <a:off x="1681145" y="5522202"/>
            <a:ext cx="12073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Interiér baziliky</a:t>
            </a:r>
          </a:p>
        </p:txBody>
      </p:sp>
      <p:sp>
        <p:nvSpPr>
          <p:cNvPr id="5" name="Obdélník 4"/>
          <p:cNvSpPr/>
          <p:nvPr/>
        </p:nvSpPr>
        <p:spPr>
          <a:xfrm>
            <a:off x="9725309" y="5895347"/>
            <a:ext cx="12073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Rozetové okno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5343051" y="2016422"/>
            <a:ext cx="13195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Krypta se sloupy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9427151" y="637108"/>
            <a:ext cx="5854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>
                <a:solidFill>
                  <a:srgbClr val="000000"/>
                </a:solidFill>
                <a:latin typeface="Linux Libertine"/>
              </a:rPr>
              <a:t>Portál</a:t>
            </a:r>
            <a:endParaRPr lang="cs-CZ" sz="1200" b="0" i="0" dirty="0">
              <a:solidFill>
                <a:srgbClr val="000000"/>
              </a:solidFill>
              <a:effectLst/>
              <a:latin typeface="Linux Libertine"/>
            </a:endParaRPr>
          </a:p>
        </p:txBody>
      </p:sp>
    </p:spTree>
    <p:extLst>
      <p:ext uri="{BB962C8B-B14F-4D97-AF65-F5344CB8AC3E}">
        <p14:creationId xmlns:p14="http://schemas.microsoft.com/office/powerpoint/2010/main" val="305416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444" y="189875"/>
            <a:ext cx="1569574" cy="68024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358" y="1055993"/>
            <a:ext cx="6239710" cy="3506718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Nadpis 1"/>
          <p:cNvSpPr>
            <a:spLocks noGrp="1"/>
          </p:cNvSpPr>
          <p:nvPr>
            <p:ph type="title"/>
          </p:nvPr>
        </p:nvSpPr>
        <p:spPr>
          <a:xfrm>
            <a:off x="942550" y="919672"/>
            <a:ext cx="9601200" cy="542457"/>
          </a:xfrm>
        </p:spPr>
        <p:txBody>
          <a:bodyPr rtlCol="0">
            <a:normAutofit/>
          </a:bodyPr>
          <a:lstStyle/>
          <a:p>
            <a:r>
              <a:rPr lang="cs-CZ" sz="2800" b="0" dirty="0"/>
              <a:t>Krypta</a:t>
            </a:r>
          </a:p>
        </p:txBody>
      </p:sp>
      <p:pic>
        <p:nvPicPr>
          <p:cNvPr id="23" name="Obrázek 22">
            <a:extLst>
              <a:ext uri="{FF2B5EF4-FFF2-40B4-BE49-F238E27FC236}">
                <a16:creationId xmlns:a16="http://schemas.microsoft.com/office/drawing/2014/main" id="{0163D25C-C915-4D7C-AB3B-A1355B2AFA4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048433" y="4264850"/>
            <a:ext cx="2435050" cy="1623367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C72A57FB-760F-4029-AF6F-B6A2AEA43F6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473358" y="3338887"/>
            <a:ext cx="4080436" cy="272029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C583D268-3F94-46C1-A7D0-2022DBBCEF3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391796" y="4264849"/>
            <a:ext cx="2435052" cy="1623367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552BC132-CFB1-4049-942A-5E840D2573B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356648" y="412421"/>
            <a:ext cx="1894784" cy="272029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839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444" y="189875"/>
            <a:ext cx="1569574" cy="68024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376" y="189875"/>
            <a:ext cx="2310207" cy="3505742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7"/>
          <a:stretch/>
        </p:blipFill>
        <p:spPr>
          <a:xfrm>
            <a:off x="8450386" y="1766455"/>
            <a:ext cx="3060769" cy="4118919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Nadpis 1"/>
          <p:cNvSpPr>
            <a:spLocks noGrp="1"/>
          </p:cNvSpPr>
          <p:nvPr>
            <p:ph type="title"/>
          </p:nvPr>
        </p:nvSpPr>
        <p:spPr>
          <a:xfrm>
            <a:off x="680845" y="131277"/>
            <a:ext cx="9601200" cy="1142385"/>
          </a:xfrm>
        </p:spPr>
        <p:txBody>
          <a:bodyPr rtlCol="0">
            <a:normAutofit/>
          </a:bodyPr>
          <a:lstStyle/>
          <a:p>
            <a:r>
              <a:rPr lang="cs-CZ" sz="2800" b="0" dirty="0"/>
              <a:t>Svatý Prokop</a:t>
            </a:r>
          </a:p>
        </p:txBody>
      </p:sp>
      <p:sp>
        <p:nvSpPr>
          <p:cNvPr id="19" name="Zástupný symbol pro obsah 2"/>
          <p:cNvSpPr>
            <a:spLocks noGrp="1"/>
          </p:cNvSpPr>
          <p:nvPr>
            <p:ph sz="half" idx="1"/>
          </p:nvPr>
        </p:nvSpPr>
        <p:spPr>
          <a:xfrm>
            <a:off x="680845" y="1554887"/>
            <a:ext cx="4572000" cy="3810001"/>
          </a:xfrm>
        </p:spPr>
        <p:txBody>
          <a:bodyPr rtlCol="0">
            <a:normAutofit/>
          </a:bodyPr>
          <a:lstStyle/>
          <a:p>
            <a:r>
              <a:rPr lang="cs-CZ" sz="1400" dirty="0"/>
              <a:t>Narozen konec 10. století (</a:t>
            </a:r>
            <a:r>
              <a:rPr lang="cs-CZ" sz="1400" dirty="0" err="1"/>
              <a:t>Chotouň</a:t>
            </a:r>
            <a:r>
              <a:rPr lang="cs-CZ" sz="1400" dirty="0"/>
              <a:t>) – zemřel roku 1053</a:t>
            </a:r>
          </a:p>
          <a:p>
            <a:r>
              <a:rPr lang="cs-CZ" sz="1400" dirty="0"/>
              <a:t>svatořečen 4. července 1204</a:t>
            </a:r>
          </a:p>
          <a:p>
            <a:r>
              <a:rPr lang="cs-CZ" sz="1400" dirty="0"/>
              <a:t>patron: horníků, rolníků, poustevníků, vinařů, …</a:t>
            </a:r>
          </a:p>
          <a:p>
            <a:r>
              <a:rPr lang="cs-CZ" sz="1400" dirty="0"/>
              <a:t>opat kláštera na Sázavě</a:t>
            </a:r>
          </a:p>
          <a:p>
            <a:endParaRPr lang="cs-CZ" sz="1400" dirty="0"/>
          </a:p>
          <a:p>
            <a:pPr marL="0" indent="0">
              <a:buNone/>
            </a:pPr>
            <a:endParaRPr lang="cs-CZ" sz="1400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E414A04A-9B54-4659-B8A5-23DE5CDA35B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80845" y="3388916"/>
            <a:ext cx="3847647" cy="2451063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832D82FB-A8C8-4C9E-8CA8-C169C814C40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333316" y="4175006"/>
            <a:ext cx="2605841" cy="1820198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978" y="662273"/>
            <a:ext cx="1513392" cy="2208364"/>
          </a:xfrm>
          <a:prstGeom prst="ellipse">
            <a:avLst/>
          </a:prstGeom>
          <a:ln w="1905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6A079336-115B-4AB8-911F-2810FE3530FB}"/>
              </a:ext>
            </a:extLst>
          </p:cNvPr>
          <p:cNvSpPr/>
          <p:nvPr/>
        </p:nvSpPr>
        <p:spPr>
          <a:xfrm>
            <a:off x="575749" y="5839979"/>
            <a:ext cx="37575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Reliéf legendy o orbě s čertem v kostele sv. Prokopa</a:t>
            </a:r>
          </a:p>
        </p:txBody>
      </p:sp>
    </p:spTree>
    <p:extLst>
      <p:ext uri="{BB962C8B-B14F-4D97-AF65-F5344CB8AC3E}">
        <p14:creationId xmlns:p14="http://schemas.microsoft.com/office/powerpoint/2010/main" val="281883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B6FE5F-0C5E-4DB1-86C3-AAA1433C68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3845" y="650736"/>
            <a:ext cx="9604310" cy="3383280"/>
          </a:xfrm>
        </p:spPr>
        <p:txBody>
          <a:bodyPr>
            <a:normAutofit/>
          </a:bodyPr>
          <a:lstStyle/>
          <a:p>
            <a:pPr algn="ctr"/>
            <a:r>
              <a:rPr lang="cs-CZ" sz="54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Kroměříž</a:t>
            </a:r>
            <a:br>
              <a:rPr lang="cs-CZ" sz="54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18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Arcibiskupský zámek a zahrady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E07D435-C7DC-4BEF-9104-511F352582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sz="1500" dirty="0">
                <a:solidFill>
                  <a:schemeClr val="accent1">
                    <a:lumMod val="75000"/>
                  </a:schemeClr>
                </a:solidFill>
              </a:rPr>
              <a:t>Právní rámec ochrany kulturního dědictví                                                                                    Karla Pospěchová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E07D6AC-0705-43D9-BE7D-D8DC51134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788" y="926875"/>
            <a:ext cx="2028421" cy="87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30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70ADB2-EC87-4C4D-82DF-112E5AD6B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0" dirty="0"/>
              <a:t>Úvod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0135A2-D22C-4AC4-AF4D-B8A38514D6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400" dirty="0">
                <a:effectLst/>
                <a:ea typeface="Calibri" panose="020F0502020204030204" pitchFamily="34" charset="0"/>
              </a:rPr>
              <a:t>Zámek Kroměříž se nachází v obci stejného jména v Kroměříži ve Zlínském kraji.</a:t>
            </a:r>
          </a:p>
          <a:p>
            <a:r>
              <a:rPr lang="cs-CZ" sz="1400" dirty="0">
                <a:effectLst/>
                <a:ea typeface="Calibri" panose="020F0502020204030204" pitchFamily="34" charset="0"/>
              </a:rPr>
              <a:t>Na </a:t>
            </a:r>
            <a:r>
              <a:rPr lang="cs-CZ" sz="1400" dirty="0">
                <a:ea typeface="Calibri" panose="020F0502020204030204" pitchFamily="34" charset="0"/>
              </a:rPr>
              <a:t>seznam světového dědictví UNESCO</a:t>
            </a:r>
            <a:r>
              <a:rPr lang="cs-CZ" sz="1400" dirty="0">
                <a:effectLst/>
                <a:ea typeface="Calibri" panose="020F0502020204030204" pitchFamily="34" charset="0"/>
              </a:rPr>
              <a:t> byl </a:t>
            </a:r>
            <a:r>
              <a:rPr lang="cs-CZ" sz="1400" dirty="0">
                <a:ea typeface="Calibri" panose="020F0502020204030204" pitchFamily="34" charset="0"/>
              </a:rPr>
              <a:t>zapsán </a:t>
            </a:r>
            <a:r>
              <a:rPr lang="cs-CZ" sz="1400" dirty="0">
                <a:effectLst/>
                <a:ea typeface="Calibri" panose="020F0502020204030204" pitchFamily="34" charset="0"/>
              </a:rPr>
              <a:t>v roce 1998 spolu se </a:t>
            </a:r>
            <a:r>
              <a:rPr lang="cs-CZ" sz="1400" dirty="0">
                <a:ea typeface="Calibri" panose="020F0502020204030204" pitchFamily="34" charset="0"/>
              </a:rPr>
              <a:t>zámeckým parkem </a:t>
            </a:r>
            <a:r>
              <a:rPr lang="cs-CZ" sz="1400" dirty="0">
                <a:effectLst/>
                <a:ea typeface="Calibri" panose="020F0502020204030204" pitchFamily="34" charset="0"/>
              </a:rPr>
              <a:t>a </a:t>
            </a:r>
            <a:r>
              <a:rPr lang="cs-CZ" sz="1400" dirty="0">
                <a:ea typeface="Calibri" panose="020F0502020204030204" pitchFamily="34" charset="0"/>
              </a:rPr>
              <a:t>květinovou zahradou.</a:t>
            </a:r>
          </a:p>
          <a:p>
            <a:r>
              <a:rPr lang="cs-CZ" sz="1400" dirty="0">
                <a:effectLst/>
                <a:ea typeface="Calibri" panose="020F0502020204030204" pitchFamily="34" charset="0"/>
              </a:rPr>
              <a:t>Do roku 1949 byl zámek v majetku </a:t>
            </a:r>
            <a:r>
              <a:rPr lang="cs-CZ" sz="1400" dirty="0">
                <a:ea typeface="Calibri" panose="020F0502020204030204" pitchFamily="34" charset="0"/>
              </a:rPr>
              <a:t>olomouckých </a:t>
            </a:r>
            <a:r>
              <a:rPr lang="cs-CZ" sz="1400" dirty="0">
                <a:effectLst/>
                <a:ea typeface="Calibri" panose="020F0502020204030204" pitchFamily="34" charset="0"/>
              </a:rPr>
              <a:t>biskupů.</a:t>
            </a:r>
          </a:p>
          <a:p>
            <a:r>
              <a:rPr lang="cs-CZ" sz="1400" dirty="0">
                <a:effectLst/>
                <a:ea typeface="Calibri" panose="020F0502020204030204" pitchFamily="34" charset="0"/>
              </a:rPr>
              <a:t>Dnes je zámek ve vlastnictví českého státu, obrazárna a interiér patří </a:t>
            </a:r>
            <a:r>
              <a:rPr lang="cs-CZ" sz="1400" dirty="0">
                <a:ea typeface="Calibri" panose="020F0502020204030204" pitchFamily="34" charset="0"/>
              </a:rPr>
              <a:t>olomoucké arcidiecézi.</a:t>
            </a:r>
            <a:endParaRPr lang="cs-CZ" sz="1400" dirty="0"/>
          </a:p>
          <a:p>
            <a:endParaRPr lang="cs-CZ" sz="1400" dirty="0">
              <a:effectLst/>
              <a:ea typeface="Calibri" panose="020F0502020204030204" pitchFamily="34" charset="0"/>
            </a:endParaRPr>
          </a:p>
          <a:p>
            <a:endParaRPr lang="cs-CZ" dirty="0"/>
          </a:p>
        </p:txBody>
      </p:sp>
      <p:pic>
        <p:nvPicPr>
          <p:cNvPr id="4" name="Obrázek 3" descr="Obsah obrázku řetěz&#10;&#10;Popis byl vytvořen automaticky">
            <a:extLst>
              <a:ext uri="{FF2B5EF4-FFF2-40B4-BE49-F238E27FC236}">
                <a16:creationId xmlns:a16="http://schemas.microsoft.com/office/drawing/2014/main" id="{506B678D-BD96-42BB-86FF-E32878588E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846086"/>
            <a:ext cx="3873917" cy="2280077"/>
          </a:xfrm>
          <a:prstGeom prst="rect">
            <a:avLst/>
          </a:prstGeom>
        </p:spPr>
      </p:pic>
      <p:pic>
        <p:nvPicPr>
          <p:cNvPr id="5" name="Obrázek 4" descr="Obsah obrázku strom, obloha, exteriér&#10;&#10;Popis byl vytvořen automaticky">
            <a:extLst>
              <a:ext uri="{FF2B5EF4-FFF2-40B4-BE49-F238E27FC236}">
                <a16:creationId xmlns:a16="http://schemas.microsoft.com/office/drawing/2014/main" id="{A291A086-3905-401D-A2E7-CBD4DB293C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685" y="3845679"/>
            <a:ext cx="4801015" cy="228048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7817E7D-441C-4FA4-A144-DB8D4E5C34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444" y="189875"/>
            <a:ext cx="1569574" cy="68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0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D89A9F-313F-47C2-A124-444956EBF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0" dirty="0"/>
              <a:t>Historie zámku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4CA789E-32F2-4F42-81A4-5EA991E90B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Zámek byl postaven na místě </a:t>
            </a:r>
            <a:r>
              <a:rPr lang="cs-CZ" sz="1400" dirty="0">
                <a:solidFill>
                  <a:srgbClr val="000000"/>
                </a:solidFill>
                <a:ea typeface="Calibri" panose="020F0502020204030204" pitchFamily="34" charset="0"/>
              </a:rPr>
              <a:t>gotického </a:t>
            </a: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hradu.</a:t>
            </a:r>
          </a:p>
          <a:p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Na počátku 16. století jej </a:t>
            </a:r>
            <a:r>
              <a:rPr lang="cs-CZ" sz="1400" dirty="0">
                <a:solidFill>
                  <a:srgbClr val="000000"/>
                </a:solidFill>
                <a:ea typeface="Calibri" panose="020F0502020204030204" pitchFamily="34" charset="0"/>
              </a:rPr>
              <a:t>nechal </a:t>
            </a: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biskup </a:t>
            </a:r>
            <a:r>
              <a:rPr lang="cs-CZ" sz="1400" dirty="0">
                <a:solidFill>
                  <a:srgbClr val="000000"/>
                </a:solidFill>
                <a:ea typeface="Calibri" panose="020F0502020204030204" pitchFamily="34" charset="0"/>
              </a:rPr>
              <a:t>Stanislav </a:t>
            </a:r>
            <a:r>
              <a:rPr lang="cs-CZ" sz="1400" dirty="0" err="1">
                <a:solidFill>
                  <a:srgbClr val="000000"/>
                </a:solidFill>
                <a:ea typeface="Calibri" panose="020F0502020204030204" pitchFamily="34" charset="0"/>
              </a:rPr>
              <a:t>Thurzo</a:t>
            </a:r>
            <a:r>
              <a:rPr lang="cs-CZ" sz="14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přeměnit na </a:t>
            </a:r>
            <a:r>
              <a:rPr lang="cs-CZ" sz="1400" dirty="0">
                <a:solidFill>
                  <a:srgbClr val="000000"/>
                </a:solidFill>
                <a:ea typeface="Calibri" panose="020F0502020204030204" pitchFamily="34" charset="0"/>
              </a:rPr>
              <a:t>renesanční zámek.</a:t>
            </a:r>
          </a:p>
          <a:p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Zámek pak sloužil jako hlavní sídlo </a:t>
            </a:r>
            <a:r>
              <a:rPr lang="cs-CZ" sz="1400" dirty="0">
                <a:solidFill>
                  <a:srgbClr val="000000"/>
                </a:solidFill>
                <a:ea typeface="Calibri" panose="020F0502020204030204" pitchFamily="34" charset="0"/>
              </a:rPr>
              <a:t>olomouckých </a:t>
            </a: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biskupů.</a:t>
            </a:r>
            <a:endParaRPr lang="cs-CZ" sz="1400" dirty="0"/>
          </a:p>
          <a:p>
            <a:endParaRPr lang="cs-CZ" dirty="0"/>
          </a:p>
        </p:txBody>
      </p:sp>
      <p:pic>
        <p:nvPicPr>
          <p:cNvPr id="4" name="Obrázek 3" descr="Obsah obrázku text, hnědá, staré&#10;&#10;Popis byl vytvořen automaticky">
            <a:extLst>
              <a:ext uri="{FF2B5EF4-FFF2-40B4-BE49-F238E27FC236}">
                <a16:creationId xmlns:a16="http://schemas.microsoft.com/office/drawing/2014/main" id="{061249CF-7E1C-4237-BD35-700252762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400" y="3146155"/>
            <a:ext cx="2782117" cy="298000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34C28F5-D46B-4784-BA0A-2BA11FDC5A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224" y="3146156"/>
            <a:ext cx="4456641" cy="298000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95A956D-CDD8-4B1A-B2F5-890E59BDD870}"/>
              </a:ext>
            </a:extLst>
          </p:cNvPr>
          <p:cNvSpPr txBox="1"/>
          <p:nvPr/>
        </p:nvSpPr>
        <p:spPr>
          <a:xfrm>
            <a:off x="673100" y="5830193"/>
            <a:ext cx="165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Stanislav </a:t>
            </a:r>
            <a:r>
              <a:rPr lang="cs-CZ" sz="1400" dirty="0" err="1"/>
              <a:t>Thurzo</a:t>
            </a:r>
            <a:endParaRPr lang="cs-CZ" sz="14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4475D1A-2974-4A99-81D9-5C9599EC0F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444" y="189875"/>
            <a:ext cx="1569574" cy="68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29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313159-E58A-4376-8084-587D76BB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191" y="126375"/>
            <a:ext cx="10571618" cy="1142385"/>
          </a:xfrm>
        </p:spPr>
        <p:txBody>
          <a:bodyPr>
            <a:normAutofit/>
          </a:bodyPr>
          <a:lstStyle/>
          <a:p>
            <a:r>
              <a:rPr lang="cs-CZ" sz="2800" b="0" dirty="0"/>
              <a:t>Hmotné kulturní dědictví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E748EB-B145-477B-8E06-9D2803407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Ve své Úmluvě o ochraně světového kulturního a přírodního dědictví* roku 1972, UNESCO definuje hmotné kulturní dědictví takto:</a:t>
            </a:r>
            <a:endParaRPr lang="cs-CZ" sz="1800" dirty="0">
              <a:effectLst/>
              <a:ea typeface="Times New Roman" panose="02020603050405020304" pitchFamily="18" charset="0"/>
            </a:endParaRPr>
          </a:p>
          <a:p>
            <a:r>
              <a:rPr lang="cs-CZ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Hmotné kulturní dědictví tvoří:</a:t>
            </a:r>
            <a:endParaRPr lang="cs-CZ" sz="1800" dirty="0">
              <a:effectLst/>
              <a:ea typeface="Times New Roman" panose="02020603050405020304" pitchFamily="18" charset="0"/>
            </a:endParaRPr>
          </a:p>
          <a:p>
            <a:r>
              <a:rPr lang="cs-CZ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a)</a:t>
            </a:r>
            <a:r>
              <a:rPr lang="cs-CZ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památky</a:t>
            </a:r>
            <a:r>
              <a:rPr lang="cs-CZ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(architektonická, sochařská nebo malířská památková díla, archeologické předměty, nápisy, jeskyně), které mají univerzální mimořádnou hodnotu z pohledu dějin, umění nebo vědy,</a:t>
            </a:r>
            <a:endParaRPr lang="cs-CZ" sz="1800" dirty="0">
              <a:effectLst/>
              <a:ea typeface="Times New Roman" panose="02020603050405020304" pitchFamily="18" charset="0"/>
            </a:endParaRPr>
          </a:p>
          <a:p>
            <a:r>
              <a:rPr lang="cs-CZ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b)</a:t>
            </a:r>
            <a:r>
              <a:rPr lang="cs-CZ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skupiny budov</a:t>
            </a:r>
            <a:r>
              <a:rPr lang="cs-CZ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které svou architekturou, svou jednotou nebo svým včleněním do krajiny, mají univerzální mimořádnou hodnotu z pohledu dějin, umění či vědy,</a:t>
            </a:r>
            <a:endParaRPr lang="cs-CZ" sz="1800" dirty="0">
              <a:effectLst/>
              <a:ea typeface="Times New Roman" panose="02020603050405020304" pitchFamily="18" charset="0"/>
            </a:endParaRPr>
          </a:p>
          <a:p>
            <a:r>
              <a:rPr lang="cs-CZ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c)</a:t>
            </a:r>
            <a:r>
              <a:rPr lang="cs-CZ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lidská díla, nebo díla člověka a přírody</a:t>
            </a:r>
            <a:r>
              <a:rPr lang="cs-CZ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které mají mimořádnou hodnotu z pohledu historického, estetického, etnologického nebo antropologického.</a:t>
            </a:r>
          </a:p>
          <a:p>
            <a:endParaRPr lang="cs-CZ" sz="1800" dirty="0">
              <a:effectLst/>
              <a:ea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7C9A624-9AB5-4478-A0B2-73570D577731}"/>
              </a:ext>
            </a:extLst>
          </p:cNvPr>
          <p:cNvSpPr txBox="1"/>
          <p:nvPr/>
        </p:nvSpPr>
        <p:spPr>
          <a:xfrm>
            <a:off x="1295400" y="6169481"/>
            <a:ext cx="1040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tx2"/>
                </a:solidFill>
              </a:rPr>
              <a:t>*anglicky: </a:t>
            </a:r>
            <a:r>
              <a:rPr lang="cs-CZ" sz="1800" dirty="0" err="1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Convention</a:t>
            </a:r>
            <a:r>
              <a:rPr lang="cs-CZ" sz="18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concerning</a:t>
            </a:r>
            <a:r>
              <a:rPr lang="cs-CZ" sz="18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the</a:t>
            </a:r>
            <a:r>
              <a:rPr lang="cs-CZ" sz="18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protection</a:t>
            </a:r>
            <a:r>
              <a:rPr lang="cs-CZ" sz="18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of</a:t>
            </a:r>
            <a:r>
              <a:rPr lang="cs-CZ" sz="18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the</a:t>
            </a:r>
            <a:r>
              <a:rPr lang="cs-CZ" sz="18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world</a:t>
            </a:r>
            <a:r>
              <a:rPr lang="cs-CZ" sz="18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cultural</a:t>
            </a:r>
            <a:r>
              <a:rPr lang="cs-CZ" sz="18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 and natural </a:t>
            </a:r>
            <a:r>
              <a:rPr lang="cs-CZ" sz="1800" dirty="0" err="1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heritage</a:t>
            </a:r>
            <a:r>
              <a:rPr lang="cs-CZ" sz="18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 </a:t>
            </a:r>
            <a:endParaRPr lang="cs-CZ" dirty="0">
              <a:solidFill>
                <a:schemeClr val="tx2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01857E1-4E86-47A2-B0BA-4FBE0AC705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444" y="189875"/>
            <a:ext cx="1569574" cy="68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72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D8FF42-912C-4B51-9C91-A2C7B3840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b="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543379-D91C-4E4D-BB6C-BA5C2FAB3C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Po zničení třicetiletou válkou byl zámek přestavěn v </a:t>
            </a:r>
            <a:r>
              <a:rPr lang="cs-CZ" sz="1400" dirty="0">
                <a:solidFill>
                  <a:srgbClr val="000000"/>
                </a:solidFill>
                <a:ea typeface="Calibri" panose="020F0502020204030204" pitchFamily="34" charset="0"/>
              </a:rPr>
              <a:t>pozdně barokním </a:t>
            </a: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slohu.</a:t>
            </a:r>
          </a:p>
          <a:p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Z této doby pochází i areál zámeckého parku a květinová zahrada.</a:t>
            </a:r>
            <a:endParaRPr lang="cs-CZ" sz="1400" dirty="0"/>
          </a:p>
          <a:p>
            <a:endParaRPr lang="cs-CZ" dirty="0"/>
          </a:p>
        </p:txBody>
      </p:sp>
      <p:pic>
        <p:nvPicPr>
          <p:cNvPr id="4" name="Obrázek 3" descr="Obsah obrázku text, perokresba&#10;&#10;Popis byl vytvořen automaticky">
            <a:extLst>
              <a:ext uri="{FF2B5EF4-FFF2-40B4-BE49-F238E27FC236}">
                <a16:creationId xmlns:a16="http://schemas.microsoft.com/office/drawing/2014/main" id="{37F38896-FA58-4918-828A-35D06F24CA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762252"/>
            <a:ext cx="4242648" cy="3363911"/>
          </a:xfrm>
          <a:prstGeom prst="rect">
            <a:avLst/>
          </a:prstGeom>
        </p:spPr>
      </p:pic>
      <p:pic>
        <p:nvPicPr>
          <p:cNvPr id="5" name="Obrázek 4" descr="Obsah obrázku tráva, obloha, exteriér, strom&#10;&#10;Popis byl vytvořen automaticky">
            <a:extLst>
              <a:ext uri="{FF2B5EF4-FFF2-40B4-BE49-F238E27FC236}">
                <a16:creationId xmlns:a16="http://schemas.microsoft.com/office/drawing/2014/main" id="{08364A46-6C02-4468-B485-5CE92429A8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62251"/>
            <a:ext cx="5039567" cy="336391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A7B9D28-FA28-46DB-8F40-5CF1D29AE1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444" y="189875"/>
            <a:ext cx="1569574" cy="68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28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61D078-456D-4885-9E70-690178C1A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0" dirty="0"/>
              <a:t>Interiér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2C97E9C-1AD2-4CC9-93BA-9CC7E8B21F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Za vidění stojí reprezentativní a obytné místnosti s cenným vnitřním vybavením, mezi které patří lovecký sál, poradní sál a trůnní sál, ale i růžový a carský salon</a:t>
            </a:r>
            <a:r>
              <a:rPr lang="cs-CZ" sz="2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.</a:t>
            </a:r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D18BEBF-CF7D-40F5-9EB5-EB4B45565F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444" y="189875"/>
            <a:ext cx="1569574" cy="680242"/>
          </a:xfrm>
          <a:prstGeom prst="rect">
            <a:avLst/>
          </a:prstGeom>
        </p:spPr>
      </p:pic>
      <p:pic>
        <p:nvPicPr>
          <p:cNvPr id="6" name="Obrázek 5" descr="Obsah obrázku patro, interiér, zeď, místnost&#10;&#10;Popis byl vytvořen automaticky">
            <a:extLst>
              <a:ext uri="{FF2B5EF4-FFF2-40B4-BE49-F238E27FC236}">
                <a16:creationId xmlns:a16="http://schemas.microsoft.com/office/drawing/2014/main" id="{7C5DD11B-0778-4EC5-B626-30D9E9D4AF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06" y="2954167"/>
            <a:ext cx="4741578" cy="316500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F1F0EDC-D191-494D-B212-FD6106A234F6}"/>
              </a:ext>
            </a:extLst>
          </p:cNvPr>
          <p:cNvSpPr txBox="1"/>
          <p:nvPr/>
        </p:nvSpPr>
        <p:spPr>
          <a:xfrm>
            <a:off x="1099406" y="2646390"/>
            <a:ext cx="2273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Lovecký sál</a:t>
            </a:r>
          </a:p>
        </p:txBody>
      </p:sp>
      <p:pic>
        <p:nvPicPr>
          <p:cNvPr id="8" name="Obrázek 7" descr="Obsah obrázku patro, interiér, místnost, strop&#10;&#10;Popis byl vytvořen automaticky">
            <a:extLst>
              <a:ext uri="{FF2B5EF4-FFF2-40B4-BE49-F238E27FC236}">
                <a16:creationId xmlns:a16="http://schemas.microsoft.com/office/drawing/2014/main" id="{C33134E6-2FA8-40E4-9E4D-59746C00AF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455" y="2961160"/>
            <a:ext cx="4752145" cy="3165003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A485A8AE-7EF1-4D23-981C-622CA7622C50}"/>
              </a:ext>
            </a:extLst>
          </p:cNvPr>
          <p:cNvSpPr txBox="1"/>
          <p:nvPr/>
        </p:nvSpPr>
        <p:spPr>
          <a:xfrm>
            <a:off x="6144455" y="2626197"/>
            <a:ext cx="2386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Poradní sál</a:t>
            </a:r>
          </a:p>
        </p:txBody>
      </p:sp>
    </p:spTree>
    <p:extLst>
      <p:ext uri="{BB962C8B-B14F-4D97-AF65-F5344CB8AC3E}">
        <p14:creationId xmlns:p14="http://schemas.microsoft.com/office/powerpoint/2010/main" val="350556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694AE2-0F39-4A87-B87E-089282DB3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5" descr="Obsah obrázku interiér, patro, dřevo, oblast&#10;&#10;Popis byl vytvořen automaticky">
            <a:extLst>
              <a:ext uri="{FF2B5EF4-FFF2-40B4-BE49-F238E27FC236}">
                <a16:creationId xmlns:a16="http://schemas.microsoft.com/office/drawing/2014/main" id="{F8A0F387-BDF0-4438-A995-E9C43BDBB7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13" y="2380341"/>
            <a:ext cx="5421387" cy="3621317"/>
          </a:xfrm>
        </p:spPr>
      </p:pic>
      <p:pic>
        <p:nvPicPr>
          <p:cNvPr id="5" name="Zástupný obsah 8" descr="Obsah obrázku patro, interiér, místnost, nábytek&#10;&#10;Popis byl vytvořen automaticky">
            <a:extLst>
              <a:ext uri="{FF2B5EF4-FFF2-40B4-BE49-F238E27FC236}">
                <a16:creationId xmlns:a16="http://schemas.microsoft.com/office/drawing/2014/main" id="{E3E8D49A-1265-4EF3-BA5F-15F30E010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920" y="2380341"/>
            <a:ext cx="5437286" cy="362131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6DC637A-8BAD-4B05-A7F8-F629E36A2A8E}"/>
              </a:ext>
            </a:extLst>
          </p:cNvPr>
          <p:cNvSpPr txBox="1"/>
          <p:nvPr/>
        </p:nvSpPr>
        <p:spPr>
          <a:xfrm>
            <a:off x="839713" y="2050438"/>
            <a:ext cx="4686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Trůnní sál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F468AEC-911A-4E32-8B98-4594BF2DE2E4}"/>
              </a:ext>
            </a:extLst>
          </p:cNvPr>
          <p:cNvSpPr txBox="1"/>
          <p:nvPr/>
        </p:nvSpPr>
        <p:spPr>
          <a:xfrm>
            <a:off x="6449920" y="2050437"/>
            <a:ext cx="2806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Růžový sál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DCBA6F1-46CD-430D-AEB8-94EEF40698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444" y="189875"/>
            <a:ext cx="1569574" cy="68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76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0F45C4-CEEF-4395-84B7-E566759FC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4" descr="Obsah obrázku patro, interiér, život, místnost&#10;&#10;Popis byl vytvořen automaticky">
            <a:extLst>
              <a:ext uri="{FF2B5EF4-FFF2-40B4-BE49-F238E27FC236}">
                <a16:creationId xmlns:a16="http://schemas.microsoft.com/office/drawing/2014/main" id="{33E6F1B4-0CF9-4436-BCD5-EF23A65219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65" y="2146300"/>
            <a:ext cx="5747054" cy="3832685"/>
          </a:xfrm>
        </p:spPr>
      </p:pic>
      <p:pic>
        <p:nvPicPr>
          <p:cNvPr id="5" name="Obrázek 4" descr="Obsah obrázku patro, interiér, místnost, život&#10;&#10;Popis byl vytvořen automaticky">
            <a:extLst>
              <a:ext uri="{FF2B5EF4-FFF2-40B4-BE49-F238E27FC236}">
                <a16:creationId xmlns:a16="http://schemas.microsoft.com/office/drawing/2014/main" id="{F6D6B0B9-2EDF-4805-8649-5B64585FEC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338" y="2146300"/>
            <a:ext cx="5303607" cy="383268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54144A6-9096-448E-8F93-0C36820DA268}"/>
              </a:ext>
            </a:extLst>
          </p:cNvPr>
          <p:cNvSpPr txBox="1"/>
          <p:nvPr/>
        </p:nvSpPr>
        <p:spPr>
          <a:xfrm>
            <a:off x="579892" y="1838523"/>
            <a:ext cx="2882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Carský salon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FF2D484-0DB3-4485-9616-779BB9766A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444" y="189875"/>
            <a:ext cx="1569574" cy="68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42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D5EEF8-8E1E-4C07-9BCF-546F3F7F9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77F88E-07BE-403F-9BB8-D3C1B58BEB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Mimořádně cenný je manský sál s nástropními freskami od </a:t>
            </a:r>
            <a:r>
              <a:rPr lang="cs-CZ" sz="1400" dirty="0">
                <a:solidFill>
                  <a:srgbClr val="000000"/>
                </a:solidFill>
                <a:ea typeface="Calibri" panose="020F0502020204030204" pitchFamily="34" charset="0"/>
              </a:rPr>
              <a:t>Franze Antona </a:t>
            </a:r>
            <a:r>
              <a:rPr lang="cs-CZ" sz="1400" dirty="0" err="1">
                <a:solidFill>
                  <a:srgbClr val="000000"/>
                </a:solidFill>
                <a:ea typeface="Calibri" panose="020F0502020204030204" pitchFamily="34" charset="0"/>
              </a:rPr>
              <a:t>Maulbertsche</a:t>
            </a: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zámecká knihovna a sněmovní sál.</a:t>
            </a:r>
            <a:endParaRPr lang="cs-CZ" sz="1400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63B13C7-A27F-451C-B6AB-348C02C9FB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444" y="189875"/>
            <a:ext cx="1569574" cy="680242"/>
          </a:xfrm>
          <a:prstGeom prst="rect">
            <a:avLst/>
          </a:prstGeom>
        </p:spPr>
      </p:pic>
      <p:pic>
        <p:nvPicPr>
          <p:cNvPr id="5" name="Obrázek 4" descr="Obsah obrázku interiér, patro, místnost, staré&#10;&#10;Popis byl vytvořen automaticky">
            <a:extLst>
              <a:ext uri="{FF2B5EF4-FFF2-40B4-BE49-F238E27FC236}">
                <a16:creationId xmlns:a16="http://schemas.microsoft.com/office/drawing/2014/main" id="{3F89AF58-24D3-488B-9AD9-307D74208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288" y="2539471"/>
            <a:ext cx="5380037" cy="3586691"/>
          </a:xfrm>
          <a:prstGeom prst="rect">
            <a:avLst/>
          </a:prstGeom>
        </p:spPr>
      </p:pic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D4C98E70-0893-409D-9845-030BB0B111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244" y="2539472"/>
            <a:ext cx="2449037" cy="358669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22D3FB0-55E5-4AE7-AEEE-3E74C87D6F59}"/>
              </a:ext>
            </a:extLst>
          </p:cNvPr>
          <p:cNvSpPr txBox="1"/>
          <p:nvPr/>
        </p:nvSpPr>
        <p:spPr>
          <a:xfrm>
            <a:off x="506969" y="2539470"/>
            <a:ext cx="19330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Manský sál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213FEFB-99BE-437F-9685-DA59474FFBCF}"/>
              </a:ext>
            </a:extLst>
          </p:cNvPr>
          <p:cNvSpPr txBox="1"/>
          <p:nvPr/>
        </p:nvSpPr>
        <p:spPr>
          <a:xfrm>
            <a:off x="9865281" y="2539469"/>
            <a:ext cx="2222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Zámecká knihovna</a:t>
            </a:r>
          </a:p>
        </p:txBody>
      </p:sp>
    </p:spTree>
    <p:extLst>
      <p:ext uri="{BB962C8B-B14F-4D97-AF65-F5344CB8AC3E}">
        <p14:creationId xmlns:p14="http://schemas.microsoft.com/office/powerpoint/2010/main" val="292666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0ABDF2-3798-47E5-A0FB-89EF8DFF9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20CBA6-B8A5-459D-9D65-241E8E7DDB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4" descr="Obsah obrázku interiér, patro, oltář&#10;&#10;Popis byl vytvořen automaticky">
            <a:extLst>
              <a:ext uri="{FF2B5EF4-FFF2-40B4-BE49-F238E27FC236}">
                <a16:creationId xmlns:a16="http://schemas.microsoft.com/office/drawing/2014/main" id="{C9EE48A0-505C-4094-884D-2820BBEC60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3" y="2371947"/>
            <a:ext cx="5377351" cy="3581400"/>
          </a:xfrm>
          <a:prstGeom prst="rect">
            <a:avLst/>
          </a:prstGeom>
        </p:spPr>
      </p:pic>
      <p:pic>
        <p:nvPicPr>
          <p:cNvPr id="5" name="Obrázek 4" descr="Obsah obrázku patro, interiér, několik&#10;&#10;Popis byl vytvořen automaticky">
            <a:extLst>
              <a:ext uri="{FF2B5EF4-FFF2-40B4-BE49-F238E27FC236}">
                <a16:creationId xmlns:a16="http://schemas.microsoft.com/office/drawing/2014/main" id="{2FAD2BE8-5CC6-41D0-BAF2-BF0F3ACAA5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922" y="2371947"/>
            <a:ext cx="6842078" cy="35814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722500D-A8F5-4E8C-976A-0A936B0F31D7}"/>
              </a:ext>
            </a:extLst>
          </p:cNvPr>
          <p:cNvSpPr txBox="1"/>
          <p:nvPr/>
        </p:nvSpPr>
        <p:spPr>
          <a:xfrm>
            <a:off x="127063" y="2064170"/>
            <a:ext cx="4508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Sněmovní sál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288B4BB-03D5-47E1-B7C1-2E8533AE1B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444" y="189875"/>
            <a:ext cx="1569574" cy="68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1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C60D99-CEC7-404A-9C3A-54D7B0C8A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9B9F2E-6045-486E-B751-E35311C10D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400" dirty="0" err="1">
                <a:solidFill>
                  <a:srgbClr val="000000"/>
                </a:solidFill>
                <a:ea typeface="Calibri" panose="020F0502020204030204" pitchFamily="34" charset="0"/>
              </a:rPr>
              <a:t>Sala</a:t>
            </a:r>
            <a:r>
              <a:rPr lang="cs-CZ" sz="14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rgbClr val="000000"/>
                </a:solidFill>
                <a:ea typeface="Calibri" panose="020F0502020204030204" pitchFamily="34" charset="0"/>
              </a:rPr>
              <a:t>terrena</a:t>
            </a:r>
            <a:r>
              <a:rPr lang="cs-CZ" sz="14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je bohatě zdoben štukovou výzdobou.</a:t>
            </a:r>
            <a:endParaRPr lang="cs-CZ" sz="1400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1DE0DEC-B8C1-4A3A-8000-342440611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444" y="189875"/>
            <a:ext cx="1569574" cy="680242"/>
          </a:xfrm>
          <a:prstGeom prst="rect">
            <a:avLst/>
          </a:prstGeom>
        </p:spPr>
      </p:pic>
      <p:pic>
        <p:nvPicPr>
          <p:cNvPr id="5" name="Obrázek 4" descr="Obsah obrázku interiér, zdobené, oblouk, oltář&#10;&#10;Popis byl vytvořen automaticky">
            <a:extLst>
              <a:ext uri="{FF2B5EF4-FFF2-40B4-BE49-F238E27FC236}">
                <a16:creationId xmlns:a16="http://schemas.microsoft.com/office/drawing/2014/main" id="{B1A256A2-6620-445A-9858-AA007B611B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199" y="2277109"/>
            <a:ext cx="7721602" cy="369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31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492B50-B0A5-4F1D-885B-EB3B36137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0" dirty="0"/>
              <a:t>Zámecká obrazárna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8A4F16E-BC79-479F-B44D-A21C840DDF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Zámecká obrazárna je po </a:t>
            </a:r>
            <a:r>
              <a:rPr lang="cs-CZ" sz="1400" dirty="0">
                <a:solidFill>
                  <a:srgbClr val="000000"/>
                </a:solidFill>
                <a:ea typeface="Calibri" panose="020F0502020204030204" pitchFamily="34" charset="0"/>
              </a:rPr>
              <a:t>pražské Národní galerii </a:t>
            </a: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druhou nejvýznamnější v České republice.</a:t>
            </a:r>
          </a:p>
          <a:p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 deseti sálech jsou k vidění díla německého, italského a nizozemského malířství 15. až 19. století.</a:t>
            </a:r>
            <a:endParaRPr lang="cs-CZ" sz="14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Patří mezi ně obrazy </a:t>
            </a:r>
            <a:r>
              <a:rPr lang="cs-CZ" sz="1400" dirty="0">
                <a:solidFill>
                  <a:srgbClr val="000000"/>
                </a:solidFill>
                <a:ea typeface="Calibri" panose="020F0502020204030204" pitchFamily="34" charset="0"/>
              </a:rPr>
              <a:t>Lucase </a:t>
            </a:r>
            <a:r>
              <a:rPr lang="cs-CZ" sz="1400" dirty="0" err="1">
                <a:solidFill>
                  <a:srgbClr val="000000"/>
                </a:solidFill>
                <a:ea typeface="Calibri" panose="020F0502020204030204" pitchFamily="34" charset="0"/>
              </a:rPr>
              <a:t>Cranacha</a:t>
            </a:r>
            <a:r>
              <a:rPr lang="cs-CZ" sz="1400" dirty="0">
                <a:solidFill>
                  <a:srgbClr val="000000"/>
                </a:solidFill>
                <a:ea typeface="Calibri" panose="020F0502020204030204" pitchFamily="34" charset="0"/>
              </a:rPr>
              <a:t> staršího</a:t>
            </a: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cs-CZ" sz="1400" dirty="0">
                <a:solidFill>
                  <a:srgbClr val="000000"/>
                </a:solidFill>
                <a:ea typeface="Calibri" panose="020F0502020204030204" pitchFamily="34" charset="0"/>
              </a:rPr>
              <a:t>Paola </a:t>
            </a:r>
            <a:r>
              <a:rPr lang="cs-CZ" sz="1400" dirty="0" err="1">
                <a:solidFill>
                  <a:srgbClr val="000000"/>
                </a:solidFill>
                <a:ea typeface="Calibri" panose="020F0502020204030204" pitchFamily="34" charset="0"/>
              </a:rPr>
              <a:t>Veroneseho</a:t>
            </a: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 nebo </a:t>
            </a:r>
            <a:r>
              <a:rPr lang="cs-CZ" sz="1400" dirty="0" err="1">
                <a:solidFill>
                  <a:srgbClr val="000000"/>
                </a:solidFill>
                <a:ea typeface="Calibri" panose="020F0502020204030204" pitchFamily="34" charset="0"/>
              </a:rPr>
              <a:t>Tiziana</a:t>
            </a: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(dílo Apollo a </a:t>
            </a:r>
            <a:r>
              <a:rPr lang="cs-CZ" sz="1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Marsyas</a:t>
            </a: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).</a:t>
            </a:r>
            <a:endParaRPr lang="cs-CZ" sz="1400" dirty="0"/>
          </a:p>
          <a:p>
            <a:endParaRPr lang="cs-CZ" dirty="0"/>
          </a:p>
        </p:txBody>
      </p:sp>
      <p:pic>
        <p:nvPicPr>
          <p:cNvPr id="4" name="Zástupný obsah 5" descr="Obsah obrázku interiér, patro, červená, strop&#10;&#10;Popis byl vytvořen automaticky">
            <a:extLst>
              <a:ext uri="{FF2B5EF4-FFF2-40B4-BE49-F238E27FC236}">
                <a16:creationId xmlns:a16="http://schemas.microsoft.com/office/drawing/2014/main" id="{ADF164FE-A935-4915-B417-34278B0B7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97" y="3160167"/>
            <a:ext cx="5931993" cy="296599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D03730D-A481-45CD-A0D9-5EEBCCCFB6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444" y="189875"/>
            <a:ext cx="1569574" cy="680242"/>
          </a:xfrm>
          <a:prstGeom prst="rect">
            <a:avLst/>
          </a:prstGeom>
        </p:spPr>
      </p:pic>
      <p:pic>
        <p:nvPicPr>
          <p:cNvPr id="6" name="Zástupný obsah 7" descr="Obsah obrázku zeď, patro, interiér, malování&#10;&#10;Popis byl vytvořen automaticky">
            <a:extLst>
              <a:ext uri="{FF2B5EF4-FFF2-40B4-BE49-F238E27FC236}">
                <a16:creationId xmlns:a16="http://schemas.microsoft.com/office/drawing/2014/main" id="{BA6376D5-747F-4B05-9231-56BB0CCDA9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124" y="3160167"/>
            <a:ext cx="4451593" cy="296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61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0D6385-B0CB-4531-80E5-47C68F8CA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0" dirty="0"/>
              <a:t>Zámecký park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6FF9BF-454F-468B-AD71-110220044D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Zámecký park je větší ze dvou zahrad zapsaných na seznam UNESCO.</a:t>
            </a:r>
          </a:p>
          <a:p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Je to park ve stylu anglické zahrady.</a:t>
            </a:r>
            <a:endParaRPr lang="cs-CZ" sz="14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Je to romantické místo se sítí vodních kanálů a jezírek, drobnými stavbami a sochařskou výzdobou.</a:t>
            </a:r>
          </a:p>
          <a:p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Je zde vysazeno přes 200 vzácných druhů stromů z různých částí Evropy, Ameriky a Asie.</a:t>
            </a:r>
            <a:endParaRPr lang="cs-CZ" sz="14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Zámecká zahrada je celoročně přístupná veřejnosti.</a:t>
            </a:r>
            <a:endParaRPr lang="cs-CZ" sz="1400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9713F0F-0CF3-48C8-A204-8C6940CBF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444" y="189875"/>
            <a:ext cx="1569574" cy="680242"/>
          </a:xfrm>
          <a:prstGeom prst="rect">
            <a:avLst/>
          </a:prstGeom>
        </p:spPr>
      </p:pic>
      <p:pic>
        <p:nvPicPr>
          <p:cNvPr id="5" name="Zástupný obsah 5">
            <a:extLst>
              <a:ext uri="{FF2B5EF4-FFF2-40B4-BE49-F238E27FC236}">
                <a16:creationId xmlns:a16="http://schemas.microsoft.com/office/drawing/2014/main" id="{8EBCA107-2D3B-4AC8-9C64-A09C196180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25" y="29696"/>
            <a:ext cx="4310778" cy="3233083"/>
          </a:xfrm>
          <a:prstGeom prst="rect">
            <a:avLst/>
          </a:prstGeom>
        </p:spPr>
      </p:pic>
      <p:pic>
        <p:nvPicPr>
          <p:cNvPr id="6" name="Obrázek 5" descr="Obsah obrázku strom, exteriér, voda, dům&#10;&#10;Popis byl vytvořen automaticky">
            <a:extLst>
              <a:ext uri="{FF2B5EF4-FFF2-40B4-BE49-F238E27FC236}">
                <a16:creationId xmlns:a16="http://schemas.microsoft.com/office/drawing/2014/main" id="{F4B2B4C4-9396-46DE-B0AC-ED0EF92D7F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925" y="29696"/>
            <a:ext cx="3286252" cy="3238328"/>
          </a:xfrm>
          <a:prstGeom prst="rect">
            <a:avLst/>
          </a:prstGeom>
        </p:spPr>
      </p:pic>
      <p:pic>
        <p:nvPicPr>
          <p:cNvPr id="7" name="Zástupný obsah 7" descr="Obsah obrázku strom, tráva, exteriér, rostlina&#10;&#10;Popis byl vytvořen automaticky">
            <a:extLst>
              <a:ext uri="{FF2B5EF4-FFF2-40B4-BE49-F238E27FC236}">
                <a16:creationId xmlns:a16="http://schemas.microsoft.com/office/drawing/2014/main" id="{C2CEC28E-336A-4012-9A84-0DAB69BA33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25" y="3429000"/>
            <a:ext cx="6462711" cy="3231355"/>
          </a:xfrm>
          <a:prstGeom prst="rect">
            <a:avLst/>
          </a:prstGeom>
        </p:spPr>
      </p:pic>
      <p:pic>
        <p:nvPicPr>
          <p:cNvPr id="8" name="Obrázek 7" descr="Obsah obrázku strom, exteriér, dům, příroda&#10;&#10;Popis byl vytvořen automaticky">
            <a:extLst>
              <a:ext uri="{FF2B5EF4-FFF2-40B4-BE49-F238E27FC236}">
                <a16:creationId xmlns:a16="http://schemas.microsoft.com/office/drawing/2014/main" id="{667435BE-F765-488F-8813-47F9B34E92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544" y="3428203"/>
            <a:ext cx="4308474" cy="323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85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13D677-30D7-44E3-9B0E-4B35E96A3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0" dirty="0"/>
              <a:t>Květná zahrada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8323259-E627-4D96-AB23-4A8359AED5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Květná zahrada je raně barokní park s geometrickými prvky francouzské zahrady.</a:t>
            </a:r>
          </a:p>
          <a:p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Zahrada má přesnou symetrii a je bohatě zdobena sochami a fontánami.</a:t>
            </a:r>
          </a:p>
          <a:p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Vše je obklopeno vysokými a dlouhými živými ploty, které jsou vysázeny na půdorysu trojúhelníků.</a:t>
            </a:r>
            <a:endParaRPr lang="cs-CZ" sz="14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Celou jednu stranu květinové zahrady tvoří kolonáda, která původně sloužila jako hlavní vchod.</a:t>
            </a:r>
            <a:endParaRPr lang="cs-CZ" sz="1400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294D682-E65E-400B-94BD-A837004093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444" y="189875"/>
            <a:ext cx="1569574" cy="680242"/>
          </a:xfrm>
          <a:prstGeom prst="rect">
            <a:avLst/>
          </a:prstGeom>
        </p:spPr>
      </p:pic>
      <p:pic>
        <p:nvPicPr>
          <p:cNvPr id="5" name="Zástupný obsah 4" descr="Obsah obrázku tráva, exteriér, pole, bujný&#10;&#10;Popis byl vytvořen automaticky">
            <a:extLst>
              <a:ext uri="{FF2B5EF4-FFF2-40B4-BE49-F238E27FC236}">
                <a16:creationId xmlns:a16="http://schemas.microsoft.com/office/drawing/2014/main" id="{27139150-E0F0-4A03-BC58-4A7D420766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48" y="190501"/>
            <a:ext cx="5656004" cy="3581400"/>
          </a:xfrm>
          <a:prstGeom prst="rect">
            <a:avLst/>
          </a:prstGeom>
        </p:spPr>
      </p:pic>
      <p:pic>
        <p:nvPicPr>
          <p:cNvPr id="6" name="Obrázek 5" descr="Obsah obrázku tráva, obloha, exteriér, budova&#10;&#10;Popis byl vytvořen automaticky">
            <a:extLst>
              <a:ext uri="{FF2B5EF4-FFF2-40B4-BE49-F238E27FC236}">
                <a16:creationId xmlns:a16="http://schemas.microsoft.com/office/drawing/2014/main" id="{76AA6510-2CB0-4BFB-ABCB-F52ABB0F58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166" y="190501"/>
            <a:ext cx="5393168" cy="35814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AC6DEFD-61FA-48F1-84B2-A81481EC0D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01" y="3900487"/>
            <a:ext cx="5054600" cy="2843212"/>
          </a:xfrm>
          <a:prstGeom prst="rect">
            <a:avLst/>
          </a:prstGeom>
        </p:spPr>
      </p:pic>
      <p:pic>
        <p:nvPicPr>
          <p:cNvPr id="8" name="Obrázek 7" descr="Obsah obrázku exteriér, strom, obloha, budova&#10;&#10;Popis byl vytvořen automaticky">
            <a:extLst>
              <a:ext uri="{FF2B5EF4-FFF2-40B4-BE49-F238E27FC236}">
                <a16:creationId xmlns:a16="http://schemas.microsoft.com/office/drawing/2014/main" id="{0B4EA39E-BB9E-4B07-93CF-C4E35DE759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669" y="3900488"/>
            <a:ext cx="3799807" cy="284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43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444" y="189875"/>
            <a:ext cx="1569574" cy="680242"/>
          </a:xfrm>
          <a:prstGeom prst="rect">
            <a:avLst/>
          </a:prstGeom>
        </p:spPr>
      </p:pic>
      <p:sp>
        <p:nvSpPr>
          <p:cNvPr id="18" name="Nadpis 1"/>
          <p:cNvSpPr>
            <a:spLocks noGrp="1"/>
          </p:cNvSpPr>
          <p:nvPr>
            <p:ph type="title"/>
          </p:nvPr>
        </p:nvSpPr>
        <p:spPr>
          <a:xfrm>
            <a:off x="680845" y="131277"/>
            <a:ext cx="9601200" cy="1142385"/>
          </a:xfrm>
        </p:spPr>
        <p:txBody>
          <a:bodyPr rtlCol="0">
            <a:normAutofit/>
          </a:bodyPr>
          <a:lstStyle/>
          <a:p>
            <a:r>
              <a:rPr lang="cs-CZ" sz="2800" b="0" dirty="0"/>
              <a:t>Hmotné dědictví UNESCO v ČR</a:t>
            </a:r>
          </a:p>
        </p:txBody>
      </p:sp>
      <p:sp>
        <p:nvSpPr>
          <p:cNvPr id="19" name="Zástupný symbol pro obsah 2"/>
          <p:cNvSpPr>
            <a:spLocks noGrp="1"/>
          </p:cNvSpPr>
          <p:nvPr>
            <p:ph sz="half" idx="1"/>
          </p:nvPr>
        </p:nvSpPr>
        <p:spPr>
          <a:xfrm>
            <a:off x="680844" y="1932542"/>
            <a:ext cx="11008235" cy="3810001"/>
          </a:xfrm>
        </p:spPr>
        <p:txBody>
          <a:bodyPr numCol="2" rtlCol="0">
            <a:normAutofit fontScale="47500" lnSpcReduction="2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cs-CZ" sz="2300" dirty="0"/>
              <a:t>Historické centrum Prahy (1992)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300" dirty="0"/>
              <a:t>Historické centrum Českého Krumlova (1992)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300" dirty="0"/>
              <a:t>Historické centrum Telče (1992)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300" dirty="0"/>
              <a:t>Poutní kostel sv. Jana Nepomuckého na Zelené hoře (1994)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300" dirty="0"/>
              <a:t>Historické centrum Kutné Hory, </a:t>
            </a:r>
            <a:br>
              <a:rPr lang="cs-CZ" sz="2300" dirty="0"/>
            </a:br>
            <a:r>
              <a:rPr lang="cs-CZ" sz="2300" dirty="0"/>
              <a:t>Chrám sv. Barbory, Katedrála Panny Marie v Sedlci (1995)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300" dirty="0"/>
              <a:t>Lednicko-valtický areál (1996)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300" dirty="0"/>
              <a:t>Zahrady a zámek v Kroměříži (1998)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300" dirty="0"/>
              <a:t>Vesnická rezervace Holašovice (1998)</a:t>
            </a:r>
          </a:p>
          <a:p>
            <a:pPr marL="342900" indent="-342900">
              <a:buFont typeface="+mj-lt"/>
              <a:buAutoNum type="arabicPeriod"/>
            </a:pPr>
            <a:endParaRPr lang="pl-PL" sz="2300" dirty="0"/>
          </a:p>
          <a:p>
            <a:pPr marL="342900" indent="-342900">
              <a:buFont typeface="+mj-lt"/>
              <a:buAutoNum type="arabicPeriod"/>
            </a:pPr>
            <a:endParaRPr lang="pl-PL" sz="2300" dirty="0"/>
          </a:p>
          <a:p>
            <a:pPr marL="342900" indent="-342900">
              <a:buFont typeface="+mj-lt"/>
              <a:buAutoNum type="arabicPeriod"/>
            </a:pPr>
            <a:endParaRPr lang="pl-PL" sz="2300" dirty="0"/>
          </a:p>
          <a:p>
            <a:pPr marL="342900" indent="-342900">
              <a:buFont typeface="+mj-lt"/>
              <a:buAutoNum type="arabicPeriod"/>
            </a:pPr>
            <a:r>
              <a:rPr lang="pl-PL" sz="2300" dirty="0"/>
              <a:t>Zámek Litomyšl (1999) 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300" dirty="0"/>
              <a:t>Sloup Nejsvětější Trojice v Olomouci (2000)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300" dirty="0"/>
              <a:t>Vila Tugendhat v Brně (2002)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300" dirty="0"/>
              <a:t>Židovská čtvrť, židovský hřbitov a bazilika sv. Prokopa v Třebíči (2003)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300" dirty="0"/>
              <a:t>Krušnohoří - Hornický region Erzgebirge / Krušnohoří (2019)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300" dirty="0"/>
              <a:t>Kladruby nad Labem - Krajina pro chov koní v Kladrubech (2019)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300" dirty="0"/>
              <a:t>Jizerskohorské bučiny (2021)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300" dirty="0"/>
              <a:t>Lázeňský trojúhelník - Slavná lázeňská města Evropy (2021)</a:t>
            </a:r>
          </a:p>
          <a:p>
            <a:pPr marL="342900" indent="-342900">
              <a:buFont typeface="+mj-lt"/>
              <a:buAutoNum type="arabicPeriod"/>
            </a:pPr>
            <a:endParaRPr lang="pl-PL" sz="1400" dirty="0"/>
          </a:p>
          <a:p>
            <a:pPr marL="342900" indent="-342900">
              <a:buFont typeface="+mj-lt"/>
              <a:buAutoNum type="arabicPeriod"/>
            </a:pPr>
            <a:endParaRPr lang="cs-CZ" sz="1400" dirty="0"/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78075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B6FE5F-0C5E-4DB1-86C3-AAA1433C68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3845" y="650736"/>
            <a:ext cx="9604310" cy="3383280"/>
          </a:xfrm>
        </p:spPr>
        <p:txBody>
          <a:bodyPr>
            <a:normAutofit/>
          </a:bodyPr>
          <a:lstStyle/>
          <a:p>
            <a:pPr algn="ctr"/>
            <a:r>
              <a:rPr lang="cs-CZ" sz="54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Lednicko-valtický areál</a:t>
            </a:r>
            <a:br>
              <a:rPr lang="cs-CZ" sz="54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cs-CZ" sz="18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E07D435-C7DC-4BEF-9104-511F352582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sz="1500" dirty="0">
                <a:solidFill>
                  <a:schemeClr val="accent1">
                    <a:lumMod val="75000"/>
                  </a:schemeClr>
                </a:solidFill>
              </a:rPr>
              <a:t>Právní rámec ochrany kulturního dědictví                                                                                   Kristýna Solawová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E07D6AC-0705-43D9-BE7D-D8DC51134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788" y="926875"/>
            <a:ext cx="2028421" cy="87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85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70ADB2-EC87-4C4D-82DF-112E5AD6B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0" dirty="0"/>
              <a:t>Úvod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0135A2-D22C-4AC4-AF4D-B8A38514D6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400" dirty="0" err="1">
                <a:latin typeface="+mj-lt"/>
              </a:rPr>
              <a:t>jedna</a:t>
            </a:r>
            <a:r>
              <a:rPr lang="en-US" sz="1400" dirty="0">
                <a:latin typeface="+mj-lt"/>
              </a:rPr>
              <a:t> z </a:t>
            </a:r>
            <a:r>
              <a:rPr lang="en-US" sz="1400" dirty="0" err="1">
                <a:latin typeface="+mj-lt"/>
              </a:rPr>
              <a:t>největších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pokladů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České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republiky</a:t>
            </a:r>
            <a:endParaRPr lang="en-US" sz="1400" dirty="0">
              <a:latin typeface="+mj-lt"/>
            </a:endParaRPr>
          </a:p>
          <a:p>
            <a:r>
              <a:rPr lang="en-US" sz="1400" dirty="0" err="1">
                <a:latin typeface="+mj-lt"/>
              </a:rPr>
              <a:t>mezi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řekou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Dyjí</a:t>
            </a:r>
            <a:r>
              <a:rPr lang="en-US" sz="1400" dirty="0">
                <a:latin typeface="+mj-lt"/>
              </a:rPr>
              <a:t> u </a:t>
            </a:r>
            <a:r>
              <a:rPr lang="en-US" sz="1400" dirty="0" err="1">
                <a:latin typeface="+mj-lt"/>
              </a:rPr>
              <a:t>Lednice</a:t>
            </a:r>
            <a:r>
              <a:rPr lang="en-US" sz="1400" dirty="0">
                <a:latin typeface="+mj-lt"/>
              </a:rPr>
              <a:t> a </a:t>
            </a:r>
            <a:r>
              <a:rPr lang="en-US" sz="1400" dirty="0" err="1">
                <a:latin typeface="+mj-lt"/>
              </a:rPr>
              <a:t>rakouskou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hranicí</a:t>
            </a:r>
            <a:r>
              <a:rPr lang="en-US" sz="1400" dirty="0">
                <a:latin typeface="+mj-lt"/>
              </a:rPr>
              <a:t> u </a:t>
            </a:r>
            <a:r>
              <a:rPr lang="en-US" sz="1400" dirty="0" err="1">
                <a:latin typeface="+mj-lt"/>
              </a:rPr>
              <a:t>Valtic</a:t>
            </a:r>
            <a:endParaRPr lang="en-US" sz="1400" dirty="0">
              <a:latin typeface="+mj-lt"/>
            </a:endParaRPr>
          </a:p>
          <a:p>
            <a:r>
              <a:rPr lang="en-US" sz="1400" dirty="0" err="1">
                <a:latin typeface="+mj-lt"/>
              </a:rPr>
              <a:t>název</a:t>
            </a:r>
            <a:r>
              <a:rPr lang="en-US" sz="1400" dirty="0">
                <a:latin typeface="+mj-lt"/>
              </a:rPr>
              <a:t> - od </a:t>
            </a:r>
            <a:r>
              <a:rPr lang="en-US" sz="1400" dirty="0" err="1">
                <a:latin typeface="+mj-lt"/>
              </a:rPr>
              <a:t>obcí</a:t>
            </a:r>
            <a:r>
              <a:rPr lang="en-US" sz="1400" dirty="0">
                <a:latin typeface="+mj-lt"/>
              </a:rPr>
              <a:t> a </a:t>
            </a:r>
            <a:r>
              <a:rPr lang="en-US" sz="1400" dirty="0" err="1">
                <a:latin typeface="+mj-lt"/>
              </a:rPr>
              <a:t>zámků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Lednice</a:t>
            </a:r>
            <a:r>
              <a:rPr lang="en-US" sz="1400" dirty="0">
                <a:latin typeface="+mj-lt"/>
              </a:rPr>
              <a:t> a Valtice</a:t>
            </a:r>
          </a:p>
          <a:p>
            <a:r>
              <a:rPr lang="cs-CZ" sz="1400" dirty="0">
                <a:latin typeface="+mj-lt"/>
              </a:rPr>
              <a:t>1992 - vyhlášen za KPÚ</a:t>
            </a:r>
          </a:p>
          <a:p>
            <a:r>
              <a:rPr lang="cs-CZ" sz="1400" dirty="0">
                <a:latin typeface="+mj-lt"/>
              </a:rPr>
              <a:t>19</a:t>
            </a:r>
            <a:r>
              <a:rPr lang="en-US" sz="1400" dirty="0">
                <a:latin typeface="+mj-lt"/>
              </a:rPr>
              <a:t>96 </a:t>
            </a:r>
            <a:r>
              <a:rPr lang="cs-CZ" sz="1400" dirty="0">
                <a:latin typeface="+mj-lt"/>
              </a:rPr>
              <a:t>- </a:t>
            </a:r>
            <a:r>
              <a:rPr lang="en-US" sz="1400" dirty="0" err="1">
                <a:latin typeface="+mj-lt"/>
              </a:rPr>
              <a:t>zapsána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na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seznam</a:t>
            </a:r>
            <a:r>
              <a:rPr lang="en-US" sz="1400" dirty="0">
                <a:latin typeface="+mj-lt"/>
              </a:rPr>
              <a:t> UNESCO</a:t>
            </a:r>
            <a:endParaRPr lang="cs-CZ" sz="1400" dirty="0">
              <a:latin typeface="+mj-lt"/>
            </a:endParaRPr>
          </a:p>
          <a:p>
            <a:r>
              <a:rPr lang="cs-CZ" sz="1400" dirty="0">
                <a:latin typeface="+mj-lt"/>
              </a:rPr>
              <a:t>c</a:t>
            </a:r>
            <a:r>
              <a:rPr lang="en-US" sz="1400" dirty="0" err="1">
                <a:latin typeface="+mj-lt"/>
              </a:rPr>
              <a:t>elková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plocha</a:t>
            </a:r>
            <a:r>
              <a:rPr lang="en-US" sz="1400" dirty="0">
                <a:latin typeface="+mj-lt"/>
              </a:rPr>
              <a:t> - 283 km2</a:t>
            </a:r>
          </a:p>
          <a:p>
            <a:r>
              <a:rPr lang="cs-CZ" sz="1400" dirty="0">
                <a:latin typeface="+mj-lt"/>
              </a:rPr>
              <a:t>zámecké budovy, zahradní domky, sochy, rybníky, lesy, park</a:t>
            </a:r>
            <a:endParaRPr lang="en-US" sz="1400" dirty="0">
              <a:latin typeface="+mj-lt"/>
            </a:endParaRPr>
          </a:p>
          <a:p>
            <a:endParaRPr lang="cs-CZ" sz="1400" dirty="0"/>
          </a:p>
          <a:p>
            <a:endParaRPr lang="cs-CZ" sz="1400" dirty="0">
              <a:effectLst/>
              <a:ea typeface="Calibri" panose="020F0502020204030204" pitchFamily="34" charset="0"/>
            </a:endParaRP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7817E7D-441C-4FA4-A144-DB8D4E5C34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444" y="189875"/>
            <a:ext cx="1569574" cy="680242"/>
          </a:xfrm>
          <a:prstGeom prst="rect">
            <a:avLst/>
          </a:prstGeom>
        </p:spPr>
      </p:pic>
      <p:pic>
        <p:nvPicPr>
          <p:cNvPr id="13" name="Picture 2" descr="Lednicko-valtický areál – UNESCO">
            <a:extLst>
              <a:ext uri="{FF2B5EF4-FFF2-40B4-BE49-F238E27FC236}">
                <a16:creationId xmlns:a16="http://schemas.microsoft.com/office/drawing/2014/main" id="{3144DB38-2A19-4C60-997E-B58B8E9EA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67" b="94000" l="4800" r="97600">
                        <a14:foregroundMark x1="6800" y1="34000" x2="6800" y2="34000"/>
                        <a14:foregroundMark x1="4800" y1="29333" x2="4800" y2="29333"/>
                        <a14:foregroundMark x1="37600" y1="9333" x2="37600" y2="9333"/>
                        <a14:foregroundMark x1="46000" y1="6667" x2="46000" y2="6667"/>
                        <a14:foregroundMark x1="91200" y1="53333" x2="91200" y2="53333"/>
                        <a14:foregroundMark x1="97600" y1="57333" x2="97600" y2="57333"/>
                        <a14:foregroundMark x1="36400" y1="5333" x2="36400" y2="5333"/>
                        <a14:foregroundMark x1="31200" y1="92667" x2="31200" y2="92667"/>
                        <a14:foregroundMark x1="71200" y1="94000" x2="71200" y2="94000"/>
                        <a14:foregroundMark x1="71600" y1="83333" x2="71600" y2="83333"/>
                        <a14:foregroundMark x1="67200" y1="84000" x2="67200" y2="8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757" y="4370027"/>
            <a:ext cx="1919627" cy="115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ednicko-valtický areál, perla jižní Moravy | Blog Invia.cz">
            <a:extLst>
              <a:ext uri="{FF2B5EF4-FFF2-40B4-BE49-F238E27FC236}">
                <a16:creationId xmlns:a16="http://schemas.microsoft.com/office/drawing/2014/main" id="{96597F1E-066F-4F67-9ABB-5A060249F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122" y="809736"/>
            <a:ext cx="3419909" cy="256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bytování Zámek Valtice">
            <a:extLst>
              <a:ext uri="{FF2B5EF4-FFF2-40B4-BE49-F238E27FC236}">
                <a16:creationId xmlns:a16="http://schemas.microsoft.com/office/drawing/2014/main" id="{AAED1501-570C-45C6-82CB-426338DDF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6209" y="3376728"/>
            <a:ext cx="2762709" cy="276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62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D61775-E102-4AE1-9B75-8B1D1575F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0" dirty="0"/>
              <a:t>Zámek Lednice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93B4EF-17CB-414B-AA63-A351767470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981201"/>
            <a:ext cx="6555509" cy="3809999"/>
          </a:xfrm>
        </p:spPr>
        <p:txBody>
          <a:bodyPr>
            <a:normAutofit/>
          </a:bodyPr>
          <a:lstStyle/>
          <a:p>
            <a:r>
              <a:rPr lang="en-US" sz="1400" dirty="0" err="1"/>
              <a:t>n</a:t>
            </a:r>
            <a:r>
              <a:rPr lang="en-US" sz="1400" dirty="0" err="1">
                <a:effectLst/>
              </a:rPr>
              <a:t>árodní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kulturní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památka</a:t>
            </a:r>
            <a:r>
              <a:rPr lang="en-US" sz="1400" dirty="0">
                <a:effectLst/>
              </a:rPr>
              <a:t> </a:t>
            </a:r>
            <a:r>
              <a:rPr lang="cs-CZ" sz="1400" dirty="0">
                <a:effectLst/>
              </a:rPr>
              <a:t>(NKP)</a:t>
            </a:r>
            <a:endParaRPr lang="en-US" sz="1400" dirty="0">
              <a:effectLst/>
            </a:endParaRPr>
          </a:p>
          <a:p>
            <a:r>
              <a:rPr lang="en-US" sz="1400" dirty="0" err="1"/>
              <a:t>gotika</a:t>
            </a:r>
            <a:r>
              <a:rPr lang="en-US" sz="1400" dirty="0"/>
              <a:t> &gt; </a:t>
            </a:r>
            <a:r>
              <a:rPr lang="en-US" sz="1400" dirty="0" err="1"/>
              <a:t>renesance</a:t>
            </a:r>
            <a:r>
              <a:rPr lang="en-US" sz="1400" dirty="0"/>
              <a:t> &gt; </a:t>
            </a:r>
            <a:r>
              <a:rPr lang="en-US" sz="1400" dirty="0" err="1"/>
              <a:t>baroko</a:t>
            </a:r>
            <a:r>
              <a:rPr lang="en-US" sz="1400" dirty="0"/>
              <a:t> &gt; </a:t>
            </a:r>
            <a:r>
              <a:rPr lang="en-US" sz="1400" dirty="0" err="1"/>
              <a:t>klasicismus</a:t>
            </a:r>
            <a:r>
              <a:rPr lang="en-US" sz="1400" dirty="0"/>
              <a:t> &gt; </a:t>
            </a:r>
            <a:r>
              <a:rPr lang="en-US" sz="1400" dirty="0" err="1"/>
              <a:t>novogotika</a:t>
            </a:r>
            <a:r>
              <a:rPr lang="en-US" sz="1400" dirty="0"/>
              <a:t> (</a:t>
            </a:r>
            <a:r>
              <a:rPr lang="en-US" sz="1400" dirty="0">
                <a:effectLst/>
              </a:rPr>
              <a:t>1846-1858)</a:t>
            </a:r>
          </a:p>
          <a:p>
            <a:r>
              <a:rPr lang="en-US" sz="1400" dirty="0" err="1">
                <a:effectLst/>
              </a:rPr>
              <a:t>dílem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vídeňského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architekta</a:t>
            </a:r>
            <a:r>
              <a:rPr lang="en-US" sz="1400" dirty="0">
                <a:effectLst/>
              </a:rPr>
              <a:t> </a:t>
            </a:r>
            <a:r>
              <a:rPr lang="cs-CZ" sz="1400" dirty="0">
                <a:effectLst/>
              </a:rPr>
              <a:t>J. </a:t>
            </a:r>
            <a:r>
              <a:rPr lang="en-US" sz="1400" dirty="0" err="1">
                <a:effectLst/>
              </a:rPr>
              <a:t>Wingelmüllera</a:t>
            </a:r>
            <a:r>
              <a:rPr lang="en-US" sz="1400" dirty="0">
                <a:effectLst/>
              </a:rPr>
              <a:t> a </a:t>
            </a:r>
            <a:r>
              <a:rPr lang="cs-CZ" sz="1400" dirty="0">
                <a:effectLst/>
              </a:rPr>
              <a:t>J.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Heidricha</a:t>
            </a:r>
            <a:endParaRPr lang="en-US" sz="1400" dirty="0">
              <a:effectLst/>
            </a:endParaRPr>
          </a:p>
          <a:p>
            <a:r>
              <a:rPr lang="en-US" sz="1400" dirty="0" err="1"/>
              <a:t>i</a:t>
            </a:r>
            <a:r>
              <a:rPr lang="en-US" sz="1400" dirty="0" err="1">
                <a:effectLst/>
              </a:rPr>
              <a:t>nteriér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zdoben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kazetovými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stropy</a:t>
            </a:r>
            <a:r>
              <a:rPr lang="en-US" sz="1400" dirty="0">
                <a:effectLst/>
              </a:rPr>
              <a:t>, </a:t>
            </a:r>
            <a:r>
              <a:rPr lang="en-US" sz="1400" dirty="0" err="1">
                <a:effectLst/>
              </a:rPr>
              <a:t>vyřezávaným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obložením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stěn</a:t>
            </a:r>
            <a:r>
              <a:rPr lang="en-US" sz="1400" dirty="0">
                <a:effectLst/>
              </a:rPr>
              <a:t> a </a:t>
            </a:r>
            <a:r>
              <a:rPr lang="en-US" sz="1400" dirty="0" err="1">
                <a:effectLst/>
              </a:rPr>
              <a:t>zárubní</a:t>
            </a:r>
            <a:r>
              <a:rPr lang="en-US" sz="1400" dirty="0">
                <a:effectLst/>
              </a:rPr>
              <a:t> a </a:t>
            </a:r>
            <a:r>
              <a:rPr lang="en-US" sz="1400" dirty="0" err="1">
                <a:effectLst/>
              </a:rPr>
              <a:t>samostatnými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schodišti</a:t>
            </a:r>
            <a:endParaRPr lang="en-US" sz="1400" dirty="0">
              <a:effectLst/>
            </a:endParaRPr>
          </a:p>
          <a:p>
            <a:endParaRPr lang="en-US" sz="1400" dirty="0"/>
          </a:p>
          <a:p>
            <a:endParaRPr lang="cs-CZ" sz="1400" dirty="0"/>
          </a:p>
        </p:txBody>
      </p:sp>
      <p:pic>
        <p:nvPicPr>
          <p:cNvPr id="6" name="Picture 2" descr="Kudy z nudy - Zámek Lednice – zámek s nádherným krajinářským parkem">
            <a:extLst>
              <a:ext uri="{FF2B5EF4-FFF2-40B4-BE49-F238E27FC236}">
                <a16:creationId xmlns:a16="http://schemas.microsoft.com/office/drawing/2014/main" id="{B42AF6AA-3BBF-4418-B421-E299B86176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" r="-3" b="-3"/>
          <a:stretch/>
        </p:blipFill>
        <p:spPr bwMode="auto">
          <a:xfrm>
            <a:off x="8182246" y="968458"/>
            <a:ext cx="3403038" cy="251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rady a zámky navštívilo v roce 2018 5,5 milionu lidí - Národní památkový  ústav">
            <a:extLst>
              <a:ext uri="{FF2B5EF4-FFF2-40B4-BE49-F238E27FC236}">
                <a16:creationId xmlns:a16="http://schemas.microsoft.com/office/drawing/2014/main" id="{56ABADFF-3B24-4C4A-B90B-C4E4D8CFC4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3" r="-3" b="10934"/>
          <a:stretch/>
        </p:blipFill>
        <p:spPr bwMode="auto">
          <a:xfrm>
            <a:off x="8182246" y="3586496"/>
            <a:ext cx="3403038" cy="250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FE6B356-9812-45C2-BC67-5E201E1836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444" y="189875"/>
            <a:ext cx="1569574" cy="68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35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29EC01-327B-44D4-AE2D-E954B9385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0"/>
              <a:t>Zámecký skleník</a:t>
            </a:r>
            <a:endParaRPr lang="cs-CZ" sz="2800" b="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EE80D3-45D4-4122-BEDC-D88ECE9295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981201"/>
            <a:ext cx="5897880" cy="380999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1400" dirty="0"/>
              <a:t>st</a:t>
            </a:r>
            <a:r>
              <a:rPr lang="en-US" sz="1400" dirty="0" err="1">
                <a:effectLst/>
              </a:rPr>
              <a:t>avba</a:t>
            </a:r>
            <a:r>
              <a:rPr lang="en-US" sz="1400" dirty="0">
                <a:effectLst/>
              </a:rPr>
              <a:t> </a:t>
            </a:r>
            <a:r>
              <a:rPr lang="cs-CZ" sz="1400" dirty="0">
                <a:effectLst/>
              </a:rPr>
              <a:t>skleníku </a:t>
            </a:r>
            <a:r>
              <a:rPr lang="en-US" sz="1400" dirty="0" err="1">
                <a:effectLst/>
              </a:rPr>
              <a:t>zahájila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roku</a:t>
            </a:r>
            <a:r>
              <a:rPr lang="en-US" sz="1400" dirty="0">
                <a:effectLst/>
              </a:rPr>
              <a:t> 1844 </a:t>
            </a:r>
            <a:r>
              <a:rPr lang="en-US" sz="1400" dirty="0" err="1">
                <a:effectLst/>
              </a:rPr>
              <a:t>poslední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přestavbu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zámku</a:t>
            </a:r>
            <a:r>
              <a:rPr lang="en-US" sz="1400" dirty="0">
                <a:effectLst/>
              </a:rPr>
              <a:t> a se </a:t>
            </a:r>
            <a:r>
              <a:rPr lang="en-US" sz="1400" dirty="0" err="1">
                <a:effectLst/>
              </a:rPr>
              <a:t>svou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moderní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železnou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konstrukcí</a:t>
            </a:r>
            <a:r>
              <a:rPr lang="en-US" sz="1400" dirty="0">
                <a:effectLst/>
              </a:rPr>
              <a:t> a </a:t>
            </a:r>
            <a:r>
              <a:rPr lang="en-US" sz="1400" dirty="0" err="1">
                <a:effectLst/>
              </a:rPr>
              <a:t>polokruhovitou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formou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byla</a:t>
            </a:r>
            <a:r>
              <a:rPr lang="en-US" sz="1400" dirty="0">
                <a:effectLst/>
              </a:rPr>
              <a:t> v </a:t>
            </a:r>
            <a:r>
              <a:rPr lang="en-US" sz="1400" dirty="0" err="1">
                <a:effectLst/>
              </a:rPr>
              <a:t>tehdejší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době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mimořádně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pokroková</a:t>
            </a:r>
            <a:endParaRPr lang="en-US" sz="1400" dirty="0">
              <a:effectLst/>
            </a:endParaRPr>
          </a:p>
          <a:p>
            <a:pPr>
              <a:lnSpc>
                <a:spcPct val="90000"/>
              </a:lnSpc>
            </a:pPr>
            <a:r>
              <a:rPr lang="cs-CZ" sz="1400" dirty="0">
                <a:effectLst/>
              </a:rPr>
              <a:t>délka</a:t>
            </a:r>
            <a:r>
              <a:rPr lang="en-US" sz="1400" dirty="0">
                <a:effectLst/>
              </a:rPr>
              <a:t> </a:t>
            </a:r>
            <a:r>
              <a:rPr lang="cs-CZ" sz="1400" dirty="0">
                <a:effectLst/>
              </a:rPr>
              <a:t>- </a:t>
            </a:r>
            <a:r>
              <a:rPr lang="en-US" sz="1400" dirty="0">
                <a:effectLst/>
              </a:rPr>
              <a:t>92</a:t>
            </a:r>
            <a:r>
              <a:rPr lang="cs-CZ" sz="1400" dirty="0">
                <a:effectLst/>
              </a:rPr>
              <a:t> </a:t>
            </a:r>
            <a:r>
              <a:rPr lang="en-US" sz="1400" dirty="0">
                <a:effectLst/>
              </a:rPr>
              <a:t>m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effectLst/>
              </a:rPr>
              <a:t>š</a:t>
            </a:r>
            <a:r>
              <a:rPr lang="cs-CZ" sz="1400" dirty="0" err="1">
                <a:effectLst/>
              </a:rPr>
              <a:t>ířka</a:t>
            </a:r>
            <a:r>
              <a:rPr lang="cs-CZ" sz="1400" dirty="0">
                <a:effectLst/>
              </a:rPr>
              <a:t> -</a:t>
            </a:r>
            <a:r>
              <a:rPr lang="en-US" sz="1400" dirty="0">
                <a:effectLst/>
              </a:rPr>
              <a:t>13</a:t>
            </a:r>
            <a:r>
              <a:rPr lang="cs-CZ" sz="1400" dirty="0">
                <a:effectLst/>
              </a:rPr>
              <a:t> </a:t>
            </a:r>
            <a:r>
              <a:rPr lang="en-US" sz="1400" dirty="0">
                <a:effectLst/>
              </a:rPr>
              <a:t>m</a:t>
            </a:r>
          </a:p>
          <a:p>
            <a:pPr>
              <a:lnSpc>
                <a:spcPct val="90000"/>
              </a:lnSpc>
            </a:pPr>
            <a:r>
              <a:rPr lang="cs-CZ" sz="1400" dirty="0">
                <a:effectLst/>
              </a:rPr>
              <a:t>výška</a:t>
            </a:r>
            <a:r>
              <a:rPr lang="en-US" sz="1400" dirty="0">
                <a:effectLst/>
              </a:rPr>
              <a:t> </a:t>
            </a:r>
            <a:r>
              <a:rPr lang="cs-CZ" sz="1400" dirty="0">
                <a:effectLst/>
              </a:rPr>
              <a:t>-</a:t>
            </a:r>
            <a:r>
              <a:rPr lang="en-US" sz="1400" dirty="0">
                <a:effectLst/>
              </a:rPr>
              <a:t>10</a:t>
            </a:r>
            <a:r>
              <a:rPr lang="cs-CZ" sz="1400" dirty="0">
                <a:effectLst/>
              </a:rPr>
              <a:t> </a:t>
            </a:r>
            <a:r>
              <a:rPr lang="en-US" sz="1400" dirty="0">
                <a:effectLst/>
              </a:rPr>
              <a:t>m</a:t>
            </a:r>
          </a:p>
          <a:p>
            <a:pPr>
              <a:lnSpc>
                <a:spcPct val="90000"/>
              </a:lnSpc>
            </a:pPr>
            <a:r>
              <a:rPr lang="en-US" sz="1400" dirty="0" err="1">
                <a:effectLst/>
              </a:rPr>
              <a:t>subtropické</a:t>
            </a:r>
            <a:r>
              <a:rPr lang="en-US" sz="1400" dirty="0">
                <a:effectLst/>
              </a:rPr>
              <a:t> a </a:t>
            </a:r>
            <a:r>
              <a:rPr lang="en-US" sz="1400" dirty="0" err="1">
                <a:effectLst/>
              </a:rPr>
              <a:t>tropické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rostliny</a:t>
            </a:r>
            <a:endParaRPr lang="en-US" sz="1400" dirty="0">
              <a:effectLst/>
            </a:endParaRPr>
          </a:p>
          <a:p>
            <a:pPr>
              <a:lnSpc>
                <a:spcPct val="90000"/>
              </a:lnSpc>
            </a:pPr>
            <a:endParaRPr lang="en-US" sz="1400" dirty="0">
              <a:effectLst/>
            </a:endParaRPr>
          </a:p>
          <a:p>
            <a:pPr>
              <a:lnSpc>
                <a:spcPct val="90000"/>
              </a:lnSpc>
            </a:pPr>
            <a:endParaRPr lang="en-US" sz="1400" dirty="0"/>
          </a:p>
          <a:p>
            <a:endParaRPr lang="cs-CZ" sz="1400" dirty="0"/>
          </a:p>
        </p:txBody>
      </p:sp>
      <p:pic>
        <p:nvPicPr>
          <p:cNvPr id="4" name="Content Placeholder 10" descr="Památky — Spa Resort lázně Lednice ****">
            <a:extLst>
              <a:ext uri="{FF2B5EF4-FFF2-40B4-BE49-F238E27FC236}">
                <a16:creationId xmlns:a16="http://schemas.microsoft.com/office/drawing/2014/main" id="{6890D2E9-5EE1-4B98-93B7-C9EA11EB80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97" r="1" b="599"/>
          <a:stretch/>
        </p:blipFill>
        <p:spPr bwMode="auto">
          <a:xfrm>
            <a:off x="7299852" y="1356532"/>
            <a:ext cx="4395880" cy="194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Kudy z nudy - Zámecký palmový skleník v Lednici - užijte si teplo po celý  rok">
            <a:extLst>
              <a:ext uri="{FF2B5EF4-FFF2-40B4-BE49-F238E27FC236}">
                <a16:creationId xmlns:a16="http://schemas.microsoft.com/office/drawing/2014/main" id="{4157A9E2-1363-4649-821B-2D5C6DC3C0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44" r="1" b="14196"/>
          <a:stretch/>
        </p:blipFill>
        <p:spPr bwMode="auto">
          <a:xfrm>
            <a:off x="7299852" y="3504383"/>
            <a:ext cx="4395879" cy="1944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DE2405A-AD19-4E15-B3C2-87D4A71913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444" y="189875"/>
            <a:ext cx="1569574" cy="68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39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6FDDF7-EB07-4B4C-A85B-CA885B01D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0" dirty="0"/>
              <a:t>Minaret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BF627D-4777-48B0-949E-EDACD84C41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870365"/>
            <a:ext cx="6924964" cy="4179453"/>
          </a:xfrm>
        </p:spPr>
        <p:txBody>
          <a:bodyPr>
            <a:normAutofit/>
          </a:bodyPr>
          <a:lstStyle/>
          <a:p>
            <a:r>
              <a:rPr lang="en-US" sz="1400" dirty="0" err="1">
                <a:effectLst/>
              </a:rPr>
              <a:t>nejstarší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romantická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stavba</a:t>
            </a:r>
            <a:endParaRPr lang="en-US" sz="1400" dirty="0">
              <a:effectLst/>
            </a:endParaRPr>
          </a:p>
          <a:p>
            <a:r>
              <a:rPr lang="en-US" sz="1400" dirty="0">
                <a:effectLst/>
              </a:rPr>
              <a:t>v </a:t>
            </a:r>
            <a:r>
              <a:rPr lang="en-US" sz="1400" dirty="0" err="1">
                <a:effectLst/>
              </a:rPr>
              <a:t>zámeckém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parku</a:t>
            </a:r>
            <a:endParaRPr lang="en-US" sz="1400" dirty="0">
              <a:effectLst/>
            </a:endParaRPr>
          </a:p>
          <a:p>
            <a:r>
              <a:rPr lang="en-US" sz="1400" dirty="0" err="1">
                <a:effectLst/>
              </a:rPr>
              <a:t>postaven</a:t>
            </a:r>
            <a:r>
              <a:rPr lang="en-US" sz="1400" dirty="0">
                <a:effectLst/>
              </a:rPr>
              <a:t> v </a:t>
            </a:r>
            <a:r>
              <a:rPr lang="en-US" sz="1400" dirty="0" err="1">
                <a:effectLst/>
              </a:rPr>
              <a:t>letech</a:t>
            </a:r>
            <a:r>
              <a:rPr lang="en-US" sz="1400" dirty="0">
                <a:effectLst/>
              </a:rPr>
              <a:t> 1797-1802 v </a:t>
            </a:r>
            <a:r>
              <a:rPr lang="en-US" sz="1400" dirty="0" err="1">
                <a:effectLst/>
              </a:rPr>
              <a:t>maurském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slohu</a:t>
            </a:r>
            <a:endParaRPr lang="en-US" sz="1400" dirty="0">
              <a:effectLst/>
            </a:endParaRPr>
          </a:p>
          <a:p>
            <a:r>
              <a:rPr lang="en-US" sz="1400" dirty="0">
                <a:effectLst/>
              </a:rPr>
              <a:t>3 </a:t>
            </a:r>
            <a:r>
              <a:rPr lang="en-US" sz="1400" dirty="0" err="1">
                <a:effectLst/>
              </a:rPr>
              <a:t>vyhlídkové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ochozy</a:t>
            </a:r>
            <a:r>
              <a:rPr lang="en-US" sz="1400" dirty="0">
                <a:effectLst/>
              </a:rPr>
              <a:t> a </a:t>
            </a:r>
            <a:r>
              <a:rPr lang="en-US" sz="1400" dirty="0" err="1">
                <a:effectLst/>
              </a:rPr>
              <a:t>na</a:t>
            </a:r>
            <a:r>
              <a:rPr lang="en-US" sz="1400" dirty="0">
                <a:effectLst/>
              </a:rPr>
              <a:t> </a:t>
            </a:r>
            <a:r>
              <a:rPr lang="en-US" sz="1400" dirty="0" err="1">
                <a:effectLst/>
              </a:rPr>
              <a:t>nejvyšší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vede</a:t>
            </a:r>
            <a:r>
              <a:rPr lang="en-US" sz="1400" dirty="0">
                <a:effectLst/>
              </a:rPr>
              <a:t> 302 </a:t>
            </a:r>
            <a:r>
              <a:rPr lang="en-US" sz="1400" dirty="0" err="1">
                <a:effectLst/>
              </a:rPr>
              <a:t>schodů</a:t>
            </a:r>
            <a:endParaRPr lang="en-US" sz="1400" dirty="0">
              <a:effectLst/>
            </a:endParaRPr>
          </a:p>
          <a:p>
            <a:r>
              <a:rPr lang="en-US" sz="1400" dirty="0" err="1">
                <a:effectLst/>
              </a:rPr>
              <a:t>spodní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část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má</a:t>
            </a:r>
            <a:r>
              <a:rPr lang="en-US" sz="1400" dirty="0">
                <a:effectLst/>
              </a:rPr>
              <a:t> </a:t>
            </a:r>
            <a:r>
              <a:rPr lang="cs-CZ" sz="1400" dirty="0">
                <a:effectLst/>
              </a:rPr>
              <a:t>8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místností</a:t>
            </a:r>
            <a:r>
              <a:rPr lang="en-US" sz="1400" dirty="0">
                <a:effectLst/>
              </a:rPr>
              <a:t>, </a:t>
            </a:r>
            <a:r>
              <a:rPr lang="en-US" sz="1400" dirty="0" err="1">
                <a:effectLst/>
              </a:rPr>
              <a:t>bohatě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zdobených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na</a:t>
            </a:r>
            <a:r>
              <a:rPr lang="en-US" sz="1400" dirty="0">
                <a:effectLst/>
              </a:rPr>
              <a:t> </a:t>
            </a:r>
            <a:r>
              <a:rPr lang="en-US" sz="1400" dirty="0" err="1">
                <a:effectLst/>
              </a:rPr>
              <a:t>stropech</a:t>
            </a:r>
            <a:r>
              <a:rPr lang="en-US" sz="1400" dirty="0">
                <a:effectLst/>
              </a:rPr>
              <a:t>, </a:t>
            </a:r>
            <a:r>
              <a:rPr lang="en-US" sz="1400" dirty="0" err="1">
                <a:effectLst/>
              </a:rPr>
              <a:t>stěnách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i</a:t>
            </a:r>
            <a:r>
              <a:rPr lang="en-US" sz="1400" dirty="0">
                <a:effectLst/>
              </a:rPr>
              <a:t> </a:t>
            </a:r>
            <a:r>
              <a:rPr lang="en-US" sz="1400" dirty="0" err="1">
                <a:effectLst/>
              </a:rPr>
              <a:t>podlaze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orientálními</a:t>
            </a:r>
            <a:r>
              <a:rPr lang="en-US" sz="1400" dirty="0">
                <a:effectLst/>
              </a:rPr>
              <a:t> ornament</a:t>
            </a:r>
            <a:r>
              <a:rPr lang="cs-CZ" sz="1400" dirty="0">
                <a:effectLst/>
              </a:rPr>
              <a:t>y</a:t>
            </a:r>
            <a:endParaRPr lang="cs-CZ" sz="1400" dirty="0"/>
          </a:p>
          <a:p>
            <a:pPr marL="0" indent="0">
              <a:buNone/>
            </a:pPr>
            <a:endParaRPr lang="cs-CZ" sz="1400" dirty="0"/>
          </a:p>
          <a:p>
            <a:endParaRPr lang="cs-CZ" sz="1400" dirty="0"/>
          </a:p>
          <a:p>
            <a:r>
              <a:rPr lang="cs-CZ" sz="1400" dirty="0"/>
              <a:t>v</a:t>
            </a:r>
            <a:r>
              <a:rPr lang="en-US" sz="1400" dirty="0">
                <a:effectLst/>
              </a:rPr>
              <a:t> </a:t>
            </a:r>
            <a:r>
              <a:rPr lang="cs-CZ" sz="1400" dirty="0"/>
              <a:t>l</a:t>
            </a:r>
            <a:r>
              <a:rPr lang="en-US" sz="1400" dirty="0" err="1">
                <a:effectLst/>
              </a:rPr>
              <a:t>etech</a:t>
            </a:r>
            <a:r>
              <a:rPr lang="en-US" sz="1400" dirty="0">
                <a:effectLst/>
              </a:rPr>
              <a:t> 1688-1696 </a:t>
            </a:r>
            <a:r>
              <a:rPr lang="en-US" sz="1400" dirty="0" err="1">
                <a:effectLst/>
              </a:rPr>
              <a:t>vybudován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monumentální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komplex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trojkřídlé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stáje</a:t>
            </a:r>
            <a:r>
              <a:rPr lang="en-US" sz="1400" dirty="0">
                <a:effectLst/>
              </a:rPr>
              <a:t> s </a:t>
            </a:r>
            <a:r>
              <a:rPr lang="en-US" sz="1400" dirty="0" err="1">
                <a:effectLst/>
              </a:rPr>
              <a:t>jízdárnami</a:t>
            </a:r>
            <a:endParaRPr lang="en-US" sz="1400" dirty="0">
              <a:effectLst/>
            </a:endParaRPr>
          </a:p>
          <a:p>
            <a:r>
              <a:rPr lang="en-US" sz="1400" dirty="0" err="1">
                <a:effectLst/>
              </a:rPr>
              <a:t>nejstarší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dochovanou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částí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zámku</a:t>
            </a:r>
            <a:endParaRPr lang="en-US" sz="1400" dirty="0">
              <a:effectLst/>
            </a:endParaRPr>
          </a:p>
          <a:p>
            <a:pPr marL="0" indent="0"/>
            <a:endParaRPr lang="en-US" sz="1400" dirty="0">
              <a:effectLst/>
            </a:endParaRPr>
          </a:p>
          <a:p>
            <a:endParaRPr lang="en-US" sz="1400" dirty="0"/>
          </a:p>
          <a:p>
            <a:endParaRPr lang="en-US" sz="1400" dirty="0"/>
          </a:p>
          <a:p>
            <a:endParaRPr lang="cs-CZ" sz="1400" dirty="0"/>
          </a:p>
        </p:txBody>
      </p:sp>
      <p:pic>
        <p:nvPicPr>
          <p:cNvPr id="4" name="Picture 2" descr="Kudy z nudy - Minaret v Lednici - nejvyšší islámská stavba v České republice">
            <a:extLst>
              <a:ext uri="{FF2B5EF4-FFF2-40B4-BE49-F238E27FC236}">
                <a16:creationId xmlns:a16="http://schemas.microsoft.com/office/drawing/2014/main" id="{BE1A3B61-724C-4D8E-9013-980AA34B05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4" r="5032" b="1"/>
          <a:stretch/>
        </p:blipFill>
        <p:spPr bwMode="auto">
          <a:xfrm>
            <a:off x="8220364" y="961870"/>
            <a:ext cx="3383394" cy="250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LVHF | Zámecká jízdárna Lednice">
            <a:extLst>
              <a:ext uri="{FF2B5EF4-FFF2-40B4-BE49-F238E27FC236}">
                <a16:creationId xmlns:a16="http://schemas.microsoft.com/office/drawing/2014/main" id="{9D62FAA3-547E-4E7E-A365-990AC0D503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830"/>
          <a:stretch/>
        </p:blipFill>
        <p:spPr bwMode="auto">
          <a:xfrm>
            <a:off x="8220365" y="3558774"/>
            <a:ext cx="3383393" cy="2491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31FCFDB7-9865-4F65-99C4-9E0D8D1043CF}"/>
              </a:ext>
            </a:extLst>
          </p:cNvPr>
          <p:cNvSpPr txBox="1">
            <a:spLocks/>
          </p:cNvSpPr>
          <p:nvPr/>
        </p:nvSpPr>
        <p:spPr>
          <a:xfrm>
            <a:off x="1295400" y="3672551"/>
            <a:ext cx="9601200" cy="11423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0" dirty="0"/>
              <a:t>Jízdárna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2C64F48-34D3-4EFD-8F4B-F8EE590429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444" y="189875"/>
            <a:ext cx="1569574" cy="68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70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ednicko-valtický areál - plánek - Galerie: Lednicko-valtický areál">
            <a:extLst>
              <a:ext uri="{FF2B5EF4-FFF2-40B4-BE49-F238E27FC236}">
                <a16:creationId xmlns:a16="http://schemas.microsoft.com/office/drawing/2014/main" id="{FA5CB221-E4AA-477E-B72E-23884E0954F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189875"/>
            <a:ext cx="8661275" cy="6022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51B6ECF-FB79-48D5-88FE-CA82267794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444" y="189875"/>
            <a:ext cx="1569574" cy="68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18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2AC066-955B-4422-B28F-24542E356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1142385"/>
          </a:xfrm>
        </p:spPr>
        <p:txBody>
          <a:bodyPr anchor="b">
            <a:normAutofit/>
          </a:bodyPr>
          <a:lstStyle/>
          <a:p>
            <a:r>
              <a:rPr lang="cs-CZ" sz="2800" b="0" dirty="0"/>
              <a:t>Zámek Valtice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BEE8B8-33F3-4DF1-9E05-D70EA9D02C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5400" y="1981199"/>
            <a:ext cx="5029200" cy="3810001"/>
          </a:xfrm>
        </p:spPr>
        <p:txBody>
          <a:bodyPr>
            <a:normAutofit/>
          </a:bodyPr>
          <a:lstStyle/>
          <a:p>
            <a:r>
              <a:rPr lang="en-US" sz="1400" dirty="0" err="1">
                <a:effectLst/>
              </a:rPr>
              <a:t>vybudován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nedaleko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někdejšího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středověkého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hradu</a:t>
            </a:r>
            <a:r>
              <a:rPr lang="en-US" sz="1400" dirty="0">
                <a:effectLst/>
              </a:rPr>
              <a:t>, </a:t>
            </a:r>
            <a:r>
              <a:rPr lang="en-US" sz="1400" dirty="0" err="1">
                <a:effectLst/>
              </a:rPr>
              <a:t>připomínaného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již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koncem</a:t>
            </a:r>
            <a:r>
              <a:rPr lang="en-US" sz="1400" dirty="0">
                <a:effectLst/>
              </a:rPr>
              <a:t> </a:t>
            </a:r>
            <a:r>
              <a:rPr lang="cs-CZ" sz="1400" dirty="0"/>
              <a:t>12</a:t>
            </a:r>
            <a:r>
              <a:rPr lang="en-US" sz="1400" dirty="0">
                <a:effectLst/>
              </a:rPr>
              <a:t>. </a:t>
            </a:r>
            <a:r>
              <a:rPr lang="en-US" sz="1400" dirty="0" err="1">
                <a:effectLst/>
              </a:rPr>
              <a:t>století</a:t>
            </a:r>
            <a:endParaRPr lang="en-US" sz="1400" dirty="0">
              <a:effectLst/>
            </a:endParaRPr>
          </a:p>
          <a:p>
            <a:r>
              <a:rPr lang="en-US" sz="1400" dirty="0">
                <a:effectLst/>
              </a:rPr>
              <a:t>rod </a:t>
            </a:r>
            <a:r>
              <a:rPr lang="en-US" sz="1400" dirty="0" err="1">
                <a:effectLst/>
              </a:rPr>
              <a:t>Seefeldů</a:t>
            </a:r>
            <a:r>
              <a:rPr lang="en-US" sz="1400" dirty="0"/>
              <a:t> &gt; </a:t>
            </a:r>
            <a:r>
              <a:rPr lang="en-US" sz="1400" dirty="0" err="1">
                <a:effectLst/>
              </a:rPr>
              <a:t>Lichtenštejnové</a:t>
            </a:r>
            <a:r>
              <a:rPr lang="en-US" sz="1400" dirty="0">
                <a:effectLst/>
              </a:rPr>
              <a:t>, </a:t>
            </a:r>
            <a:r>
              <a:rPr lang="en-US" sz="1400" dirty="0" err="1">
                <a:effectLst/>
              </a:rPr>
              <a:t>postavili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zde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renesanční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zámek</a:t>
            </a:r>
            <a:endParaRPr lang="en-US" sz="1400" dirty="0">
              <a:effectLst/>
            </a:endParaRPr>
          </a:p>
          <a:p>
            <a:r>
              <a:rPr lang="cs-CZ" sz="1400" dirty="0"/>
              <a:t>s</a:t>
            </a:r>
            <a:r>
              <a:rPr lang="en-US" sz="1400" dirty="0" err="1">
                <a:effectLst/>
              </a:rPr>
              <a:t>oučasnou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barokní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stavbu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zahájil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koncem</a:t>
            </a:r>
            <a:r>
              <a:rPr lang="en-US" sz="1400" dirty="0">
                <a:effectLst/>
              </a:rPr>
              <a:t> </a:t>
            </a:r>
            <a:r>
              <a:rPr lang="cs-CZ" sz="1400" dirty="0">
                <a:effectLst/>
              </a:rPr>
              <a:t>17</a:t>
            </a:r>
            <a:r>
              <a:rPr lang="en-US" sz="1400" dirty="0">
                <a:effectLst/>
              </a:rPr>
              <a:t>. </a:t>
            </a:r>
            <a:r>
              <a:rPr lang="en-US" sz="1400" dirty="0" err="1">
                <a:effectLst/>
              </a:rPr>
              <a:t>století</a:t>
            </a:r>
            <a:r>
              <a:rPr lang="en-US" sz="1400" dirty="0">
                <a:effectLst/>
              </a:rPr>
              <a:t> Karel Eusebius z </a:t>
            </a:r>
            <a:r>
              <a:rPr lang="en-US" sz="1400" dirty="0" err="1">
                <a:effectLst/>
              </a:rPr>
              <a:t>Lichtenštejna</a:t>
            </a:r>
            <a:endParaRPr lang="en-US" sz="1400" dirty="0">
              <a:effectLst/>
            </a:endParaRPr>
          </a:p>
          <a:p>
            <a:pPr>
              <a:spcAft>
                <a:spcPts val="800"/>
              </a:spcAft>
            </a:pPr>
            <a:r>
              <a:rPr lang="en-US" sz="1400" dirty="0" err="1">
                <a:effectLst/>
              </a:rPr>
              <a:t>hlavním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rodovým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sídlem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vybudovaným</a:t>
            </a:r>
            <a:r>
              <a:rPr lang="en-US" sz="1400" dirty="0">
                <a:effectLst/>
              </a:rPr>
              <a:t> za </a:t>
            </a:r>
            <a:r>
              <a:rPr lang="en-US" sz="1400" dirty="0" err="1">
                <a:effectLst/>
              </a:rPr>
              <a:t>účasti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předních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architektů</a:t>
            </a:r>
            <a:r>
              <a:rPr lang="cs-CZ" sz="1400" dirty="0">
                <a:effectLst/>
              </a:rPr>
              <a:t> (</a:t>
            </a:r>
            <a:r>
              <a:rPr lang="cs-CZ" sz="1400" dirty="0" err="1">
                <a:effectLst/>
              </a:rPr>
              <a:t>Carrati</a:t>
            </a:r>
            <a:r>
              <a:rPr lang="cs-CZ" sz="1400" dirty="0">
                <a:effectLst/>
              </a:rPr>
              <a:t>, </a:t>
            </a:r>
            <a:r>
              <a:rPr lang="cs-CZ" sz="1400" dirty="0" err="1">
                <a:effectLst/>
              </a:rPr>
              <a:t>Tencalla</a:t>
            </a:r>
            <a:r>
              <a:rPr lang="cs-CZ" sz="1400" dirty="0">
                <a:effectLst/>
              </a:rPr>
              <a:t>, </a:t>
            </a:r>
            <a:r>
              <a:rPr lang="cs-CZ" sz="1400" dirty="0" err="1">
                <a:effectLst/>
              </a:rPr>
              <a:t>Marinelli</a:t>
            </a:r>
            <a:r>
              <a:rPr lang="cs-CZ" sz="1400" dirty="0">
                <a:effectLst/>
              </a:rPr>
              <a:t>, </a:t>
            </a:r>
            <a:r>
              <a:rPr lang="cs-CZ" sz="1400" dirty="0" err="1">
                <a:effectLst/>
              </a:rPr>
              <a:t>Ospel</a:t>
            </a:r>
            <a:r>
              <a:rPr lang="cs-CZ" sz="1400" dirty="0">
                <a:effectLst/>
              </a:rPr>
              <a:t>)</a:t>
            </a:r>
          </a:p>
          <a:p>
            <a:r>
              <a:rPr lang="en-US" sz="1400" dirty="0" err="1">
                <a:effectLst/>
              </a:rPr>
              <a:t>závěrečnou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podobu</a:t>
            </a:r>
            <a:r>
              <a:rPr lang="en-US" sz="1400" dirty="0">
                <a:effectLst/>
              </a:rPr>
              <a:t> dal </a:t>
            </a:r>
            <a:r>
              <a:rPr lang="en-US" sz="1400" dirty="0" err="1">
                <a:effectLst/>
              </a:rPr>
              <a:t>zámku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architekt</a:t>
            </a:r>
            <a:r>
              <a:rPr lang="en-US" sz="1400" dirty="0">
                <a:effectLst/>
              </a:rPr>
              <a:t> J. B. Fischer z </a:t>
            </a:r>
            <a:r>
              <a:rPr lang="en-US" sz="1400" dirty="0" err="1">
                <a:effectLst/>
              </a:rPr>
              <a:t>Erlachu</a:t>
            </a:r>
            <a:endParaRPr lang="en-US" sz="1400" dirty="0">
              <a:effectLst/>
            </a:endParaRPr>
          </a:p>
          <a:p>
            <a:r>
              <a:rPr lang="en-US" sz="1400" dirty="0" err="1">
                <a:effectLst/>
              </a:rPr>
              <a:t>jeden</a:t>
            </a:r>
            <a:r>
              <a:rPr lang="en-US" sz="1400" dirty="0">
                <a:effectLst/>
              </a:rPr>
              <a:t> z </a:t>
            </a:r>
            <a:r>
              <a:rPr lang="en-US" sz="1400" dirty="0" err="1">
                <a:effectLst/>
              </a:rPr>
              <a:t>nejpozoruhodnějších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barokních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celků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na</a:t>
            </a:r>
            <a:r>
              <a:rPr lang="en-US" sz="1400" dirty="0">
                <a:effectLst/>
              </a:rPr>
              <a:t> </a:t>
            </a:r>
            <a:r>
              <a:rPr lang="en-US" sz="1400" dirty="0" err="1">
                <a:effectLst/>
              </a:rPr>
              <a:t>Moravě</a:t>
            </a:r>
            <a:endParaRPr lang="en-US" sz="1400" dirty="0">
              <a:effectLst/>
            </a:endParaRPr>
          </a:p>
          <a:p>
            <a:endParaRPr lang="en-US" sz="1400" dirty="0"/>
          </a:p>
          <a:p>
            <a:endParaRPr lang="cs-CZ" sz="1400" dirty="0"/>
          </a:p>
        </p:txBody>
      </p:sp>
      <p:pic>
        <p:nvPicPr>
          <p:cNvPr id="4" name="Picture 2" descr="Kudy z nudy - Zámek Valtice zve na nový okruh s knížecím bytem">
            <a:extLst>
              <a:ext uri="{FF2B5EF4-FFF2-40B4-BE49-F238E27FC236}">
                <a16:creationId xmlns:a16="http://schemas.microsoft.com/office/drawing/2014/main" id="{B78386C1-A52E-49BB-9558-2404D28872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9" r="9249" b="-3"/>
          <a:stretch/>
        </p:blipFill>
        <p:spPr bwMode="auto">
          <a:xfrm>
            <a:off x="6324600" y="1981199"/>
            <a:ext cx="4572000" cy="3810001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38B02A5-2289-465B-9A9A-3EED2145AF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444" y="189875"/>
            <a:ext cx="1569574" cy="68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17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303134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1927" y="1085700"/>
            <a:ext cx="7160483" cy="4339303"/>
          </a:xfrm>
          <a:prstGeom prst="rect">
            <a:avLst/>
          </a:prstGeom>
        </p:spPr>
      </p:pic>
      <p:cxnSp>
        <p:nvCxnSpPr>
          <p:cNvPr id="9" name="Přímá spojnice se šipkou 8"/>
          <p:cNvCxnSpPr/>
          <p:nvPr/>
        </p:nvCxnSpPr>
        <p:spPr>
          <a:xfrm>
            <a:off x="4209535" y="823784"/>
            <a:ext cx="469557" cy="9555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3805879" y="593649"/>
            <a:ext cx="11121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Krušnohoří</a:t>
            </a:r>
          </a:p>
        </p:txBody>
      </p:sp>
      <p:cxnSp>
        <p:nvCxnSpPr>
          <p:cNvPr id="11" name="Přímá spojnice se šipkou 10"/>
          <p:cNvCxnSpPr/>
          <p:nvPr/>
        </p:nvCxnSpPr>
        <p:spPr>
          <a:xfrm>
            <a:off x="2969740" y="1585784"/>
            <a:ext cx="469557" cy="9555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>
            <a:off x="5721177" y="716759"/>
            <a:ext cx="0" cy="9555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 flipV="1">
            <a:off x="2042984" y="4304271"/>
            <a:ext cx="2636107" cy="3995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 flipV="1">
            <a:off x="2141838" y="4550101"/>
            <a:ext cx="2697890" cy="12098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/>
          <p:nvPr/>
        </p:nvCxnSpPr>
        <p:spPr>
          <a:xfrm flipV="1">
            <a:off x="1738184" y="2719140"/>
            <a:ext cx="3258064" cy="6456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/>
          <p:cNvCxnSpPr/>
          <p:nvPr/>
        </p:nvCxnSpPr>
        <p:spPr>
          <a:xfrm flipH="1">
            <a:off x="6044769" y="1362024"/>
            <a:ext cx="973869" cy="15960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se šipkou 21"/>
          <p:cNvCxnSpPr/>
          <p:nvPr/>
        </p:nvCxnSpPr>
        <p:spPr>
          <a:xfrm flipH="1">
            <a:off x="5799437" y="535459"/>
            <a:ext cx="963827" cy="25784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se šipkou 24"/>
          <p:cNvCxnSpPr/>
          <p:nvPr/>
        </p:nvCxnSpPr>
        <p:spPr>
          <a:xfrm flipH="1">
            <a:off x="6868555" y="922638"/>
            <a:ext cx="1484613" cy="21912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se šipkou 26"/>
          <p:cNvCxnSpPr/>
          <p:nvPr/>
        </p:nvCxnSpPr>
        <p:spPr>
          <a:xfrm flipH="1">
            <a:off x="7484076" y="2018270"/>
            <a:ext cx="1182129" cy="14420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se šipkou 28"/>
          <p:cNvCxnSpPr/>
          <p:nvPr/>
        </p:nvCxnSpPr>
        <p:spPr>
          <a:xfrm flipH="1">
            <a:off x="7610862" y="2958075"/>
            <a:ext cx="2511637" cy="8880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se šipkou 30"/>
          <p:cNvCxnSpPr/>
          <p:nvPr/>
        </p:nvCxnSpPr>
        <p:spPr>
          <a:xfrm flipH="1" flipV="1">
            <a:off x="7256634" y="4550101"/>
            <a:ext cx="3220091" cy="6216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se šipkou 32"/>
          <p:cNvCxnSpPr/>
          <p:nvPr/>
        </p:nvCxnSpPr>
        <p:spPr>
          <a:xfrm flipV="1">
            <a:off x="5579331" y="4032424"/>
            <a:ext cx="173897" cy="16384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se šipkou 34"/>
          <p:cNvCxnSpPr/>
          <p:nvPr/>
        </p:nvCxnSpPr>
        <p:spPr>
          <a:xfrm flipH="1" flipV="1">
            <a:off x="6492319" y="3533335"/>
            <a:ext cx="897022" cy="21679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nice se šipkou 36"/>
          <p:cNvCxnSpPr/>
          <p:nvPr/>
        </p:nvCxnSpPr>
        <p:spPr>
          <a:xfrm flipH="1" flipV="1">
            <a:off x="6359612" y="3999518"/>
            <a:ext cx="293856" cy="17944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ovéPole 40"/>
          <p:cNvSpPr txBox="1"/>
          <p:nvPr/>
        </p:nvSpPr>
        <p:spPr>
          <a:xfrm>
            <a:off x="2367864" y="1344073"/>
            <a:ext cx="14426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Lázeňský trojúhelník</a:t>
            </a:r>
          </a:p>
        </p:txBody>
      </p:sp>
      <p:sp>
        <p:nvSpPr>
          <p:cNvPr id="42" name="TextovéPole 41"/>
          <p:cNvSpPr txBox="1"/>
          <p:nvPr/>
        </p:nvSpPr>
        <p:spPr>
          <a:xfrm>
            <a:off x="5028298" y="475550"/>
            <a:ext cx="1503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Jizerskohorské Bučiny</a:t>
            </a:r>
          </a:p>
        </p:txBody>
      </p:sp>
      <p:sp>
        <p:nvSpPr>
          <p:cNvPr id="43" name="TextovéPole 42"/>
          <p:cNvSpPr txBox="1"/>
          <p:nvPr/>
        </p:nvSpPr>
        <p:spPr>
          <a:xfrm>
            <a:off x="6371967" y="274525"/>
            <a:ext cx="11121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Kutná Hora</a:t>
            </a:r>
          </a:p>
        </p:txBody>
      </p:sp>
      <p:sp>
        <p:nvSpPr>
          <p:cNvPr id="44" name="TextovéPole 43"/>
          <p:cNvSpPr txBox="1"/>
          <p:nvPr/>
        </p:nvSpPr>
        <p:spPr>
          <a:xfrm>
            <a:off x="6775618" y="994498"/>
            <a:ext cx="11121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Kladruby nad Labem</a:t>
            </a:r>
          </a:p>
        </p:txBody>
      </p:sp>
      <p:sp>
        <p:nvSpPr>
          <p:cNvPr id="45" name="TextovéPole 44"/>
          <p:cNvSpPr txBox="1"/>
          <p:nvPr/>
        </p:nvSpPr>
        <p:spPr>
          <a:xfrm>
            <a:off x="7988639" y="707284"/>
            <a:ext cx="11121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Litomyšl</a:t>
            </a:r>
          </a:p>
        </p:txBody>
      </p:sp>
      <p:sp>
        <p:nvSpPr>
          <p:cNvPr id="46" name="TextovéPole 45"/>
          <p:cNvSpPr txBox="1"/>
          <p:nvPr/>
        </p:nvSpPr>
        <p:spPr>
          <a:xfrm>
            <a:off x="8362758" y="1779373"/>
            <a:ext cx="11121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Olomouc</a:t>
            </a:r>
          </a:p>
        </p:txBody>
      </p:sp>
      <p:sp>
        <p:nvSpPr>
          <p:cNvPr id="47" name="TextovéPole 46"/>
          <p:cNvSpPr txBox="1"/>
          <p:nvPr/>
        </p:nvSpPr>
        <p:spPr>
          <a:xfrm>
            <a:off x="9835976" y="2711854"/>
            <a:ext cx="11121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Kroměříž</a:t>
            </a:r>
          </a:p>
        </p:txBody>
      </p:sp>
      <p:sp>
        <p:nvSpPr>
          <p:cNvPr id="48" name="TextovéPole 47"/>
          <p:cNvSpPr txBox="1"/>
          <p:nvPr/>
        </p:nvSpPr>
        <p:spPr>
          <a:xfrm>
            <a:off x="1207099" y="3207015"/>
            <a:ext cx="11121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Praha</a:t>
            </a:r>
          </a:p>
        </p:txBody>
      </p:sp>
      <p:sp>
        <p:nvSpPr>
          <p:cNvPr id="49" name="TextovéPole 48"/>
          <p:cNvSpPr txBox="1"/>
          <p:nvPr/>
        </p:nvSpPr>
        <p:spPr>
          <a:xfrm>
            <a:off x="1260645" y="4598823"/>
            <a:ext cx="11121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Holašovice</a:t>
            </a:r>
          </a:p>
        </p:txBody>
      </p:sp>
      <p:sp>
        <p:nvSpPr>
          <p:cNvPr id="50" name="TextovéPole 49"/>
          <p:cNvSpPr txBox="1"/>
          <p:nvPr/>
        </p:nvSpPr>
        <p:spPr>
          <a:xfrm>
            <a:off x="1223126" y="5696079"/>
            <a:ext cx="11121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Český Krumlov</a:t>
            </a:r>
          </a:p>
        </p:txBody>
      </p:sp>
      <p:sp>
        <p:nvSpPr>
          <p:cNvPr id="51" name="TextovéPole 50"/>
          <p:cNvSpPr txBox="1"/>
          <p:nvPr/>
        </p:nvSpPr>
        <p:spPr>
          <a:xfrm>
            <a:off x="5357686" y="5670833"/>
            <a:ext cx="11121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Telč</a:t>
            </a:r>
          </a:p>
        </p:txBody>
      </p:sp>
      <p:sp>
        <p:nvSpPr>
          <p:cNvPr id="52" name="TextovéPole 51"/>
          <p:cNvSpPr txBox="1"/>
          <p:nvPr/>
        </p:nvSpPr>
        <p:spPr>
          <a:xfrm>
            <a:off x="6384775" y="5795524"/>
            <a:ext cx="11121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Třebíč</a:t>
            </a:r>
          </a:p>
        </p:txBody>
      </p:sp>
      <p:sp>
        <p:nvSpPr>
          <p:cNvPr id="53" name="TextovéPole 52"/>
          <p:cNvSpPr txBox="1"/>
          <p:nvPr/>
        </p:nvSpPr>
        <p:spPr>
          <a:xfrm>
            <a:off x="7173094" y="5696079"/>
            <a:ext cx="11121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err="1"/>
              <a:t>Ždár</a:t>
            </a:r>
            <a:r>
              <a:rPr lang="cs-CZ" sz="1000" dirty="0"/>
              <a:t> nad Sázavou</a:t>
            </a:r>
          </a:p>
        </p:txBody>
      </p:sp>
      <p:sp>
        <p:nvSpPr>
          <p:cNvPr id="54" name="TextovéPole 53"/>
          <p:cNvSpPr txBox="1"/>
          <p:nvPr/>
        </p:nvSpPr>
        <p:spPr>
          <a:xfrm>
            <a:off x="10447892" y="5031911"/>
            <a:ext cx="14063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Lednicko-valtický areál</a:t>
            </a:r>
          </a:p>
        </p:txBody>
      </p:sp>
      <p:cxnSp>
        <p:nvCxnSpPr>
          <p:cNvPr id="55" name="Přímá spojnice se šipkou 54"/>
          <p:cNvCxnSpPr/>
          <p:nvPr/>
        </p:nvCxnSpPr>
        <p:spPr>
          <a:xfrm flipH="1" flipV="1">
            <a:off x="7162412" y="4061187"/>
            <a:ext cx="3115447" cy="3825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ovéPole 56"/>
          <p:cNvSpPr txBox="1"/>
          <p:nvPr/>
        </p:nvSpPr>
        <p:spPr>
          <a:xfrm>
            <a:off x="10217624" y="4320601"/>
            <a:ext cx="11121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Brno</a:t>
            </a:r>
          </a:p>
        </p:txBody>
      </p:sp>
    </p:spTree>
    <p:extLst>
      <p:ext uri="{BB962C8B-B14F-4D97-AF65-F5344CB8AC3E}">
        <p14:creationId xmlns:p14="http://schemas.microsoft.com/office/powerpoint/2010/main" val="137843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444" y="189875"/>
            <a:ext cx="1569574" cy="680242"/>
          </a:xfrm>
          <a:prstGeom prst="rect">
            <a:avLst/>
          </a:prstGeom>
        </p:spPr>
      </p:pic>
      <p:sp>
        <p:nvSpPr>
          <p:cNvPr id="18" name="Nadpis 1"/>
          <p:cNvSpPr>
            <a:spLocks noGrp="1"/>
          </p:cNvSpPr>
          <p:nvPr>
            <p:ph type="title"/>
          </p:nvPr>
        </p:nvSpPr>
        <p:spPr>
          <a:xfrm>
            <a:off x="680845" y="131277"/>
            <a:ext cx="9601200" cy="1142385"/>
          </a:xfrm>
        </p:spPr>
        <p:txBody>
          <a:bodyPr rtlCol="0">
            <a:normAutofit/>
          </a:bodyPr>
          <a:lstStyle/>
          <a:p>
            <a:r>
              <a:rPr lang="cs-CZ" sz="2800" b="0" dirty="0"/>
              <a:t>Uchazeči o zápis na Seznam světového dědictví</a:t>
            </a:r>
          </a:p>
        </p:txBody>
      </p:sp>
      <p:sp>
        <p:nvSpPr>
          <p:cNvPr id="19" name="Zástupný symbol pro obsah 2"/>
          <p:cNvSpPr>
            <a:spLocks noGrp="1"/>
          </p:cNvSpPr>
          <p:nvPr>
            <p:ph sz="half" idx="1"/>
          </p:nvPr>
        </p:nvSpPr>
        <p:spPr>
          <a:xfrm>
            <a:off x="680844" y="1932542"/>
            <a:ext cx="11008235" cy="3810001"/>
          </a:xfrm>
        </p:spPr>
        <p:txBody>
          <a:bodyPr numCol="2" rtlCol="0">
            <a:normAutofit fontScale="55000" lnSpcReduction="2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nl-NL" sz="2300" dirty="0"/>
              <a:t>Betlém v Novém lese u Kuksu </a:t>
            </a:r>
            <a:r>
              <a:rPr lang="cs-CZ" sz="2300" dirty="0"/>
              <a:t>			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300" dirty="0"/>
              <a:t>horský hotel a vysílač na Ještědu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300" dirty="0"/>
              <a:t>hrad Karlštejn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300" dirty="0"/>
              <a:t>industriální soubory v Ostravě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300" dirty="0"/>
              <a:t>Lázně Luhačovice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300" dirty="0"/>
              <a:t>památky Velké Moravy: slovanské hradiště v Mikulčicích a kostel sv. Margity Antiochijské v Kopčanech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300" dirty="0"/>
              <a:t>pevnost Terezín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300" dirty="0"/>
              <a:t>renesanční domy ve Slavonicích</a:t>
            </a:r>
          </a:p>
          <a:p>
            <a:pPr marL="342900" indent="-342900">
              <a:buFont typeface="+mj-lt"/>
              <a:buAutoNum type="arabicPeriod"/>
            </a:pPr>
            <a:endParaRPr lang="pl-PL" sz="2300" dirty="0"/>
          </a:p>
          <a:p>
            <a:pPr marL="342900" indent="-342900">
              <a:buFont typeface="+mj-lt"/>
              <a:buAutoNum type="arabicPeriod"/>
            </a:pPr>
            <a:endParaRPr lang="pl-PL" sz="2300" dirty="0"/>
          </a:p>
          <a:p>
            <a:pPr marL="342900" indent="-342900">
              <a:buFont typeface="+mj-lt"/>
              <a:buAutoNum type="arabicPeriod"/>
            </a:pPr>
            <a:r>
              <a:rPr lang="pl-PL" sz="2300" dirty="0"/>
              <a:t>rozšíření světové památky Historické jádro Prahy o další významné stavby v okolí (Müllerova vila, kostel Nejsvětějšího Srdce Páně na Vinohradech)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300" dirty="0"/>
              <a:t>ruční papírna ve Velkých Losinách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300" dirty="0"/>
              <a:t>skalní města v Českém ráji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300" dirty="0"/>
              <a:t>třeboňské rybníkářské dědictví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300" dirty="0"/>
              <a:t>Žatec a krajina žateckého chmele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300" dirty="0"/>
              <a:t>čistírna odpadních vod v Praze – Bubenči </a:t>
            </a:r>
          </a:p>
          <a:p>
            <a:pPr marL="0" indent="0">
              <a:buNone/>
            </a:pPr>
            <a:endParaRPr lang="pl-PL" sz="1400" dirty="0"/>
          </a:p>
          <a:p>
            <a:pPr marL="342900" indent="-342900">
              <a:buFont typeface="+mj-lt"/>
              <a:buAutoNum type="arabicPeriod"/>
            </a:pPr>
            <a:endParaRPr lang="cs-CZ" sz="1400" dirty="0"/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97817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02F964-3393-4572-80F5-DD5C51A91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0" dirty="0"/>
              <a:t>Zápis památky na Seznam světového dědictví UNESCO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4B8CEF-2EC3-4EC9-83F3-F925994922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>
                <a:solidFill>
                  <a:srgbClr val="444444"/>
                </a:solidFill>
                <a:latin typeface="+mj-lt"/>
              </a:rPr>
              <a:t>v</a:t>
            </a:r>
            <a:r>
              <a:rPr lang="cs-CZ" b="0" i="0" dirty="0">
                <a:solidFill>
                  <a:srgbClr val="444444"/>
                </a:solidFill>
                <a:effectLst/>
                <a:latin typeface="+mj-lt"/>
              </a:rPr>
              <a:t>ysoce prestižní záležitostí</a:t>
            </a:r>
          </a:p>
          <a:p>
            <a:r>
              <a:rPr lang="cs-CZ" dirty="0">
                <a:solidFill>
                  <a:srgbClr val="444444"/>
                </a:solidFill>
                <a:latin typeface="+mj-lt"/>
              </a:rPr>
              <a:t>z</a:t>
            </a:r>
            <a:r>
              <a:rPr lang="cs-CZ" b="0" i="0" dirty="0">
                <a:solidFill>
                  <a:srgbClr val="444444"/>
                </a:solidFill>
                <a:effectLst/>
                <a:latin typeface="+mj-lt"/>
              </a:rPr>
              <a:t>áruka kvality v oblasti turismu</a:t>
            </a:r>
          </a:p>
          <a:p>
            <a:r>
              <a:rPr lang="cs-CZ" b="0" i="0" dirty="0">
                <a:solidFill>
                  <a:srgbClr val="444444"/>
                </a:solidFill>
                <a:effectLst/>
                <a:latin typeface="+mj-lt"/>
              </a:rPr>
              <a:t>motivace k návštěvě</a:t>
            </a:r>
          </a:p>
          <a:p>
            <a:pPr marL="0" indent="0">
              <a:buNone/>
            </a:pPr>
            <a:endParaRPr lang="cs-CZ" b="1" u="sng" dirty="0"/>
          </a:p>
          <a:p>
            <a:pPr marL="0" indent="0">
              <a:buNone/>
            </a:pPr>
            <a:r>
              <a:rPr lang="cs-CZ" u="sng" dirty="0"/>
              <a:t>Nominace na zařazení do Seznamu světového dědictví se skládá z několika kroků:</a:t>
            </a:r>
          </a:p>
          <a:p>
            <a:pPr>
              <a:buFont typeface="+mj-lt"/>
              <a:buAutoNum type="arabicPeriod"/>
            </a:pPr>
            <a:r>
              <a:rPr lang="cs-CZ" dirty="0"/>
              <a:t>indikativní seznam</a:t>
            </a:r>
          </a:p>
          <a:p>
            <a:pPr>
              <a:buFont typeface="+mj-lt"/>
              <a:buAutoNum type="arabicPeriod"/>
            </a:pPr>
            <a:r>
              <a:rPr lang="cs-CZ" dirty="0"/>
              <a:t>příprava nominační dokumentace</a:t>
            </a:r>
          </a:p>
          <a:p>
            <a:pPr>
              <a:buFont typeface="+mj-lt"/>
              <a:buAutoNum type="arabicPeriod"/>
            </a:pPr>
            <a:r>
              <a:rPr lang="cs-CZ" dirty="0"/>
              <a:t>management plán</a:t>
            </a:r>
          </a:p>
          <a:p>
            <a:pPr>
              <a:buFont typeface="+mj-lt"/>
              <a:buAutoNum type="arabicPeriod"/>
            </a:pPr>
            <a:r>
              <a:rPr lang="cs-CZ" dirty="0"/>
              <a:t>předložení nominační dokumentace </a:t>
            </a:r>
          </a:p>
          <a:p>
            <a:pPr>
              <a:buFont typeface="+mj-lt"/>
              <a:buAutoNum type="arabicPeriod"/>
            </a:pPr>
            <a:r>
              <a:rPr lang="cs-CZ" dirty="0"/>
              <a:t>rozhodnutí Výboru pro světové dědictví k posuzované nominaci pro zápis na Seznam světového dědictví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B7C2D94-96D7-4999-BC05-F6131AA73E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444" y="189875"/>
            <a:ext cx="1569574" cy="68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76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06E495-AA28-4A93-B42E-FBF64A190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562947"/>
          </a:xfrm>
        </p:spPr>
        <p:txBody>
          <a:bodyPr>
            <a:normAutofit/>
          </a:bodyPr>
          <a:lstStyle/>
          <a:p>
            <a:r>
              <a:rPr lang="cs-CZ" sz="2000" b="0" dirty="0"/>
              <a:t>1) indikativní seznam lokalit pro nominace k zápisu na Seznam světového dědictví </a:t>
            </a:r>
            <a:endParaRPr lang="cs-CZ" sz="2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6362311-B952-484E-A9E6-BB48B89CB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380778"/>
            <a:ext cx="9601200" cy="3809999"/>
          </a:xfrm>
        </p:spPr>
        <p:txBody>
          <a:bodyPr>
            <a:normAutofit/>
          </a:bodyPr>
          <a:lstStyle/>
          <a:p>
            <a:r>
              <a:rPr lang="cs-CZ" sz="1400" dirty="0">
                <a:latin typeface="+mj-lt"/>
              </a:rPr>
              <a:t>soupis míst, která jednotlivý stát zamýšlí v nejbližších letech nominovat k zápisu</a:t>
            </a:r>
          </a:p>
          <a:p>
            <a:r>
              <a:rPr lang="cs-CZ" sz="1400" dirty="0">
                <a:latin typeface="+mj-lt"/>
              </a:rPr>
              <a:t>nominaci památky lze předložit nejdříve rok po jejím připsání na Indikativní seznam daného státu</a:t>
            </a:r>
          </a:p>
          <a:p>
            <a:r>
              <a:rPr lang="cs-CZ" sz="1400" dirty="0">
                <a:latin typeface="+mj-lt"/>
              </a:rPr>
              <a:t>návrh může podat FO, PO, </a:t>
            </a:r>
            <a:r>
              <a:rPr lang="cs-CZ" sz="1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jiný smluvní stát Úmluvy o ochraně světového dědictví</a:t>
            </a:r>
            <a:endParaRPr lang="cs-CZ" sz="1400" dirty="0">
              <a:latin typeface="+mj-lt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3D4D8AB-EE78-404B-A8BC-DA4FD1A37C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444" y="189875"/>
            <a:ext cx="1569574" cy="680242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6D72603A-8C8C-446C-9517-38A4317EA14A}"/>
              </a:ext>
            </a:extLst>
          </p:cNvPr>
          <p:cNvSpPr txBox="1">
            <a:spLocks/>
          </p:cNvSpPr>
          <p:nvPr/>
        </p:nvSpPr>
        <p:spPr>
          <a:xfrm>
            <a:off x="1295400" y="2479119"/>
            <a:ext cx="9601200" cy="6750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b="0" dirty="0"/>
              <a:t>2) příprava nominační dokumentace</a:t>
            </a:r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9DBD6A1A-C218-48EA-998F-62D1B8068B4E}"/>
              </a:ext>
            </a:extLst>
          </p:cNvPr>
          <p:cNvSpPr txBox="1">
            <a:spLocks/>
          </p:cNvSpPr>
          <p:nvPr/>
        </p:nvSpPr>
        <p:spPr>
          <a:xfrm>
            <a:off x="1295399" y="3285777"/>
            <a:ext cx="10721109" cy="380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78012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/>
              <a:t>nejdůležitější částí nominačního procesu &gt; výsledkem je podrobný elaborát o nominovaném statku</a:t>
            </a:r>
          </a:p>
          <a:p>
            <a:r>
              <a:rPr lang="cs-CZ" sz="1400" dirty="0"/>
              <a:t>připravována podle závazné struktury uvedené v Operačních směrnicích </a:t>
            </a:r>
          </a:p>
          <a:p>
            <a:r>
              <a:rPr lang="cs-CZ" sz="1400" dirty="0"/>
              <a:t>obsahuje úvodní resumé informací, 9 hlavních kapitol a přílohy &gt; tyto základní části mají následující stabilní kapitoly + podkapitoly</a:t>
            </a:r>
          </a:p>
          <a:p>
            <a:pPr lvl="1"/>
            <a:r>
              <a:rPr lang="cs-CZ" sz="1200" dirty="0"/>
              <a:t>identifikace památky či lokality</a:t>
            </a:r>
          </a:p>
          <a:p>
            <a:pPr lvl="1">
              <a:spcBef>
                <a:spcPts val="0"/>
              </a:spcBef>
            </a:pPr>
            <a:r>
              <a:rPr lang="cs-CZ" sz="1200" dirty="0"/>
              <a:t>popis památky či lokality</a:t>
            </a:r>
          </a:p>
          <a:p>
            <a:pPr lvl="1">
              <a:spcBef>
                <a:spcPts val="0"/>
              </a:spcBef>
            </a:pPr>
            <a:r>
              <a:rPr lang="cs-CZ" sz="1200" dirty="0"/>
              <a:t>odůvodnění hodnot pro zápis a srovnávací analýza</a:t>
            </a:r>
          </a:p>
          <a:p>
            <a:pPr lvl="1">
              <a:spcBef>
                <a:spcPts val="0"/>
              </a:spcBef>
            </a:pPr>
            <a:r>
              <a:rPr lang="cs-CZ" sz="1200" dirty="0"/>
              <a:t>stav zachování a faktory ovlivňující památku či lokalitu</a:t>
            </a:r>
          </a:p>
          <a:p>
            <a:pPr lvl="1">
              <a:spcBef>
                <a:spcPts val="0"/>
              </a:spcBef>
            </a:pPr>
            <a:r>
              <a:rPr lang="cs-CZ" sz="1200" dirty="0"/>
              <a:t>ochrana a péče o památku či lokalitu </a:t>
            </a:r>
          </a:p>
          <a:p>
            <a:pPr lvl="1">
              <a:spcBef>
                <a:spcPts val="0"/>
              </a:spcBef>
            </a:pPr>
            <a:r>
              <a:rPr lang="cs-CZ" sz="1200" dirty="0"/>
              <a:t>informace o monitoringu</a:t>
            </a:r>
          </a:p>
          <a:p>
            <a:pPr lvl="1">
              <a:spcBef>
                <a:spcPts val="0"/>
              </a:spcBef>
            </a:pPr>
            <a:r>
              <a:rPr lang="cs-CZ" sz="1200" dirty="0"/>
              <a:t>dokumentace</a:t>
            </a:r>
          </a:p>
          <a:p>
            <a:pPr lvl="1">
              <a:spcBef>
                <a:spcPts val="0"/>
              </a:spcBef>
            </a:pPr>
            <a:r>
              <a:rPr lang="cs-CZ" sz="1200" dirty="0"/>
              <a:t>kontakty a odpovědné osoby</a:t>
            </a:r>
          </a:p>
          <a:p>
            <a:pPr lvl="1">
              <a:spcBef>
                <a:spcPts val="0"/>
              </a:spcBef>
            </a:pPr>
            <a:r>
              <a:rPr lang="cs-CZ" sz="1200" dirty="0"/>
              <a:t>podpis jménem nominujícího státu</a:t>
            </a:r>
          </a:p>
          <a:p>
            <a:endParaRPr lang="cs-CZ" sz="1800" dirty="0"/>
          </a:p>
          <a:p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57486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7126D1-B4CF-4762-AD99-C2A5CA88D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63214"/>
            <a:ext cx="9601200" cy="429020"/>
          </a:xfrm>
        </p:spPr>
        <p:txBody>
          <a:bodyPr>
            <a:normAutofit/>
          </a:bodyPr>
          <a:lstStyle/>
          <a:p>
            <a:r>
              <a:rPr lang="cs-CZ" sz="2000" b="0" dirty="0"/>
              <a:t>3) management plán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390777-0FBC-4904-AA70-5E936F9CF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892234"/>
            <a:ext cx="10517909" cy="380999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cs-CZ" sz="1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cs-CZ" sz="1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ejsložitější součástí procesu nominace a přípravy dokumentace, připravuje se i „zpětně“</a:t>
            </a:r>
          </a:p>
          <a:p>
            <a:pPr>
              <a:lnSpc>
                <a:spcPct val="120000"/>
              </a:lnSpc>
            </a:pPr>
            <a:r>
              <a:rPr lang="cs-CZ" sz="1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cílem je zaručit účinnou ochranu statku navrhovaného k zápisu pro současné a budoucí generace </a:t>
            </a:r>
          </a:p>
          <a:p>
            <a:pPr>
              <a:lnSpc>
                <a:spcPct val="120000"/>
              </a:lnSpc>
            </a:pPr>
            <a:r>
              <a:rPr lang="cs-CZ" sz="1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management plán měl obsahovat takové cíle a nástroje, které mají prokázat: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cs-CZ" sz="1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cs-CZ" sz="1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a) hlubokou a sdílenou znalost statku ze strany všech zainteresovaných subjektů 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cs-CZ" sz="1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b) oficiální a neoficiální plánovací cyklus, provádění dalšího sledování, hodnocení a reakce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cs-CZ" sz="1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c) účast partnerů a zainteresovaných subjektů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cs-CZ" sz="1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d) přidělování nezbytných zdrojů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cs-CZ" sz="1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e) posilování kapacit určených k péči o tento statek 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cs-CZ" sz="1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f) srozumitelný popis fungování popsaného systému péče o lokalitu</a:t>
            </a:r>
          </a:p>
          <a:p>
            <a:endParaRPr lang="cs-CZ" sz="1600" dirty="0">
              <a:latin typeface="+mj-lt"/>
            </a:endParaRPr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742EEC80-72FB-4018-B316-07BB4809D100}"/>
              </a:ext>
            </a:extLst>
          </p:cNvPr>
          <p:cNvSpPr txBox="1">
            <a:spLocks/>
          </p:cNvSpPr>
          <p:nvPr/>
        </p:nvSpPr>
        <p:spPr>
          <a:xfrm>
            <a:off x="1295400" y="4133709"/>
            <a:ext cx="10378440" cy="380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78012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cs-CZ" sz="1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státy mohou nominace předkládat Centru světového dědictví kdykoli během roku, uzávěrkou pro rozhodnutí je 1. únor</a:t>
            </a:r>
          </a:p>
          <a:p>
            <a:pPr>
              <a:lnSpc>
                <a:spcPct val="120000"/>
              </a:lnSpc>
            </a:pPr>
            <a:r>
              <a:rPr lang="cs-CZ" sz="1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seznam nominací je předkládán na zasedání Výboru &gt; rozhodne, kterými návrhy se mají zabývat Poradní organizace &gt; zahájí proces expertního posouzení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hodnocený statek navštěvují experti ICOMOS nebo IUCN a připravují podklady pro projednání v tzv. expertní panelové diskusi </a:t>
            </a:r>
            <a:r>
              <a:rPr lang="cs-CZ" sz="1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Wingdings 3" panose="05040102010807070707" pitchFamily="18" charset="2"/>
              </a:rPr>
              <a:t>&gt; </a:t>
            </a:r>
            <a:r>
              <a:rPr lang="cs-CZ" sz="1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doplňkové dotazy jsou zasílány státu, který nominaci předkládá s žádostí o zpracování odpovědí nebo doplňků. Poradní organizace dokončí zpracování svých hodnocení včetně návrhu na rozhodnutí Výboru</a:t>
            </a:r>
          </a:p>
          <a:p>
            <a:endParaRPr lang="cs-CZ" sz="1400" dirty="0"/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7CD4FC9C-510E-4F02-A87E-5C97A60917D8}"/>
              </a:ext>
            </a:extLst>
          </p:cNvPr>
          <p:cNvSpPr txBox="1">
            <a:spLocks/>
          </p:cNvSpPr>
          <p:nvPr/>
        </p:nvSpPr>
        <p:spPr>
          <a:xfrm>
            <a:off x="1173480" y="2991324"/>
            <a:ext cx="9601200" cy="11423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b="0" dirty="0"/>
              <a:t>4) předložení nominační dokumentace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1AB660E8-9365-4716-B52F-2C7850D269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444" y="189875"/>
            <a:ext cx="1569574" cy="68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61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6991BF-62AF-4374-9F24-A7BFADAF7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000" b="0" dirty="0"/>
              <a:t>5) rozhodnutí výboru pro světové dědictví k posuzované nominaci pro zápis na Seznam světového dědictví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573AAB-BBB9-4219-8874-29BD274886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981201"/>
            <a:ext cx="10896600" cy="3809999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cs-CZ" sz="2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cs-CZ" sz="25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ominační proces završen hodnocením podkladů na zasedání Výboru světového dědictví</a:t>
            </a:r>
          </a:p>
          <a:p>
            <a:pPr>
              <a:lnSpc>
                <a:spcPct val="120000"/>
              </a:lnSpc>
            </a:pPr>
            <a:r>
              <a:rPr lang="cs-CZ" sz="25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členové jsou seznámeni s odbornou rešerší a s návrhem rozhodnutí včetně argumentace </a:t>
            </a:r>
          </a:p>
          <a:p>
            <a:pPr>
              <a:lnSpc>
                <a:spcPct val="120000"/>
              </a:lnSpc>
            </a:pPr>
            <a:r>
              <a:rPr lang="cs-CZ" sz="25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zástupci Poradních organizací každou nominaci stručně představují a vysvětlují své hodnocení v písemných podkladech zasedání</a:t>
            </a:r>
          </a:p>
          <a:p>
            <a:pPr>
              <a:lnSpc>
                <a:spcPct val="120000"/>
              </a:lnSpc>
            </a:pPr>
            <a:r>
              <a:rPr lang="cs-CZ" sz="25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na zasedání probíhá souhrnná prezentace informací a návrh výroku </a:t>
            </a:r>
            <a:r>
              <a:rPr lang="cs-CZ" sz="2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Wingdings 3" panose="05040102010807070707" pitchFamily="18" charset="2"/>
              </a:rPr>
              <a:t>&gt;</a:t>
            </a:r>
            <a:r>
              <a:rPr lang="cs-CZ" sz="25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otevřená diskuse členů Výboru </a:t>
            </a:r>
            <a:r>
              <a:rPr lang="cs-CZ" sz="2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Wingdings 3" panose="05040102010807070707" pitchFamily="18" charset="2"/>
              </a:rPr>
              <a:t>&gt;</a:t>
            </a:r>
            <a:r>
              <a:rPr lang="cs-CZ" sz="25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rozhodne o osudu nominace (4 varianty výroku)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cs-CZ" sz="25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statek má být zapsán na Seznam světového dědictví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statek nemá být zapsán na Seznam světového dědictví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jeho přezkum má být odložen k doplnění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žádost o zápis má být odložena</a:t>
            </a:r>
            <a:endParaRPr lang="cs-CZ" sz="25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cs-CZ" sz="2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proces trvá 18 měsíců</a:t>
            </a:r>
            <a:endParaRPr lang="cs-CZ" sz="25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cs-CZ" sz="25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cs-CZ" sz="1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A7F8F1E-D4DB-460D-98EA-3ABFCB5000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444" y="189875"/>
            <a:ext cx="1569574" cy="68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3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Kosočtvercová mřížka 16:9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308522_TF03031015.potx" id="{13CB7641-3C8D-47AD-ABC3-6627B513EE37}" vid="{9F888719-E45D-437C-AC8A-9F342DA13058}"/>
    </a:ext>
  </a:extLst>
</a:theme>
</file>

<file path=ppt/theme/theme2.xml><?xml version="1.0" encoding="utf-8"?>
<a:theme xmlns:a="http://schemas.openxmlformats.org/drawingml/2006/main" name="Motiv Office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Firemní prezentace s kosočtvercovou mřížkou (širokoúhlý formát)</Template>
  <TotalTime>781</TotalTime>
  <Words>1759</Words>
  <Application>Microsoft Office PowerPoint</Application>
  <PresentationFormat>Širokoúhlá obrazovka</PresentationFormat>
  <Paragraphs>254</Paragraphs>
  <Slides>37</Slides>
  <Notes>9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40" baseType="lpstr">
      <vt:lpstr>Arial</vt:lpstr>
      <vt:lpstr>Linux Libertine</vt:lpstr>
      <vt:lpstr>Kosočtvercová mřížka 16:9</vt:lpstr>
      <vt:lpstr>Hmotné dědictví UNESCO v ČR Přehled památek </vt:lpstr>
      <vt:lpstr>Hmotné kulturní dědictví</vt:lpstr>
      <vt:lpstr>Hmotné dědictví UNESCO v ČR</vt:lpstr>
      <vt:lpstr>Prezentace aplikace PowerPoint</vt:lpstr>
      <vt:lpstr>Uchazeči o zápis na Seznam světového dědictví</vt:lpstr>
      <vt:lpstr>Zápis památky na Seznam světového dědictví UNESCO</vt:lpstr>
      <vt:lpstr>1) indikativní seznam lokalit pro nominace k zápisu na Seznam světového dědictví </vt:lpstr>
      <vt:lpstr>3) management plán</vt:lpstr>
      <vt:lpstr>5) rozhodnutí výboru pro světové dědictví k posuzované nominaci pro zápis na Seznam světového dědictví</vt:lpstr>
      <vt:lpstr>Třebíč Židovská čtvrť a bazilika sv. Prokopa </vt:lpstr>
      <vt:lpstr>Poloha</vt:lpstr>
      <vt:lpstr>Židovská čtvrť</vt:lpstr>
      <vt:lpstr>Prezentace aplikace PowerPoint</vt:lpstr>
      <vt:lpstr>Bazilika sv. Prokopa</vt:lpstr>
      <vt:lpstr>Krypta</vt:lpstr>
      <vt:lpstr>Svatý Prokop</vt:lpstr>
      <vt:lpstr>Kroměříž Arcibiskupský zámek a zahrady</vt:lpstr>
      <vt:lpstr>Úvod</vt:lpstr>
      <vt:lpstr>Historie zámku</vt:lpstr>
      <vt:lpstr>Prezentace aplikace PowerPoint</vt:lpstr>
      <vt:lpstr>Interiér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Zámecká obrazárna</vt:lpstr>
      <vt:lpstr>Zámecký park</vt:lpstr>
      <vt:lpstr>Květná zahrada</vt:lpstr>
      <vt:lpstr>Lednicko-valtický areál </vt:lpstr>
      <vt:lpstr>Úvod</vt:lpstr>
      <vt:lpstr>Zámek Lednice</vt:lpstr>
      <vt:lpstr>Zámecký skleník</vt:lpstr>
      <vt:lpstr>Minaret</vt:lpstr>
      <vt:lpstr>Prezentace aplikace PowerPoint</vt:lpstr>
      <vt:lpstr>Zámek Valtice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Analýza objektu z hlediska bezbariérovosti</dc:title>
  <dc:creator>Jakub Trembač</dc:creator>
  <cp:lastModifiedBy>Barbara Solawová</cp:lastModifiedBy>
  <cp:revision>68</cp:revision>
  <dcterms:created xsi:type="dcterms:W3CDTF">2021-10-13T07:45:32Z</dcterms:created>
  <dcterms:modified xsi:type="dcterms:W3CDTF">2022-04-29T05:32:32Z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